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Lst>
  <p:notesMasterIdLst>
    <p:notesMasterId r:id="rId31"/>
  </p:notesMasterIdLst>
  <p:handoutMasterIdLst>
    <p:handoutMasterId r:id="rId32"/>
  </p:handoutMasterIdLst>
  <p:sldIdLst>
    <p:sldId id="271" r:id="rId2"/>
    <p:sldId id="263" r:id="rId3"/>
    <p:sldId id="284" r:id="rId4"/>
    <p:sldId id="261" r:id="rId5"/>
    <p:sldId id="286" r:id="rId6"/>
    <p:sldId id="302" r:id="rId7"/>
    <p:sldId id="303" r:id="rId8"/>
    <p:sldId id="285" r:id="rId9"/>
    <p:sldId id="283" r:id="rId10"/>
    <p:sldId id="288" r:id="rId11"/>
    <p:sldId id="289" r:id="rId12"/>
    <p:sldId id="278" r:id="rId13"/>
    <p:sldId id="279" r:id="rId14"/>
    <p:sldId id="280" r:id="rId15"/>
    <p:sldId id="281" r:id="rId16"/>
    <p:sldId id="282" r:id="rId17"/>
    <p:sldId id="287" r:id="rId18"/>
    <p:sldId id="290" r:id="rId19"/>
    <p:sldId id="291" r:id="rId20"/>
    <p:sldId id="292" r:id="rId21"/>
    <p:sldId id="293" r:id="rId22"/>
    <p:sldId id="294" r:id="rId23"/>
    <p:sldId id="295" r:id="rId24"/>
    <p:sldId id="296" r:id="rId25"/>
    <p:sldId id="297" r:id="rId26"/>
    <p:sldId id="300" r:id="rId27"/>
    <p:sldId id="301" r:id="rId28"/>
    <p:sldId id="299" r:id="rId29"/>
    <p:sldId id="298"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8D1"/>
    <a:srgbClr val="0E233C"/>
    <a:srgbClr val="006F66"/>
    <a:srgbClr val="E9F3D0"/>
    <a:srgbClr val="787B7D"/>
    <a:srgbClr val="7F7E7F"/>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0" autoAdjust="0"/>
    <p:restoredTop sz="93710"/>
  </p:normalViewPr>
  <p:slideViewPr>
    <p:cSldViewPr snapToGrid="0" snapToObjects="1" showGuides="1">
      <p:cViewPr varScale="1">
        <p:scale>
          <a:sx n="134" d="100"/>
          <a:sy n="134" d="100"/>
        </p:scale>
        <p:origin x="184" y="296"/>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6" d="100"/>
          <a:sy n="116" d="100"/>
        </p:scale>
        <p:origin x="48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D2C471-149D-9646-9BFA-995120E44043}" type="datetimeFigureOut">
              <a:rPr lang="en-US" smtClean="0"/>
              <a:t>2/22/23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FE02C-9155-9A44-8D76-3799A5642685}" type="slidenum">
              <a:rPr lang="en-US" smtClean="0"/>
              <a:t>‹#›</a:t>
            </a:fld>
            <a:endParaRPr lang="en-US"/>
          </a:p>
        </p:txBody>
      </p:sp>
    </p:spTree>
    <p:extLst>
      <p:ext uri="{BB962C8B-B14F-4D97-AF65-F5344CB8AC3E}">
        <p14:creationId xmlns:p14="http://schemas.microsoft.com/office/powerpoint/2010/main" val="159580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52A9F-56CA-1149-BC8E-25C718DB4C14}" type="datetimeFigureOut">
              <a:t>2/22/23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A0A52-A99B-D345-93D6-FC415754089C}" type="slidenum">
              <a:t>‹#›</a:t>
            </a:fld>
            <a:endParaRPr lang="en-US"/>
          </a:p>
        </p:txBody>
      </p:sp>
    </p:spTree>
    <p:extLst>
      <p:ext uri="{BB962C8B-B14F-4D97-AF65-F5344CB8AC3E}">
        <p14:creationId xmlns:p14="http://schemas.microsoft.com/office/powerpoint/2010/main" val="3009356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1D21AE4-1B88-AC4A-9D7C-28C6F76E6934}"/>
              </a:ext>
            </a:extLst>
          </p:cNvPr>
          <p:cNvSpPr/>
          <p:nvPr userDrawn="1"/>
        </p:nvSpPr>
        <p:spPr>
          <a:xfrm>
            <a:off x="0" y="0"/>
            <a:ext cx="9144000" cy="5143500"/>
          </a:xfrm>
          <a:prstGeom prst="rect">
            <a:avLst/>
          </a:prstGeom>
          <a:gradFill>
            <a:gsLst>
              <a:gs pos="0">
                <a:schemeClr val="tx1"/>
              </a:gs>
              <a:gs pos="100000">
                <a:srgbClr val="ACD8D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 y="0"/>
            <a:ext cx="9143999" cy="5143500"/>
          </a:xfrm>
          <a:prstGeom prst="rect">
            <a:avLst/>
          </a:prstGeom>
          <a:gradFill flip="none" rotWithShape="1">
            <a:gsLst>
              <a:gs pos="0">
                <a:srgbClr val="0E233C">
                  <a:alpha val="86000"/>
                </a:srgbClr>
              </a:gs>
              <a:gs pos="100000">
                <a:srgbClr val="0E233C">
                  <a:alpha val="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0854081-5D23-AE4A-985C-9599D20A044C}"/>
              </a:ext>
            </a:extLst>
          </p:cNvPr>
          <p:cNvGrpSpPr/>
          <p:nvPr userDrawn="1"/>
        </p:nvGrpSpPr>
        <p:grpSpPr>
          <a:xfrm>
            <a:off x="6389352" y="3940397"/>
            <a:ext cx="2867350" cy="1231239"/>
            <a:chOff x="6389352" y="3940397"/>
            <a:chExt cx="2867350" cy="1231239"/>
          </a:xfrm>
        </p:grpSpPr>
        <p:pic>
          <p:nvPicPr>
            <p:cNvPr id="17" name="Picture 16" descr="MCW_Logo.ai">
              <a:extLst>
                <a:ext uri="{FF2B5EF4-FFF2-40B4-BE49-F238E27FC236}">
                  <a16:creationId xmlns:a16="http://schemas.microsoft.com/office/drawing/2014/main" id="{94627DBF-5F1B-0140-8053-C95BA9DFE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697"/>
            <a:stretch/>
          </p:blipFill>
          <p:spPr>
            <a:xfrm>
              <a:off x="6389352" y="4174691"/>
              <a:ext cx="1457650" cy="762650"/>
            </a:xfrm>
            <a:prstGeom prst="rect">
              <a:avLst/>
            </a:prstGeom>
          </p:spPr>
        </p:pic>
        <p:pic>
          <p:nvPicPr>
            <p:cNvPr id="18" name="Picture 17" descr="MCW_Logo_Green_Tag_box.ai">
              <a:extLst>
                <a:ext uri="{FF2B5EF4-FFF2-40B4-BE49-F238E27FC236}">
                  <a16:creationId xmlns:a16="http://schemas.microsoft.com/office/drawing/2014/main" id="{2D9838C6-48C4-0D40-9193-83E71641F4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840"/>
            <a:stretch/>
          </p:blipFill>
          <p:spPr>
            <a:xfrm>
              <a:off x="7847002" y="3940397"/>
              <a:ext cx="1409700" cy="1231239"/>
            </a:xfrm>
            <a:prstGeom prst="rect">
              <a:avLst/>
            </a:prstGeom>
          </p:spPr>
        </p:pic>
      </p:grpSp>
      <p:sp>
        <p:nvSpPr>
          <p:cNvPr id="9" name="Title 1">
            <a:extLst>
              <a:ext uri="{FF2B5EF4-FFF2-40B4-BE49-F238E27FC236}">
                <a16:creationId xmlns:a16="http://schemas.microsoft.com/office/drawing/2014/main" id="{48227FE0-F566-B44F-A979-4003A10E6AD9}"/>
              </a:ext>
            </a:extLst>
          </p:cNvPr>
          <p:cNvSpPr>
            <a:spLocks noGrp="1"/>
          </p:cNvSpPr>
          <p:nvPr>
            <p:ph type="title" hasCustomPrompt="1"/>
          </p:nvPr>
        </p:nvSpPr>
        <p:spPr>
          <a:xfrm>
            <a:off x="634790" y="2430711"/>
            <a:ext cx="8229600" cy="412808"/>
          </a:xfrm>
          <a:prstGeom prst="rect">
            <a:avLst/>
          </a:prstGeom>
        </p:spPr>
        <p:txBody>
          <a:bodyPr anchor="t" anchorCtr="0">
            <a:noAutofit/>
          </a:bodyPr>
          <a:lstStyle>
            <a:lvl1pPr algn="l">
              <a:defRPr sz="2800">
                <a:solidFill>
                  <a:schemeClr val="bg1"/>
                </a:solidFill>
                <a:latin typeface="+mn-lt"/>
              </a:defRPr>
            </a:lvl1pPr>
          </a:lstStyle>
          <a:p>
            <a:r>
              <a:rPr lang="en-US" dirty="0"/>
              <a:t>TITLE OF PRESENTATION</a:t>
            </a:r>
            <a:br>
              <a:rPr lang="en-US" dirty="0"/>
            </a:br>
            <a:br>
              <a:rPr lang="en-US" dirty="0"/>
            </a:br>
            <a:endParaRPr lang="en-US" dirty="0"/>
          </a:p>
        </p:txBody>
      </p:sp>
      <p:sp>
        <p:nvSpPr>
          <p:cNvPr id="10" name="Content Placeholder 2">
            <a:extLst>
              <a:ext uri="{FF2B5EF4-FFF2-40B4-BE49-F238E27FC236}">
                <a16:creationId xmlns:a16="http://schemas.microsoft.com/office/drawing/2014/main" id="{E3587D41-D2CC-0F45-AC3B-07D5FBF04330}"/>
              </a:ext>
            </a:extLst>
          </p:cNvPr>
          <p:cNvSpPr>
            <a:spLocks noGrp="1"/>
          </p:cNvSpPr>
          <p:nvPr>
            <p:ph idx="1" hasCustomPrompt="1"/>
          </p:nvPr>
        </p:nvSpPr>
        <p:spPr>
          <a:xfrm>
            <a:off x="634790" y="2918718"/>
            <a:ext cx="8229600" cy="180923"/>
          </a:xfrm>
          <a:prstGeom prst="rect">
            <a:avLst/>
          </a:prstGeom>
        </p:spPr>
        <p:txBody>
          <a:bodyPr anchor="t" anchorCtr="0">
            <a:noAutofit/>
          </a:bodyPr>
          <a:lstStyle>
            <a:lvl1pPr marL="0" indent="0">
              <a:lnSpc>
                <a:spcPct val="50000"/>
              </a:lnSpc>
              <a:buFontTx/>
              <a:buNone/>
              <a:defRPr sz="1500" b="0" i="1" baseline="0">
                <a:solidFill>
                  <a:schemeClr val="bg1"/>
                </a:solidFill>
                <a:latin typeface="Franklin Gothic Book"/>
              </a:defRPr>
            </a:lvl1pPr>
            <a:lvl2pPr marL="457200" indent="0">
              <a:lnSpc>
                <a:spcPct val="100000"/>
              </a:lnSpc>
              <a:buFontTx/>
              <a:buNone/>
              <a:defRPr sz="1500" b="0" i="1">
                <a:solidFill>
                  <a:schemeClr val="bg1"/>
                </a:solidFill>
                <a:latin typeface="Franklin Gothic Book"/>
              </a:defRPr>
            </a:lvl2pPr>
            <a:lvl3pPr marL="914400" indent="0">
              <a:lnSpc>
                <a:spcPct val="100000"/>
              </a:lnSpc>
              <a:buFontTx/>
              <a:buNone/>
              <a:defRPr sz="1500" b="0" i="1">
                <a:solidFill>
                  <a:schemeClr val="bg1"/>
                </a:solidFill>
                <a:latin typeface="Franklin Gothic Book"/>
              </a:defRPr>
            </a:lvl3pPr>
            <a:lvl4pPr marL="1371600" indent="0">
              <a:lnSpc>
                <a:spcPct val="100000"/>
              </a:lnSpc>
              <a:buFontTx/>
              <a:buNone/>
              <a:defRPr sz="1500" b="0" i="1">
                <a:solidFill>
                  <a:schemeClr val="bg1"/>
                </a:solidFill>
                <a:latin typeface="Franklin Gothic Book"/>
              </a:defRPr>
            </a:lvl4pPr>
            <a:lvl5pPr marL="1828800" indent="0">
              <a:lnSpc>
                <a:spcPct val="100000"/>
              </a:lnSpc>
              <a:buFontTx/>
              <a:buNone/>
              <a:defRPr sz="1500" b="0" i="1">
                <a:solidFill>
                  <a:schemeClr val="bg1"/>
                </a:solidFill>
                <a:latin typeface="Franklin Gothic Book"/>
              </a:defRPr>
            </a:lvl5pPr>
          </a:lstStyle>
          <a:p>
            <a:pPr lvl="0"/>
            <a:r>
              <a:rPr lang="en-US" dirty="0"/>
              <a:t>Event for Presentation, Name of Presenter</a:t>
            </a:r>
          </a:p>
          <a:p>
            <a:pPr lvl="0"/>
            <a:endParaRPr lang="en-US" dirty="0"/>
          </a:p>
        </p:txBody>
      </p:sp>
      <p:sp>
        <p:nvSpPr>
          <p:cNvPr id="11" name="Content Placeholder 2">
            <a:extLst>
              <a:ext uri="{FF2B5EF4-FFF2-40B4-BE49-F238E27FC236}">
                <a16:creationId xmlns:a16="http://schemas.microsoft.com/office/drawing/2014/main" id="{7A7EC5AB-DC60-3644-A948-0FB630BB2005}"/>
              </a:ext>
            </a:extLst>
          </p:cNvPr>
          <p:cNvSpPr>
            <a:spLocks noGrp="1"/>
          </p:cNvSpPr>
          <p:nvPr>
            <p:ph idx="11" hasCustomPrompt="1"/>
          </p:nvPr>
        </p:nvSpPr>
        <p:spPr>
          <a:xfrm>
            <a:off x="631311" y="3130528"/>
            <a:ext cx="8229600" cy="180923"/>
          </a:xfrm>
          <a:prstGeom prst="rect">
            <a:avLst/>
          </a:prstGeom>
        </p:spPr>
        <p:txBody>
          <a:bodyPr anchor="t" anchorCtr="0">
            <a:noAutofit/>
          </a:bodyPr>
          <a:lstStyle>
            <a:lvl1pPr marL="0" indent="0">
              <a:lnSpc>
                <a:spcPct val="50000"/>
              </a:lnSpc>
              <a:buFontTx/>
              <a:buNone/>
              <a:defRPr sz="1100" b="0" i="0" baseline="0">
                <a:solidFill>
                  <a:schemeClr val="bg1"/>
                </a:solidFill>
                <a:latin typeface="Franklin Gothic Book"/>
              </a:defRPr>
            </a:lvl1pPr>
            <a:lvl2pPr marL="457200" indent="0">
              <a:lnSpc>
                <a:spcPct val="100000"/>
              </a:lnSpc>
              <a:buFontTx/>
              <a:buNone/>
              <a:defRPr sz="1500" b="0" i="1">
                <a:solidFill>
                  <a:schemeClr val="bg1"/>
                </a:solidFill>
                <a:latin typeface="Franklin Gothic Book"/>
              </a:defRPr>
            </a:lvl2pPr>
            <a:lvl3pPr marL="914400" indent="0">
              <a:lnSpc>
                <a:spcPct val="100000"/>
              </a:lnSpc>
              <a:buFontTx/>
              <a:buNone/>
              <a:defRPr sz="1500" b="0" i="1">
                <a:solidFill>
                  <a:schemeClr val="bg1"/>
                </a:solidFill>
                <a:latin typeface="Franklin Gothic Book"/>
              </a:defRPr>
            </a:lvl3pPr>
            <a:lvl4pPr marL="1371600" indent="0">
              <a:lnSpc>
                <a:spcPct val="100000"/>
              </a:lnSpc>
              <a:buFontTx/>
              <a:buNone/>
              <a:defRPr sz="1500" b="0" i="1">
                <a:solidFill>
                  <a:schemeClr val="bg1"/>
                </a:solidFill>
                <a:latin typeface="Franklin Gothic Book"/>
              </a:defRPr>
            </a:lvl4pPr>
            <a:lvl5pPr marL="1828800" indent="0">
              <a:lnSpc>
                <a:spcPct val="100000"/>
              </a:lnSpc>
              <a:buFontTx/>
              <a:buNone/>
              <a:defRPr sz="1500" b="0" i="1">
                <a:solidFill>
                  <a:schemeClr val="bg1"/>
                </a:solidFill>
                <a:latin typeface="Franklin Gothic Book"/>
              </a:defRPr>
            </a:lvl5pPr>
          </a:lstStyle>
          <a:p>
            <a:pPr lvl="0"/>
            <a:r>
              <a:rPr lang="en-US" dirty="0"/>
              <a:t>January 1, 2017</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35C598-CD71-6E4B-ABC5-66382A98CB46}"/>
              </a:ext>
            </a:extLst>
          </p:cNvPr>
          <p:cNvSpPr/>
          <p:nvPr userDrawn="1"/>
        </p:nvSpPr>
        <p:spPr>
          <a:xfrm>
            <a:off x="0" y="0"/>
            <a:ext cx="9144000" cy="5143500"/>
          </a:xfrm>
          <a:prstGeom prst="rect">
            <a:avLst/>
          </a:prstGeom>
          <a:gradFill>
            <a:gsLst>
              <a:gs pos="0">
                <a:schemeClr val="tx1"/>
              </a:gs>
              <a:gs pos="100000">
                <a:srgbClr val="ACD8D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80FC72-E4D3-E34F-BC24-86CD5D95918A}"/>
              </a:ext>
            </a:extLst>
          </p:cNvPr>
          <p:cNvSpPr/>
          <p:nvPr userDrawn="1"/>
        </p:nvSpPr>
        <p:spPr>
          <a:xfrm>
            <a:off x="1" y="0"/>
            <a:ext cx="9143999" cy="5143500"/>
          </a:xfrm>
          <a:prstGeom prst="rect">
            <a:avLst/>
          </a:prstGeom>
          <a:gradFill flip="none" rotWithShape="1">
            <a:gsLst>
              <a:gs pos="0">
                <a:srgbClr val="0E233C">
                  <a:alpha val="86000"/>
                </a:srgbClr>
              </a:gs>
              <a:gs pos="100000">
                <a:srgbClr val="0E233C">
                  <a:alpha val="8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1257305" y="1016000"/>
            <a:ext cx="0" cy="308610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1427776" y="2195252"/>
            <a:ext cx="7716224" cy="752996"/>
          </a:xfrm>
          <a:prstGeom prst="rect">
            <a:avLst/>
          </a:prstGeom>
        </p:spPr>
        <p:txBody>
          <a:bodyPr>
            <a:normAutofit/>
          </a:bodyPr>
          <a:lstStyle>
            <a:lvl1pPr algn="l">
              <a:defRPr sz="4000">
                <a:solidFill>
                  <a:schemeClr val="bg1"/>
                </a:solidFill>
                <a:latin typeface="+mn-lt"/>
              </a:defRPr>
            </a:lvl1pPr>
          </a:lstStyle>
          <a:p>
            <a:r>
              <a:rPr lang="en-US" dirty="0"/>
              <a:t>DIVIDER PAGE</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Slide Number Placeholder 12">
            <a:extLst>
              <a:ext uri="{FF2B5EF4-FFF2-40B4-BE49-F238E27FC236}">
                <a16:creationId xmlns:a16="http://schemas.microsoft.com/office/drawing/2014/main" id="{91DBE088-712C-EF4A-9EE0-E04C99C62327}"/>
              </a:ext>
            </a:extLst>
          </p:cNvPr>
          <p:cNvSpPr>
            <a:spLocks noGrp="1"/>
          </p:cNvSpPr>
          <p:nvPr>
            <p:ph type="sldNum" sz="quarter" idx="4"/>
          </p:nvPr>
        </p:nvSpPr>
        <p:spPr>
          <a:xfrm>
            <a:off x="3539656" y="4699169"/>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19D32446-EE4E-A04C-B16A-5398FB2B413D}" type="slidenum">
              <a:rPr lang="en-US" smtClean="0"/>
              <a:pPr/>
              <a:t>‹#›</a:t>
            </a:fld>
            <a:endParaRPr lang="en-US"/>
          </a:p>
        </p:txBody>
      </p:sp>
      <p:sp>
        <p:nvSpPr>
          <p:cNvPr id="4" name="Text Placeholder 3">
            <a:extLst>
              <a:ext uri="{FF2B5EF4-FFF2-40B4-BE49-F238E27FC236}">
                <a16:creationId xmlns:a16="http://schemas.microsoft.com/office/drawing/2014/main" id="{E1A0B529-F3E1-1646-9BE7-04D9219DFD50}"/>
              </a:ext>
            </a:extLst>
          </p:cNvPr>
          <p:cNvSpPr>
            <a:spLocks noGrp="1"/>
          </p:cNvSpPr>
          <p:nvPr>
            <p:ph type="body" sz="quarter" idx="13" hasCustomPrompt="1"/>
          </p:nvPr>
        </p:nvSpPr>
        <p:spPr>
          <a:xfrm>
            <a:off x="607055" y="160059"/>
            <a:ext cx="8341501" cy="600777"/>
          </a:xfrm>
          <a:prstGeom prst="rect">
            <a:avLst/>
          </a:prstGeom>
        </p:spPr>
        <p:txBody>
          <a:bodyPr/>
          <a:lstStyle>
            <a:lvl1pPr marL="0" indent="0">
              <a:buNone/>
              <a:defRPr sz="3600"/>
            </a:lvl1pPr>
          </a:lstStyle>
          <a:p>
            <a:pPr lvl="0"/>
            <a:r>
              <a:rPr lang="en-US" dirty="0"/>
              <a:t>HEADLINE COPY</a:t>
            </a:r>
          </a:p>
        </p:txBody>
      </p:sp>
      <p:sp>
        <p:nvSpPr>
          <p:cNvPr id="17" name="Content Placeholder 16">
            <a:extLst>
              <a:ext uri="{FF2B5EF4-FFF2-40B4-BE49-F238E27FC236}">
                <a16:creationId xmlns:a16="http://schemas.microsoft.com/office/drawing/2014/main" id="{550905BC-0437-7545-B07B-EB39B47E4E5C}"/>
              </a:ext>
            </a:extLst>
          </p:cNvPr>
          <p:cNvSpPr>
            <a:spLocks noGrp="1"/>
          </p:cNvSpPr>
          <p:nvPr>
            <p:ph sz="quarter" idx="14" hasCustomPrompt="1"/>
          </p:nvPr>
        </p:nvSpPr>
        <p:spPr>
          <a:xfrm>
            <a:off x="621234" y="998538"/>
            <a:ext cx="8341282" cy="3252375"/>
          </a:xfrm>
          <a:prstGeom prst="rect">
            <a:avLst/>
          </a:prstGeom>
        </p:spPr>
        <p:txBody>
          <a:bodyPr/>
          <a:lstStyle>
            <a:lvl1pPr marL="173038" indent="-173038">
              <a:tabLst/>
              <a:defRPr sz="2000">
                <a:solidFill>
                  <a:schemeClr val="tx2"/>
                </a:solidFill>
              </a:defRPr>
            </a:lvl1pPr>
            <a:lvl2pPr marL="346075" indent="-173038">
              <a:buFont typeface="AppleSymbols" panose="02000000000000000000" pitchFamily="2" charset="-79"/>
              <a:buChar char="⎼"/>
              <a:tabLst/>
              <a:defRPr sz="1600">
                <a:solidFill>
                  <a:schemeClr val="tx2"/>
                </a:solidFill>
              </a:defRPr>
            </a:lvl2pPr>
            <a:lvl3pPr marL="685800" indent="-166688">
              <a:buFont typeface="Courier New" panose="02070309020205020404" pitchFamily="49" charset="0"/>
              <a:buChar char="o"/>
              <a:tabLst/>
              <a:defRPr sz="1200">
                <a:solidFill>
                  <a:schemeClr val="tx2"/>
                </a:solidFill>
              </a:defRPr>
            </a:lvl3pPr>
          </a:lstStyle>
          <a:p>
            <a:pPr lvl="0"/>
            <a:r>
              <a:rPr lang="en-US" dirty="0"/>
              <a:t>Bullet copy here</a:t>
            </a:r>
          </a:p>
          <a:p>
            <a:pPr lvl="1"/>
            <a:r>
              <a:rPr lang="en-US" dirty="0"/>
              <a:t>Bullet level two</a:t>
            </a:r>
          </a:p>
          <a:p>
            <a:pPr lvl="2"/>
            <a:r>
              <a:rPr lang="en-US" dirty="0"/>
              <a:t>Bullet level three</a:t>
            </a:r>
          </a:p>
        </p:txBody>
      </p:sp>
    </p:spTree>
    <p:extLst>
      <p:ext uri="{BB962C8B-B14F-4D97-AF65-F5344CB8AC3E}">
        <p14:creationId xmlns:p14="http://schemas.microsoft.com/office/powerpoint/2010/main" val="22105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4"/>
          <p:cNvSpPr>
            <a:spLocks noGrp="1"/>
          </p:cNvSpPr>
          <p:nvPr>
            <p:ph type="pic" sz="quarter" idx="15" hasCustomPrompt="1"/>
          </p:nvPr>
        </p:nvSpPr>
        <p:spPr>
          <a:xfrm>
            <a:off x="746130" y="1041530"/>
            <a:ext cx="4736158" cy="3252495"/>
          </a:xfrm>
          <a:prstGeom prst="rect">
            <a:avLst/>
          </a:prstGeom>
          <a:solidFill>
            <a:schemeClr val="bg1">
              <a:lumMod val="50000"/>
            </a:schemeClr>
          </a:solidFill>
        </p:spPr>
        <p:txBody>
          <a:bodyPr anchor="ctr" anchorCtr="0"/>
          <a:lstStyle>
            <a:lvl1pPr marL="0" indent="0" algn="ctr">
              <a:buFontTx/>
              <a:buNone/>
              <a:defRPr sz="2000" b="0" i="0">
                <a:solidFill>
                  <a:schemeClr val="bg1"/>
                </a:solidFill>
                <a:latin typeface="+mn-lt"/>
                <a:ea typeface="Times New Roman" charset="0"/>
                <a:cs typeface="Times New Roman" charset="0"/>
              </a:defRPr>
            </a:lvl1pPr>
          </a:lstStyle>
          <a:p>
            <a:r>
              <a:rPr lang="en-US" dirty="0"/>
              <a:t>Insert picture here</a:t>
            </a:r>
          </a:p>
        </p:txBody>
      </p:sp>
      <p:sp>
        <p:nvSpPr>
          <p:cNvPr id="6" name="Slide Number Placeholder 12">
            <a:extLst>
              <a:ext uri="{FF2B5EF4-FFF2-40B4-BE49-F238E27FC236}">
                <a16:creationId xmlns:a16="http://schemas.microsoft.com/office/drawing/2014/main" id="{B91C6DA8-6A6D-FF4C-A0E3-014C7190D277}"/>
              </a:ext>
            </a:extLst>
          </p:cNvPr>
          <p:cNvSpPr>
            <a:spLocks noGrp="1"/>
          </p:cNvSpPr>
          <p:nvPr>
            <p:ph type="sldNum" sz="quarter" idx="4"/>
          </p:nvPr>
        </p:nvSpPr>
        <p:spPr>
          <a:xfrm>
            <a:off x="3539656" y="4699169"/>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19D32446-EE4E-A04C-B16A-5398FB2B413D}" type="slidenum">
              <a:rPr lang="en-US" smtClean="0"/>
              <a:pPr/>
              <a:t>‹#›</a:t>
            </a:fld>
            <a:endParaRPr lang="en-US"/>
          </a:p>
        </p:txBody>
      </p:sp>
      <p:sp>
        <p:nvSpPr>
          <p:cNvPr id="12" name="Content Placeholder 16">
            <a:extLst>
              <a:ext uri="{FF2B5EF4-FFF2-40B4-BE49-F238E27FC236}">
                <a16:creationId xmlns:a16="http://schemas.microsoft.com/office/drawing/2014/main" id="{4BC5FC00-5E3E-274D-BA61-E77341B2A43A}"/>
              </a:ext>
            </a:extLst>
          </p:cNvPr>
          <p:cNvSpPr>
            <a:spLocks noGrp="1"/>
          </p:cNvSpPr>
          <p:nvPr>
            <p:ph sz="quarter" idx="18" hasCustomPrompt="1"/>
          </p:nvPr>
        </p:nvSpPr>
        <p:spPr>
          <a:xfrm>
            <a:off x="5822820" y="998538"/>
            <a:ext cx="3111317" cy="3252375"/>
          </a:xfrm>
          <a:prstGeom prst="rect">
            <a:avLst/>
          </a:prstGeom>
        </p:spPr>
        <p:txBody>
          <a:bodyPr/>
          <a:lstStyle>
            <a:lvl1pPr marL="173038" indent="-173038">
              <a:tabLst/>
              <a:defRPr sz="2000">
                <a:solidFill>
                  <a:schemeClr val="tx2"/>
                </a:solidFill>
              </a:defRPr>
            </a:lvl1pPr>
            <a:lvl2pPr marL="346075" indent="-173038">
              <a:buFont typeface="AppleSymbols" panose="02000000000000000000" pitchFamily="2" charset="-79"/>
              <a:buChar char="⎼"/>
              <a:tabLst/>
              <a:defRPr sz="1600">
                <a:solidFill>
                  <a:schemeClr val="tx2"/>
                </a:solidFill>
              </a:defRPr>
            </a:lvl2pPr>
            <a:lvl3pPr marL="685800" indent="-166688">
              <a:buFont typeface="Courier New" panose="02070309020205020404" pitchFamily="49" charset="0"/>
              <a:buChar char="o"/>
              <a:tabLst/>
              <a:defRPr sz="1200">
                <a:solidFill>
                  <a:schemeClr val="tx2"/>
                </a:solidFill>
              </a:defRPr>
            </a:lvl3pPr>
          </a:lstStyle>
          <a:p>
            <a:pPr lvl="0"/>
            <a:r>
              <a:rPr lang="en-US" dirty="0"/>
              <a:t>Bullet copy here</a:t>
            </a:r>
          </a:p>
          <a:p>
            <a:pPr lvl="1"/>
            <a:r>
              <a:rPr lang="en-US" dirty="0"/>
              <a:t>Bullet level two</a:t>
            </a:r>
          </a:p>
          <a:p>
            <a:pPr lvl="2"/>
            <a:r>
              <a:rPr lang="en-US" dirty="0"/>
              <a:t>Bullet level three</a:t>
            </a:r>
          </a:p>
        </p:txBody>
      </p:sp>
      <p:sp>
        <p:nvSpPr>
          <p:cNvPr id="13" name="Text Placeholder 3">
            <a:extLst>
              <a:ext uri="{FF2B5EF4-FFF2-40B4-BE49-F238E27FC236}">
                <a16:creationId xmlns:a16="http://schemas.microsoft.com/office/drawing/2014/main" id="{A3B1DF03-9C6D-DE4B-A42C-C4884DE7F142}"/>
              </a:ext>
            </a:extLst>
          </p:cNvPr>
          <p:cNvSpPr>
            <a:spLocks noGrp="1"/>
          </p:cNvSpPr>
          <p:nvPr>
            <p:ph type="body" sz="quarter" idx="19" hasCustomPrompt="1"/>
          </p:nvPr>
        </p:nvSpPr>
        <p:spPr>
          <a:xfrm>
            <a:off x="607056" y="160059"/>
            <a:ext cx="8334520" cy="600777"/>
          </a:xfrm>
          <a:prstGeom prst="rect">
            <a:avLst/>
          </a:prstGeom>
        </p:spPr>
        <p:txBody>
          <a:bodyPr/>
          <a:lstStyle>
            <a:lvl1pPr marL="0" indent="0">
              <a:buNone/>
              <a:defRPr sz="3600"/>
            </a:lvl1pPr>
          </a:lstStyle>
          <a:p>
            <a:pPr lvl="0"/>
            <a:r>
              <a:rPr lang="en-US" dirty="0"/>
              <a:t>HEADLINE COPY</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544568"/>
            <a:ext cx="9144000" cy="612160"/>
          </a:xfrm>
          <a:prstGeom prst="rect">
            <a:avLst/>
          </a:prstGeom>
          <a:solidFill>
            <a:srgbClr val="006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8611BA5-A9CE-E548-9297-2340C60993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349" y="4660278"/>
            <a:ext cx="508606" cy="404612"/>
          </a:xfrm>
          <a:prstGeom prst="rect">
            <a:avLst/>
          </a:prstGeom>
        </p:spPr>
      </p:pic>
      <p:pic>
        <p:nvPicPr>
          <p:cNvPr id="11" name="Picture 10" descr="MCW_Logo.ai">
            <a:extLst>
              <a:ext uri="{FF2B5EF4-FFF2-40B4-BE49-F238E27FC236}">
                <a16:creationId xmlns:a16="http://schemas.microsoft.com/office/drawing/2014/main" id="{B850D109-E3D8-D649-A94B-AA89919A71C3}"/>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9697"/>
          <a:stretch/>
        </p:blipFill>
        <p:spPr>
          <a:xfrm>
            <a:off x="853642" y="4290572"/>
            <a:ext cx="1789878" cy="936477"/>
          </a:xfrm>
          <a:prstGeom prst="rect">
            <a:avLst/>
          </a:prstGeom>
        </p:spPr>
      </p:pic>
      <p:sp>
        <p:nvSpPr>
          <p:cNvPr id="6" name="Slide Number Placeholder 12">
            <a:extLst>
              <a:ext uri="{FF2B5EF4-FFF2-40B4-BE49-F238E27FC236}">
                <a16:creationId xmlns:a16="http://schemas.microsoft.com/office/drawing/2014/main" id="{20C6F3B0-FBED-184A-B3F4-E690C1CABF16}"/>
              </a:ext>
            </a:extLst>
          </p:cNvPr>
          <p:cNvSpPr>
            <a:spLocks noGrp="1"/>
          </p:cNvSpPr>
          <p:nvPr>
            <p:ph type="sldNum" sz="quarter" idx="4"/>
          </p:nvPr>
        </p:nvSpPr>
        <p:spPr>
          <a:xfrm>
            <a:off x="3539656" y="4699169"/>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19D32446-EE4E-A04C-B16A-5398FB2B413D}" type="slidenum">
              <a:rPr lang="en-US" smtClean="0"/>
              <a:pPr/>
              <a:t>‹#›</a:t>
            </a:fld>
            <a:endParaRPr lang="en-US"/>
          </a:p>
        </p:txBody>
      </p:sp>
    </p:spTree>
    <p:extLst>
      <p:ext uri="{BB962C8B-B14F-4D97-AF65-F5344CB8AC3E}">
        <p14:creationId xmlns:p14="http://schemas.microsoft.com/office/powerpoint/2010/main" val="374137358"/>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3" r:id="rId3"/>
    <p:sldLayoutId id="2147483666" r:id="rId4"/>
  </p:sldLayoutIdLst>
  <p:hf hdr="0" dt="0"/>
  <p:txStyles>
    <p:titleStyle>
      <a:lvl1pPr algn="l" defTabSz="457200" rtl="0" eaLnBrk="1" latinLnBrk="0" hangingPunct="1">
        <a:spcBef>
          <a:spcPct val="0"/>
        </a:spcBef>
        <a:buNone/>
        <a:defRPr sz="3600" kern="1200">
          <a:solidFill>
            <a:schemeClr val="tx1"/>
          </a:solidFill>
          <a:latin typeface="+mn-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panose="020B0604020202020204" pitchFamily="34" charset="0"/>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chemeClr val="tx2"/>
        </a:buClr>
        <a:buFont typeface="Wingdings" pitchFamily="2"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Courier New" panose="02070309020205020404" pitchFamily="49" charset="0"/>
        <a:buChar char="o"/>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truity.com/test/enneagram-personality-tes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pubmed.ncbi.nlm.nih.gov/33332604/" TargetMode="External"/><Relationship Id="rId3" Type="http://schemas.openxmlformats.org/officeDocument/2006/relationships/hyperlink" Target="http://www.clairebeckercoaching.com/" TargetMode="External"/><Relationship Id="rId7" Type="http://schemas.openxmlformats.org/officeDocument/2006/relationships/hyperlink" Target="https://psychiatryonline.org/doi/full/10.1176/appi.ajp-rj.2020.150301#:~:text=PDF%2FEPUB-,Abstract,which%20shape%20motivations%20underlying%20behavior" TargetMode="External"/><Relationship Id="rId2" Type="http://schemas.openxmlformats.org/officeDocument/2006/relationships/hyperlink" Target="https://readingraphics.com/book-summary-find-your-why/" TargetMode="External"/><Relationship Id="rId1" Type="http://schemas.openxmlformats.org/officeDocument/2006/relationships/slideLayout" Target="../slideLayouts/slideLayout3.xml"/><Relationship Id="rId6" Type="http://schemas.openxmlformats.org/officeDocument/2006/relationships/hyperlink" Target="https://www.forbes.com/health/mind/enneagram-types/" TargetMode="External"/><Relationship Id="rId5" Type="http://schemas.openxmlformats.org/officeDocument/2006/relationships/hyperlink" Target="https://www.inspiringquotes.com/quotes-for-each-of-the-9-enneagram-types/YQrGnlWlGwAHCGVq?utm_source=blog&amp;utm_medium=email&amp;utm_campaign=1540675763" TargetMode="External"/><Relationship Id="rId4" Type="http://schemas.openxmlformats.org/officeDocument/2006/relationships/hyperlink" Target="https://www.truity.com/enneagram/9-types-ennea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openclipart.org/detail/18362/key-west---mallory---square-by-nkinkade-177733"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ultratendencias.com/2015/11/star-wars-force-awakens-muestra-un.html" TargetMode="External"/><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romcairo.blogspot.com/2006/10/human-iceberg.html" TargetMode="External"/><Relationship Id="rId2" Type="http://schemas.openxmlformats.org/officeDocument/2006/relationships/image" Target="../media/image19.gif"/><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D460-75E8-C04A-B728-15970BFBE66E}"/>
              </a:ext>
            </a:extLst>
          </p:cNvPr>
          <p:cNvSpPr>
            <a:spLocks noGrp="1"/>
          </p:cNvSpPr>
          <p:nvPr>
            <p:ph type="title"/>
          </p:nvPr>
        </p:nvSpPr>
        <p:spPr>
          <a:xfrm>
            <a:off x="457200" y="1527153"/>
            <a:ext cx="8229600" cy="697629"/>
          </a:xfrm>
        </p:spPr>
        <p:txBody>
          <a:bodyPr/>
          <a:lstStyle/>
          <a:p>
            <a:pPr algn="ctr"/>
            <a:r>
              <a:rPr lang="en-US" sz="3200" dirty="0"/>
              <a:t>2023 ADFM Administrators’ Workshop</a:t>
            </a:r>
          </a:p>
        </p:txBody>
      </p:sp>
      <p:sp>
        <p:nvSpPr>
          <p:cNvPr id="3" name="Content Placeholder 2">
            <a:extLst>
              <a:ext uri="{FF2B5EF4-FFF2-40B4-BE49-F238E27FC236}">
                <a16:creationId xmlns:a16="http://schemas.microsoft.com/office/drawing/2014/main" id="{FDEFC4EC-89A6-DA42-843F-6FEE04EBF755}"/>
              </a:ext>
            </a:extLst>
          </p:cNvPr>
          <p:cNvSpPr>
            <a:spLocks noGrp="1"/>
          </p:cNvSpPr>
          <p:nvPr>
            <p:ph idx="1"/>
          </p:nvPr>
        </p:nvSpPr>
        <p:spPr>
          <a:xfrm>
            <a:off x="634790" y="2918718"/>
            <a:ext cx="8229600" cy="563723"/>
          </a:xfrm>
        </p:spPr>
        <p:txBody>
          <a:bodyPr/>
          <a:lstStyle/>
          <a:p>
            <a:pPr>
              <a:lnSpc>
                <a:spcPct val="100000"/>
              </a:lnSpc>
            </a:pPr>
            <a:r>
              <a:rPr lang="en-US" dirty="0"/>
              <a:t>Holly M. Westog, MEd</a:t>
            </a:r>
          </a:p>
          <a:p>
            <a:pPr>
              <a:lnSpc>
                <a:spcPct val="100000"/>
              </a:lnSpc>
            </a:pPr>
            <a:r>
              <a:rPr lang="en-US" dirty="0"/>
              <a:t>Department Administrator</a:t>
            </a:r>
          </a:p>
          <a:p>
            <a:pPr>
              <a:lnSpc>
                <a:spcPct val="100000"/>
              </a:lnSpc>
            </a:pPr>
            <a:r>
              <a:rPr lang="en-US" dirty="0"/>
              <a:t>The Medical College of Wisconsin</a:t>
            </a:r>
          </a:p>
        </p:txBody>
      </p:sp>
      <p:sp>
        <p:nvSpPr>
          <p:cNvPr id="4" name="Content Placeholder 3">
            <a:extLst>
              <a:ext uri="{FF2B5EF4-FFF2-40B4-BE49-F238E27FC236}">
                <a16:creationId xmlns:a16="http://schemas.microsoft.com/office/drawing/2014/main" id="{4184176B-5EAE-5946-A153-C145E7A13D09}"/>
              </a:ext>
            </a:extLst>
          </p:cNvPr>
          <p:cNvSpPr>
            <a:spLocks noGrp="1"/>
          </p:cNvSpPr>
          <p:nvPr>
            <p:ph idx="11"/>
          </p:nvPr>
        </p:nvSpPr>
        <p:spPr>
          <a:xfrm>
            <a:off x="634790" y="3865241"/>
            <a:ext cx="8229600" cy="180923"/>
          </a:xfrm>
        </p:spPr>
        <p:txBody>
          <a:bodyPr/>
          <a:lstStyle/>
          <a:p>
            <a:r>
              <a:rPr lang="en-US" dirty="0"/>
              <a:t>February 22, 2023</a:t>
            </a:r>
          </a:p>
        </p:txBody>
      </p:sp>
    </p:spTree>
    <p:extLst>
      <p:ext uri="{BB962C8B-B14F-4D97-AF65-F5344CB8AC3E}">
        <p14:creationId xmlns:p14="http://schemas.microsoft.com/office/powerpoint/2010/main" val="155317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FC91E4-AE07-4AE4-A441-CB791E3A8E63}"/>
              </a:ext>
            </a:extLst>
          </p:cNvPr>
          <p:cNvSpPr>
            <a:spLocks noGrp="1"/>
          </p:cNvSpPr>
          <p:nvPr>
            <p:ph type="sldNum" sz="quarter" idx="4"/>
          </p:nvPr>
        </p:nvSpPr>
        <p:spPr/>
        <p:txBody>
          <a:bodyPr/>
          <a:lstStyle/>
          <a:p>
            <a:fld id="{19D32446-EE4E-A04C-B16A-5398FB2B413D}" type="slidenum">
              <a:rPr lang="en-US" smtClean="0"/>
              <a:pPr/>
              <a:t>10</a:t>
            </a:fld>
            <a:endParaRPr lang="en-US"/>
          </a:p>
        </p:txBody>
      </p:sp>
      <p:sp>
        <p:nvSpPr>
          <p:cNvPr id="7" name="Content Placeholder 6">
            <a:extLst>
              <a:ext uri="{FF2B5EF4-FFF2-40B4-BE49-F238E27FC236}">
                <a16:creationId xmlns:a16="http://schemas.microsoft.com/office/drawing/2014/main" id="{41F47239-0E0C-4CF6-988C-284D9379DE80}"/>
              </a:ext>
            </a:extLst>
          </p:cNvPr>
          <p:cNvSpPr>
            <a:spLocks noGrp="1"/>
          </p:cNvSpPr>
          <p:nvPr>
            <p:ph sz="quarter" idx="18"/>
          </p:nvPr>
        </p:nvSpPr>
        <p:spPr>
          <a:xfrm>
            <a:off x="607056" y="819285"/>
            <a:ext cx="3111317" cy="3678057"/>
          </a:xfrm>
        </p:spPr>
        <p:txBody>
          <a:bodyPr/>
          <a:lstStyle/>
          <a:p>
            <a:pPr marL="342900" marR="0" indent="-342900">
              <a:spcBef>
                <a:spcPts val="0"/>
              </a:spcBef>
              <a:spcAft>
                <a:spcPts val="0"/>
              </a:spcAft>
              <a:buAutoNum type="arabicPeriod"/>
            </a:pPr>
            <a:r>
              <a:rPr lang="en-US" sz="1600" dirty="0">
                <a:solidFill>
                  <a:srgbClr val="222222"/>
                </a:solidFill>
                <a:effectLst/>
                <a:latin typeface="Franklin Gothic Book" panose="020B0503020102020204" pitchFamily="34" charset="0"/>
                <a:ea typeface="Times New Roman" panose="02020603050405020304" pitchFamily="18" charset="0"/>
              </a:rPr>
              <a:t>Reﬂect on two speciﬁc moments when have you felt deeply engaged or purposeful in the last year.</a:t>
            </a:r>
          </a:p>
          <a:p>
            <a:pPr marL="342900" marR="0" indent="-342900">
              <a:spcBef>
                <a:spcPts val="0"/>
              </a:spcBef>
              <a:spcAft>
                <a:spcPts val="0"/>
              </a:spcAft>
              <a:buAutoNum type="arabicPeriod"/>
            </a:pPr>
            <a:endParaRPr lang="en-US" sz="1600" dirty="0">
              <a:solidFill>
                <a:srgbClr val="222222"/>
              </a:solidFill>
              <a:effectLst/>
              <a:latin typeface="Franklin Gothic Book" panose="020B0503020102020204" pitchFamily="34" charset="0"/>
              <a:ea typeface="Times New Roman" panose="02020603050405020304" pitchFamily="18" charset="0"/>
            </a:endParaRPr>
          </a:p>
          <a:p>
            <a:pPr marL="342900" marR="0" indent="-342900">
              <a:spcBef>
                <a:spcPts val="0"/>
              </a:spcBef>
              <a:spcAft>
                <a:spcPts val="0"/>
              </a:spcAft>
              <a:buAutoNum type="arabicPeriod" startAt="2"/>
            </a:pPr>
            <a:r>
              <a:rPr lang="en-US" sz="1600" dirty="0">
                <a:solidFill>
                  <a:srgbClr val="222222"/>
                </a:solidFill>
                <a:effectLst/>
                <a:latin typeface="Franklin Gothic Book" panose="020B0503020102020204" pitchFamily="34" charset="0"/>
                <a:ea typeface="Times New Roman" panose="02020603050405020304" pitchFamily="18" charset="0"/>
              </a:rPr>
              <a:t>Describe a time when you did something that gave you a deep sense of accomplishment &amp; pride.</a:t>
            </a:r>
          </a:p>
          <a:p>
            <a:pPr marL="342900" marR="0" indent="-342900">
              <a:spcBef>
                <a:spcPts val="0"/>
              </a:spcBef>
              <a:spcAft>
                <a:spcPts val="0"/>
              </a:spcAft>
              <a:buAutoNum type="arabicPeriod" startAt="2"/>
            </a:pPr>
            <a:endParaRPr lang="en-US" sz="1600" dirty="0">
              <a:solidFill>
                <a:srgbClr val="222222"/>
              </a:solidFill>
              <a:effectLst/>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r>
              <a:rPr lang="en-US" sz="1600" dirty="0">
                <a:solidFill>
                  <a:srgbClr val="222222"/>
                </a:solidFill>
                <a:effectLst/>
                <a:latin typeface="Franklin Gothic Book" panose="020B0503020102020204" pitchFamily="34" charset="0"/>
                <a:ea typeface="Times New Roman" panose="02020603050405020304" pitchFamily="18" charset="0"/>
              </a:rPr>
              <a:t>3.	Reﬂect on an experience 	that changed how you saw 	things.</a:t>
            </a:r>
            <a:endParaRPr lang="en-US" sz="1800" b="1" dirty="0">
              <a:solidFill>
                <a:srgbClr val="222222"/>
              </a:solidFill>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dirty="0">
                <a:solidFill>
                  <a:srgbClr val="222222"/>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9" name="Text Placeholder 8">
            <a:extLst>
              <a:ext uri="{FF2B5EF4-FFF2-40B4-BE49-F238E27FC236}">
                <a16:creationId xmlns:a16="http://schemas.microsoft.com/office/drawing/2014/main" id="{1A668EF4-FC25-45D7-B32B-6B3CD2B84492}"/>
              </a:ext>
            </a:extLst>
          </p:cNvPr>
          <p:cNvSpPr>
            <a:spLocks noGrp="1"/>
          </p:cNvSpPr>
          <p:nvPr>
            <p:ph type="body" sz="quarter" idx="19"/>
          </p:nvPr>
        </p:nvSpPr>
        <p:spPr/>
        <p:txBody>
          <a:bodyPr/>
          <a:lstStyle/>
          <a:p>
            <a:r>
              <a:rPr lang="en-US" i="1" dirty="0"/>
              <a:t>Why</a:t>
            </a:r>
            <a:r>
              <a:rPr lang="en-US" dirty="0"/>
              <a:t> Exercise</a:t>
            </a:r>
          </a:p>
        </p:txBody>
      </p:sp>
      <p:sp>
        <p:nvSpPr>
          <p:cNvPr id="10" name="TextBox 9">
            <a:extLst>
              <a:ext uri="{FF2B5EF4-FFF2-40B4-BE49-F238E27FC236}">
                <a16:creationId xmlns:a16="http://schemas.microsoft.com/office/drawing/2014/main" id="{94F71864-0B33-411E-96CF-FD6B219656C0}"/>
              </a:ext>
            </a:extLst>
          </p:cNvPr>
          <p:cNvSpPr txBox="1"/>
          <p:nvPr/>
        </p:nvSpPr>
        <p:spPr>
          <a:xfrm>
            <a:off x="4568356" y="819285"/>
            <a:ext cx="3775587" cy="3139321"/>
          </a:xfrm>
          <a:prstGeom prst="rect">
            <a:avLst/>
          </a:prstGeom>
          <a:noFill/>
        </p:spPr>
        <p:txBody>
          <a:bodyPr wrap="square" rtlCol="0">
            <a:spAutoFit/>
          </a:bodyPr>
          <a:lstStyle/>
          <a:p>
            <a:r>
              <a:rPr lang="en-US" dirty="0">
                <a:solidFill>
                  <a:srgbClr val="0E233C"/>
                </a:solidFill>
                <a:ea typeface="Franklin Gothic Demi" charset="0"/>
                <a:cs typeface="Franklin Gothic Demi" charset="0"/>
              </a:rPr>
              <a:t>•	What was the context?</a:t>
            </a:r>
          </a:p>
          <a:p>
            <a:endParaRPr lang="en-US" dirty="0">
              <a:solidFill>
                <a:srgbClr val="0E233C"/>
              </a:solidFill>
              <a:ea typeface="Franklin Gothic Demi" charset="0"/>
              <a:cs typeface="Franklin Gothic Demi" charset="0"/>
            </a:endParaRPr>
          </a:p>
          <a:p>
            <a:r>
              <a:rPr lang="en-US" dirty="0">
                <a:solidFill>
                  <a:srgbClr val="0E233C"/>
                </a:solidFill>
                <a:ea typeface="Franklin Gothic Demi" charset="0"/>
                <a:cs typeface="Franklin Gothic Demi" charset="0"/>
              </a:rPr>
              <a:t>•	What were you doing?</a:t>
            </a:r>
          </a:p>
          <a:p>
            <a:endParaRPr lang="en-US" dirty="0">
              <a:solidFill>
                <a:srgbClr val="0E233C"/>
              </a:solidFill>
              <a:ea typeface="Franklin Gothic Demi" charset="0"/>
              <a:cs typeface="Franklin Gothic Demi" charset="0"/>
            </a:endParaRPr>
          </a:p>
          <a:p>
            <a:r>
              <a:rPr lang="en-US" dirty="0">
                <a:solidFill>
                  <a:srgbClr val="0E233C"/>
                </a:solidFill>
                <a:ea typeface="Franklin Gothic Demi" charset="0"/>
                <a:cs typeface="Franklin Gothic Demi" charset="0"/>
              </a:rPr>
              <a:t>•	Why was it purposeful?</a:t>
            </a:r>
          </a:p>
          <a:p>
            <a:endParaRPr lang="en-US" dirty="0">
              <a:solidFill>
                <a:srgbClr val="0E233C"/>
              </a:solidFill>
              <a:ea typeface="Franklin Gothic Demi" charset="0"/>
              <a:cs typeface="Franklin Gothic Demi" charset="0"/>
            </a:endParaRPr>
          </a:p>
          <a:p>
            <a:r>
              <a:rPr lang="en-US" dirty="0">
                <a:solidFill>
                  <a:srgbClr val="0E233C"/>
                </a:solidFill>
                <a:ea typeface="Franklin Gothic Demi" charset="0"/>
                <a:cs typeface="Franklin Gothic Demi" charset="0"/>
              </a:rPr>
              <a:t>•	What challenge or aha moment 	did you experience? What 	happened as a result?</a:t>
            </a:r>
          </a:p>
          <a:p>
            <a:endParaRPr lang="en-US" dirty="0">
              <a:solidFill>
                <a:srgbClr val="0E233C"/>
              </a:solidFill>
              <a:ea typeface="Franklin Gothic Demi" charset="0"/>
              <a:cs typeface="Franklin Gothic Demi" charset="0"/>
            </a:endParaRPr>
          </a:p>
          <a:p>
            <a:r>
              <a:rPr lang="en-US" dirty="0">
                <a:solidFill>
                  <a:srgbClr val="0E233C"/>
                </a:solidFill>
                <a:ea typeface="Franklin Gothic Demi" charset="0"/>
                <a:cs typeface="Franklin Gothic Demi" charset="0"/>
              </a:rPr>
              <a:t>•	What did you do about it?</a:t>
            </a:r>
          </a:p>
        </p:txBody>
      </p:sp>
    </p:spTree>
    <p:extLst>
      <p:ext uri="{BB962C8B-B14F-4D97-AF65-F5344CB8AC3E}">
        <p14:creationId xmlns:p14="http://schemas.microsoft.com/office/powerpoint/2010/main" val="392036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01" y="1957117"/>
            <a:ext cx="7716224" cy="1229266"/>
          </a:xfrm>
        </p:spPr>
        <p:txBody>
          <a:bodyPr>
            <a:normAutofit fontScale="90000"/>
          </a:bodyPr>
          <a:lstStyle/>
          <a:p>
            <a:pPr algn="ctr"/>
            <a:r>
              <a:rPr lang="en-US" i="1" dirty="0"/>
              <a:t>How can an Enneagram help me </a:t>
            </a:r>
            <a:br>
              <a:rPr lang="en-US" i="1" dirty="0"/>
            </a:br>
            <a:r>
              <a:rPr lang="en-US" i="1" dirty="0"/>
              <a:t>find my Why? </a:t>
            </a:r>
            <a:br>
              <a:rPr lang="en-US" i="1" dirty="0"/>
            </a:br>
            <a:br>
              <a:rPr lang="en-US" i="1" dirty="0"/>
            </a:br>
            <a:r>
              <a:rPr lang="en-US" sz="2000" i="1" dirty="0">
                <a:hlinkClick r:id="rId2"/>
              </a:rPr>
              <a:t>https://www.truity.com/test/enneagram-personality-test</a:t>
            </a:r>
            <a:br>
              <a:rPr lang="en-US" sz="1800" i="1" dirty="0"/>
            </a:br>
            <a:endParaRPr lang="en-US" sz="1800" i="1" dirty="0"/>
          </a:p>
        </p:txBody>
      </p:sp>
    </p:spTree>
    <p:extLst>
      <p:ext uri="{BB962C8B-B14F-4D97-AF65-F5344CB8AC3E}">
        <p14:creationId xmlns:p14="http://schemas.microsoft.com/office/powerpoint/2010/main" val="338476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AD39F3-BC9C-45F6-8B2E-F8E44626E6FC}"/>
              </a:ext>
            </a:extLst>
          </p:cNvPr>
          <p:cNvSpPr>
            <a:spLocks noGrp="1"/>
          </p:cNvSpPr>
          <p:nvPr>
            <p:ph type="sldNum" sz="quarter" idx="4"/>
          </p:nvPr>
        </p:nvSpPr>
        <p:spPr/>
        <p:txBody>
          <a:bodyPr/>
          <a:lstStyle/>
          <a:p>
            <a:fld id="{19D32446-EE4E-A04C-B16A-5398FB2B413D}" type="slidenum">
              <a:rPr lang="en-US" smtClean="0"/>
              <a:pPr/>
              <a:t>12</a:t>
            </a:fld>
            <a:endParaRPr lang="en-US"/>
          </a:p>
        </p:txBody>
      </p:sp>
      <p:sp>
        <p:nvSpPr>
          <p:cNvPr id="3" name="Text Placeholder 2">
            <a:extLst>
              <a:ext uri="{FF2B5EF4-FFF2-40B4-BE49-F238E27FC236}">
                <a16:creationId xmlns:a16="http://schemas.microsoft.com/office/drawing/2014/main" id="{EAE54C80-56B1-4E38-8C41-BD92AF69D1C2}"/>
              </a:ext>
            </a:extLst>
          </p:cNvPr>
          <p:cNvSpPr>
            <a:spLocks noGrp="1"/>
          </p:cNvSpPr>
          <p:nvPr>
            <p:ph type="body" sz="quarter" idx="13"/>
          </p:nvPr>
        </p:nvSpPr>
        <p:spPr>
          <a:xfrm>
            <a:off x="607055" y="88045"/>
            <a:ext cx="8341501" cy="600777"/>
          </a:xfrm>
        </p:spPr>
        <p:txBody>
          <a:bodyPr/>
          <a:lstStyle/>
          <a:p>
            <a:r>
              <a:rPr lang="en-US" dirty="0"/>
              <a:t>What is an Enneagram?</a:t>
            </a:r>
          </a:p>
        </p:txBody>
      </p:sp>
      <p:sp>
        <p:nvSpPr>
          <p:cNvPr id="4" name="Content Placeholder 3">
            <a:extLst>
              <a:ext uri="{FF2B5EF4-FFF2-40B4-BE49-F238E27FC236}">
                <a16:creationId xmlns:a16="http://schemas.microsoft.com/office/drawing/2014/main" id="{B02CC246-71E9-4750-8250-35894234588C}"/>
              </a:ext>
            </a:extLst>
          </p:cNvPr>
          <p:cNvSpPr>
            <a:spLocks noGrp="1"/>
          </p:cNvSpPr>
          <p:nvPr>
            <p:ph sz="quarter" idx="14"/>
          </p:nvPr>
        </p:nvSpPr>
        <p:spPr>
          <a:xfrm>
            <a:off x="397714" y="691844"/>
            <a:ext cx="8550841" cy="3838933"/>
          </a:xfrm>
        </p:spPr>
        <p:txBody>
          <a:bodyPr/>
          <a:lstStyle/>
          <a:p>
            <a:pPr algn="l"/>
            <a:r>
              <a:rPr lang="en-US" sz="1800" b="0" i="0" dirty="0">
                <a:solidFill>
                  <a:srgbClr val="082730"/>
                </a:solidFill>
                <a:effectLst/>
              </a:rPr>
              <a:t>The Enneagram is an emotionally-focused system of understanding people. It requires that we focus on what makes us tick. </a:t>
            </a:r>
            <a:r>
              <a:rPr lang="en-US" sz="1800" dirty="0">
                <a:solidFill>
                  <a:srgbClr val="082730"/>
                </a:solidFill>
              </a:rPr>
              <a:t>There are </a:t>
            </a:r>
            <a:r>
              <a:rPr lang="en-US" sz="1800" b="0" i="0" dirty="0">
                <a:solidFill>
                  <a:srgbClr val="082730"/>
                </a:solidFill>
                <a:effectLst/>
              </a:rPr>
              <a:t>nine personality types, each of which has its own </a:t>
            </a:r>
            <a:r>
              <a:rPr lang="en-US" sz="1800" b="1" i="1" dirty="0">
                <a:solidFill>
                  <a:srgbClr val="082730"/>
                </a:solidFill>
                <a:highlight>
                  <a:srgbClr val="ACD8D1"/>
                </a:highlight>
              </a:rPr>
              <a:t>Why</a:t>
            </a:r>
            <a:r>
              <a:rPr lang="en-US" sz="1800" b="1" i="1" dirty="0">
                <a:solidFill>
                  <a:srgbClr val="082730"/>
                </a:solidFill>
                <a:effectLst/>
                <a:highlight>
                  <a:srgbClr val="ACD8D1"/>
                </a:highlight>
              </a:rPr>
              <a:t>,</a:t>
            </a:r>
            <a:r>
              <a:rPr lang="en-US" sz="1800" b="1" i="1" dirty="0">
                <a:solidFill>
                  <a:srgbClr val="082730"/>
                </a:solidFill>
                <a:effectLst/>
              </a:rPr>
              <a:t> </a:t>
            </a:r>
            <a:r>
              <a:rPr lang="en-US" sz="1800" dirty="0">
                <a:solidFill>
                  <a:srgbClr val="082730"/>
                </a:solidFill>
                <a:effectLst/>
              </a:rPr>
              <a:t>driven by emotion. </a:t>
            </a:r>
          </a:p>
          <a:p>
            <a:pPr algn="l"/>
            <a:r>
              <a:rPr lang="en-US" sz="1800" b="0" i="0" dirty="0">
                <a:solidFill>
                  <a:srgbClr val="082730"/>
                </a:solidFill>
                <a:effectLst/>
              </a:rPr>
              <a:t>Enneagram types may experience strong emotions, while other types </a:t>
            </a:r>
            <a:r>
              <a:rPr lang="en-US" sz="1800" dirty="0">
                <a:solidFill>
                  <a:srgbClr val="082730"/>
                </a:solidFill>
              </a:rPr>
              <a:t>attempt to </a:t>
            </a:r>
            <a:r>
              <a:rPr lang="en-US" sz="1800" b="0" i="0" dirty="0">
                <a:solidFill>
                  <a:srgbClr val="082730"/>
                </a:solidFill>
                <a:effectLst/>
              </a:rPr>
              <a:t>avoid emotions altogether. All the personality types navigate their worlds through a strong, emotionally-driven experience.</a:t>
            </a:r>
          </a:p>
          <a:p>
            <a:pPr algn="l"/>
            <a:endParaRPr lang="en-US" sz="1800" b="0" i="0" dirty="0">
              <a:solidFill>
                <a:srgbClr val="082730"/>
              </a:solidFill>
              <a:effectLst/>
            </a:endParaRPr>
          </a:p>
          <a:p>
            <a:pPr algn="l"/>
            <a:r>
              <a:rPr lang="en-US" sz="1800" b="0" i="0" dirty="0">
                <a:solidFill>
                  <a:srgbClr val="082730"/>
                </a:solidFill>
                <a:effectLst/>
              </a:rPr>
              <a:t>The Enneagram categorizes types among three categories: </a:t>
            </a:r>
          </a:p>
          <a:p>
            <a:pPr marL="342900" indent="-342900" algn="l">
              <a:buFont typeface="+mj-lt"/>
              <a:buAutoNum type="arabicPeriod"/>
            </a:pPr>
            <a:r>
              <a:rPr lang="en-US" sz="1600" b="1" i="0" dirty="0">
                <a:solidFill>
                  <a:srgbClr val="082730"/>
                </a:solidFill>
                <a:effectLst/>
              </a:rPr>
              <a:t>Heart types </a:t>
            </a:r>
            <a:r>
              <a:rPr lang="en-US" sz="1600" dirty="0">
                <a:solidFill>
                  <a:srgbClr val="082730"/>
                </a:solidFill>
              </a:rPr>
              <a:t>rely</a:t>
            </a:r>
            <a:r>
              <a:rPr lang="en-US" sz="1600" b="0" i="0" dirty="0">
                <a:solidFill>
                  <a:srgbClr val="082730"/>
                </a:solidFill>
                <a:effectLst/>
              </a:rPr>
              <a:t> on emotional intelligence to form professional and personal relationships.</a:t>
            </a:r>
          </a:p>
          <a:p>
            <a:pPr marL="342900" indent="-342900" algn="l">
              <a:buFont typeface="+mj-lt"/>
              <a:buAutoNum type="arabicPeriod"/>
            </a:pPr>
            <a:r>
              <a:rPr lang="en-US" sz="1600" b="1" i="0" dirty="0">
                <a:solidFill>
                  <a:srgbClr val="082730"/>
                </a:solidFill>
                <a:effectLst/>
              </a:rPr>
              <a:t>Head types</a:t>
            </a:r>
            <a:r>
              <a:rPr lang="en-US" sz="1600" b="0" i="0" dirty="0">
                <a:solidFill>
                  <a:srgbClr val="082730"/>
                </a:solidFill>
                <a:effectLst/>
              </a:rPr>
              <a:t> rely on intellectual intelligence to guide them by using what they know for decision making. </a:t>
            </a:r>
          </a:p>
          <a:p>
            <a:pPr marL="342900" indent="-342900" algn="l">
              <a:buFont typeface="+mj-lt"/>
              <a:buAutoNum type="arabicPeriod"/>
            </a:pPr>
            <a:r>
              <a:rPr lang="en-US" sz="1600" b="1" i="0" dirty="0">
                <a:solidFill>
                  <a:srgbClr val="082730"/>
                </a:solidFill>
                <a:effectLst/>
              </a:rPr>
              <a:t>Body types</a:t>
            </a:r>
            <a:r>
              <a:rPr lang="en-US" sz="1600" b="0" i="0" dirty="0">
                <a:solidFill>
                  <a:srgbClr val="082730"/>
                </a:solidFill>
                <a:effectLst/>
              </a:rPr>
              <a:t> rely on instinctual intelligence tend to </a:t>
            </a:r>
            <a:r>
              <a:rPr lang="en-US" sz="1600" dirty="0">
                <a:solidFill>
                  <a:srgbClr val="082730"/>
                </a:solidFill>
              </a:rPr>
              <a:t>depend on </a:t>
            </a:r>
            <a:r>
              <a:rPr lang="en-US" sz="1600" b="0" i="0" dirty="0">
                <a:solidFill>
                  <a:srgbClr val="082730"/>
                </a:solidFill>
                <a:effectLst/>
              </a:rPr>
              <a:t>their "gut” feeling to move forward. 	</a:t>
            </a:r>
            <a:r>
              <a:rPr lang="en-US" sz="1400" b="0" i="0" dirty="0">
                <a:solidFill>
                  <a:srgbClr val="082730"/>
                </a:solidFill>
                <a:effectLst/>
              </a:rPr>
              <a:t>						</a:t>
            </a:r>
          </a:p>
          <a:p>
            <a:pPr marL="0" indent="0">
              <a:buNone/>
            </a:pPr>
            <a:endParaRPr lang="en-US" dirty="0"/>
          </a:p>
        </p:txBody>
      </p:sp>
    </p:spTree>
    <p:extLst>
      <p:ext uri="{BB962C8B-B14F-4D97-AF65-F5344CB8AC3E}">
        <p14:creationId xmlns:p14="http://schemas.microsoft.com/office/powerpoint/2010/main" val="88425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48BC8-93E8-49C3-94A3-01400A35E4A5}"/>
              </a:ext>
            </a:extLst>
          </p:cNvPr>
          <p:cNvSpPr>
            <a:spLocks noGrp="1"/>
          </p:cNvSpPr>
          <p:nvPr>
            <p:ph type="sldNum" sz="quarter" idx="4"/>
          </p:nvPr>
        </p:nvSpPr>
        <p:spPr/>
        <p:txBody>
          <a:bodyPr/>
          <a:lstStyle/>
          <a:p>
            <a:fld id="{19D32446-EE4E-A04C-B16A-5398FB2B413D}" type="slidenum">
              <a:rPr lang="en-US" smtClean="0"/>
              <a:pPr/>
              <a:t>13</a:t>
            </a:fld>
            <a:endParaRPr lang="en-US"/>
          </a:p>
        </p:txBody>
      </p:sp>
      <p:sp>
        <p:nvSpPr>
          <p:cNvPr id="3" name="Text Placeholder 2">
            <a:extLst>
              <a:ext uri="{FF2B5EF4-FFF2-40B4-BE49-F238E27FC236}">
                <a16:creationId xmlns:a16="http://schemas.microsoft.com/office/drawing/2014/main" id="{404BCC20-B3C7-4E8B-8591-A60ADD039BA2}"/>
              </a:ext>
            </a:extLst>
          </p:cNvPr>
          <p:cNvSpPr>
            <a:spLocks noGrp="1"/>
          </p:cNvSpPr>
          <p:nvPr>
            <p:ph type="body" sz="quarter" idx="13"/>
          </p:nvPr>
        </p:nvSpPr>
        <p:spPr/>
        <p:txBody>
          <a:bodyPr/>
          <a:lstStyle/>
          <a:p>
            <a:r>
              <a:rPr lang="en-US" b="0" i="0" dirty="0">
                <a:solidFill>
                  <a:srgbClr val="0B3C47"/>
                </a:solidFill>
                <a:effectLst/>
              </a:rPr>
              <a:t>The Heart Types of the Enneagram</a:t>
            </a:r>
          </a:p>
          <a:p>
            <a:endParaRPr lang="en-US" dirty="0"/>
          </a:p>
        </p:txBody>
      </p:sp>
      <p:sp>
        <p:nvSpPr>
          <p:cNvPr id="4" name="Content Placeholder 3">
            <a:extLst>
              <a:ext uri="{FF2B5EF4-FFF2-40B4-BE49-F238E27FC236}">
                <a16:creationId xmlns:a16="http://schemas.microsoft.com/office/drawing/2014/main" id="{CE6F95FA-9594-4A3C-B219-0F5BC04FFA55}"/>
              </a:ext>
            </a:extLst>
          </p:cNvPr>
          <p:cNvSpPr>
            <a:spLocks noGrp="1"/>
          </p:cNvSpPr>
          <p:nvPr>
            <p:ph sz="quarter" idx="14"/>
          </p:nvPr>
        </p:nvSpPr>
        <p:spPr>
          <a:xfrm>
            <a:off x="621234" y="998538"/>
            <a:ext cx="8341282" cy="3507094"/>
          </a:xfrm>
        </p:spPr>
        <p:txBody>
          <a:bodyPr/>
          <a:lstStyle/>
          <a:p>
            <a:pPr algn="l"/>
            <a:r>
              <a:rPr lang="en-US" sz="1800" b="0" i="0" dirty="0">
                <a:solidFill>
                  <a:srgbClr val="0B3C47"/>
                </a:solidFill>
                <a:effectLst/>
              </a:rPr>
              <a:t>Type Two - </a:t>
            </a:r>
            <a:r>
              <a:rPr lang="en-US" sz="1800" b="1" i="0" dirty="0">
                <a:solidFill>
                  <a:srgbClr val="082730"/>
                </a:solidFill>
                <a:effectLst/>
                <a:highlight>
                  <a:srgbClr val="ACD8D1"/>
                </a:highlight>
              </a:rPr>
              <a:t>The Giver</a:t>
            </a:r>
            <a:endParaRPr lang="en-US" sz="1800" b="0" i="0" dirty="0">
              <a:solidFill>
                <a:srgbClr val="082730"/>
              </a:solidFill>
              <a:effectLst/>
              <a:highlight>
                <a:srgbClr val="ACD8D1"/>
              </a:highlight>
            </a:endParaRPr>
          </a:p>
          <a:p>
            <a:pPr lvl="1"/>
            <a:r>
              <a:rPr lang="en-US" sz="1800" b="0" i="0" dirty="0">
                <a:solidFill>
                  <a:srgbClr val="082730"/>
                </a:solidFill>
                <a:effectLst/>
              </a:rPr>
              <a:t>Twos want to be liked and find ways that they can be helpful to others so that they belong. This type fears being unlovable. </a:t>
            </a:r>
          </a:p>
          <a:p>
            <a:r>
              <a:rPr lang="en-US" sz="1800" b="0" i="0" dirty="0">
                <a:solidFill>
                  <a:srgbClr val="0B3C47"/>
                </a:solidFill>
                <a:effectLst/>
              </a:rPr>
              <a:t>Type Three - </a:t>
            </a:r>
            <a:r>
              <a:rPr lang="en-US" sz="1800" b="1" i="0" dirty="0">
                <a:solidFill>
                  <a:srgbClr val="082730"/>
                </a:solidFill>
                <a:effectLst/>
                <a:highlight>
                  <a:srgbClr val="ACD8D1"/>
                </a:highlight>
              </a:rPr>
              <a:t>The Achiever</a:t>
            </a:r>
            <a:endParaRPr lang="en-US" sz="1800" b="0" i="0" dirty="0">
              <a:solidFill>
                <a:srgbClr val="082730"/>
              </a:solidFill>
              <a:effectLst/>
              <a:highlight>
                <a:srgbClr val="ACD8D1"/>
              </a:highlight>
            </a:endParaRPr>
          </a:p>
          <a:p>
            <a:pPr lvl="1"/>
            <a:r>
              <a:rPr lang="en-US" sz="1800" b="0" i="0" dirty="0">
                <a:solidFill>
                  <a:srgbClr val="082730"/>
                </a:solidFill>
                <a:effectLst/>
              </a:rPr>
              <a:t>Threes want to be successful and admired by other people and are very conscious of their public image. Type Threes fear failure and not being seen as valuable by other people. </a:t>
            </a:r>
          </a:p>
          <a:p>
            <a:r>
              <a:rPr lang="en-US" sz="1800" b="0" i="0" dirty="0">
                <a:solidFill>
                  <a:srgbClr val="0B3C47"/>
                </a:solidFill>
                <a:effectLst/>
              </a:rPr>
              <a:t>Type Four - </a:t>
            </a:r>
            <a:r>
              <a:rPr lang="en-US" sz="1800" b="1" i="0" dirty="0">
                <a:solidFill>
                  <a:srgbClr val="082730"/>
                </a:solidFill>
                <a:effectLst/>
                <a:highlight>
                  <a:srgbClr val="ACD8D1"/>
                </a:highlight>
              </a:rPr>
              <a:t>The Individualist</a:t>
            </a:r>
            <a:endParaRPr lang="en-US" sz="1800" b="0" i="0" dirty="0">
              <a:solidFill>
                <a:srgbClr val="082730"/>
              </a:solidFill>
              <a:effectLst/>
              <a:highlight>
                <a:srgbClr val="ACD8D1"/>
              </a:highlight>
            </a:endParaRPr>
          </a:p>
          <a:p>
            <a:pPr lvl="1"/>
            <a:r>
              <a:rPr lang="en-US" sz="1800" b="0" i="0" dirty="0">
                <a:solidFill>
                  <a:srgbClr val="082730"/>
                </a:solidFill>
                <a:effectLst/>
              </a:rPr>
              <a:t>Fours want to be unique and to experience deep, authentic emotions. Type Fours fear they are flawed and are overly focused on how they are different from other people. </a:t>
            </a:r>
            <a:endParaRPr lang="en-US" sz="1800" dirty="0"/>
          </a:p>
        </p:txBody>
      </p:sp>
    </p:spTree>
    <p:extLst>
      <p:ext uri="{BB962C8B-B14F-4D97-AF65-F5344CB8AC3E}">
        <p14:creationId xmlns:p14="http://schemas.microsoft.com/office/powerpoint/2010/main" val="16843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D7B22A-4BCB-43D3-A84F-B6FD953DECB1}"/>
              </a:ext>
            </a:extLst>
          </p:cNvPr>
          <p:cNvSpPr>
            <a:spLocks noGrp="1"/>
          </p:cNvSpPr>
          <p:nvPr>
            <p:ph type="sldNum" sz="quarter" idx="4"/>
          </p:nvPr>
        </p:nvSpPr>
        <p:spPr/>
        <p:txBody>
          <a:bodyPr/>
          <a:lstStyle/>
          <a:p>
            <a:fld id="{19D32446-EE4E-A04C-B16A-5398FB2B413D}" type="slidenum">
              <a:rPr lang="en-US" smtClean="0"/>
              <a:pPr/>
              <a:t>14</a:t>
            </a:fld>
            <a:endParaRPr lang="en-US"/>
          </a:p>
        </p:txBody>
      </p:sp>
      <p:sp>
        <p:nvSpPr>
          <p:cNvPr id="3" name="Text Placeholder 2">
            <a:extLst>
              <a:ext uri="{FF2B5EF4-FFF2-40B4-BE49-F238E27FC236}">
                <a16:creationId xmlns:a16="http://schemas.microsoft.com/office/drawing/2014/main" id="{BF93ECDE-CED4-41AF-81CB-E7E21670E10C}"/>
              </a:ext>
            </a:extLst>
          </p:cNvPr>
          <p:cNvSpPr>
            <a:spLocks noGrp="1"/>
          </p:cNvSpPr>
          <p:nvPr>
            <p:ph type="body" sz="quarter" idx="13"/>
          </p:nvPr>
        </p:nvSpPr>
        <p:spPr/>
        <p:txBody>
          <a:bodyPr/>
          <a:lstStyle/>
          <a:p>
            <a:r>
              <a:rPr lang="en-US" b="0" i="0" dirty="0">
                <a:solidFill>
                  <a:srgbClr val="0B3C47"/>
                </a:solidFill>
                <a:effectLst/>
                <a:latin typeface="alternate-gothic-no-3-d"/>
              </a:rPr>
              <a:t>The Head Types of the Enneagram</a:t>
            </a:r>
          </a:p>
          <a:p>
            <a:endParaRPr lang="en-US" dirty="0"/>
          </a:p>
        </p:txBody>
      </p:sp>
      <p:sp>
        <p:nvSpPr>
          <p:cNvPr id="4" name="Content Placeholder 3">
            <a:extLst>
              <a:ext uri="{FF2B5EF4-FFF2-40B4-BE49-F238E27FC236}">
                <a16:creationId xmlns:a16="http://schemas.microsoft.com/office/drawing/2014/main" id="{DD5841FA-7B55-493C-9421-26B7717FD429}"/>
              </a:ext>
            </a:extLst>
          </p:cNvPr>
          <p:cNvSpPr>
            <a:spLocks noGrp="1"/>
          </p:cNvSpPr>
          <p:nvPr>
            <p:ph sz="quarter" idx="14"/>
          </p:nvPr>
        </p:nvSpPr>
        <p:spPr>
          <a:xfrm>
            <a:off x="607055" y="887925"/>
            <a:ext cx="8341282" cy="3594428"/>
          </a:xfrm>
        </p:spPr>
        <p:txBody>
          <a:bodyPr/>
          <a:lstStyle/>
          <a:p>
            <a:pPr algn="l"/>
            <a:r>
              <a:rPr lang="en-US" b="0" i="0" dirty="0">
                <a:solidFill>
                  <a:srgbClr val="0B3C47"/>
                </a:solidFill>
                <a:effectLst/>
              </a:rPr>
              <a:t>Type Five - </a:t>
            </a:r>
            <a:r>
              <a:rPr lang="en-US" b="1" i="0" dirty="0">
                <a:solidFill>
                  <a:srgbClr val="082730"/>
                </a:solidFill>
                <a:effectLst/>
                <a:highlight>
                  <a:srgbClr val="ACD8D1"/>
                </a:highlight>
              </a:rPr>
              <a:t>The Investigator</a:t>
            </a:r>
            <a:endParaRPr lang="en-US" b="0" i="0" dirty="0">
              <a:solidFill>
                <a:srgbClr val="082730"/>
              </a:solidFill>
              <a:effectLst/>
              <a:highlight>
                <a:srgbClr val="ACD8D1"/>
              </a:highlight>
            </a:endParaRPr>
          </a:p>
          <a:p>
            <a:pPr lvl="1"/>
            <a:r>
              <a:rPr lang="en-US" b="0" i="0" dirty="0">
                <a:solidFill>
                  <a:srgbClr val="082730"/>
                </a:solidFill>
                <a:effectLst/>
              </a:rPr>
              <a:t>Fives seek understanding and knowledge and are more comfortable with data than other people. The biggest fear of the Type Five is being overwhelmed by their own needs or the needs of other people. </a:t>
            </a:r>
          </a:p>
          <a:p>
            <a:r>
              <a:rPr lang="en-US" b="0" i="0" dirty="0">
                <a:solidFill>
                  <a:srgbClr val="0B3C47"/>
                </a:solidFill>
                <a:effectLst/>
              </a:rPr>
              <a:t>Type Six - </a:t>
            </a:r>
            <a:r>
              <a:rPr lang="en-US" b="1" i="0" dirty="0">
                <a:solidFill>
                  <a:srgbClr val="082730"/>
                </a:solidFill>
                <a:effectLst/>
                <a:highlight>
                  <a:srgbClr val="ACD8D1"/>
                </a:highlight>
              </a:rPr>
              <a:t>The Skeptic</a:t>
            </a:r>
            <a:endParaRPr lang="en-US" b="0" i="0" dirty="0">
              <a:solidFill>
                <a:srgbClr val="082730"/>
              </a:solidFill>
              <a:effectLst/>
              <a:highlight>
                <a:srgbClr val="ACD8D1"/>
              </a:highlight>
            </a:endParaRPr>
          </a:p>
          <a:p>
            <a:pPr lvl="1"/>
            <a:r>
              <a:rPr lang="en-US" b="0" i="0" dirty="0">
                <a:solidFill>
                  <a:srgbClr val="082730"/>
                </a:solidFill>
                <a:effectLst/>
              </a:rPr>
              <a:t>Sixes are preoccupied with security, seek safety, and like to be prepared for problems. For the Type Six, the greatest fear is being unprepared and unable to defend themselves from danger. </a:t>
            </a:r>
            <a:endParaRPr lang="en-US" dirty="0">
              <a:solidFill>
                <a:srgbClr val="082730"/>
              </a:solidFill>
            </a:endParaRPr>
          </a:p>
          <a:p>
            <a:r>
              <a:rPr lang="en-US" b="0" i="0" dirty="0">
                <a:solidFill>
                  <a:srgbClr val="0B3C47"/>
                </a:solidFill>
                <a:effectLst/>
              </a:rPr>
              <a:t>Type Seven - </a:t>
            </a:r>
            <a:r>
              <a:rPr lang="en-US" b="1" i="0" dirty="0">
                <a:solidFill>
                  <a:srgbClr val="082730"/>
                </a:solidFill>
                <a:effectLst/>
                <a:highlight>
                  <a:srgbClr val="ACD8D1"/>
                </a:highlight>
              </a:rPr>
              <a:t>The Enthusiast</a:t>
            </a:r>
            <a:endParaRPr lang="en-US" b="0" i="0" dirty="0">
              <a:solidFill>
                <a:srgbClr val="082730"/>
              </a:solidFill>
              <a:effectLst/>
              <a:highlight>
                <a:srgbClr val="ACD8D1"/>
              </a:highlight>
            </a:endParaRPr>
          </a:p>
          <a:p>
            <a:pPr lvl="1"/>
            <a:r>
              <a:rPr lang="en-US" b="0" i="0" dirty="0">
                <a:solidFill>
                  <a:srgbClr val="082730"/>
                </a:solidFill>
                <a:effectLst/>
              </a:rPr>
              <a:t>Sevens want to have as much fun and adventure as possible and are easily bored. Type Sevens fear experiencing emotional pain, especially sadness, and actively seek to avoid it by staying busy.</a:t>
            </a:r>
            <a:endParaRPr lang="en-US" dirty="0"/>
          </a:p>
        </p:txBody>
      </p:sp>
    </p:spTree>
    <p:extLst>
      <p:ext uri="{BB962C8B-B14F-4D97-AF65-F5344CB8AC3E}">
        <p14:creationId xmlns:p14="http://schemas.microsoft.com/office/powerpoint/2010/main" val="147026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CA58FB-5BB7-4914-9F46-F85F23B0A521}"/>
              </a:ext>
            </a:extLst>
          </p:cNvPr>
          <p:cNvSpPr>
            <a:spLocks noGrp="1"/>
          </p:cNvSpPr>
          <p:nvPr>
            <p:ph type="sldNum" sz="quarter" idx="4"/>
          </p:nvPr>
        </p:nvSpPr>
        <p:spPr/>
        <p:txBody>
          <a:bodyPr/>
          <a:lstStyle/>
          <a:p>
            <a:fld id="{19D32446-EE4E-A04C-B16A-5398FB2B413D}" type="slidenum">
              <a:rPr lang="en-US" smtClean="0"/>
              <a:pPr/>
              <a:t>15</a:t>
            </a:fld>
            <a:endParaRPr lang="en-US"/>
          </a:p>
        </p:txBody>
      </p:sp>
      <p:sp>
        <p:nvSpPr>
          <p:cNvPr id="3" name="Text Placeholder 2">
            <a:extLst>
              <a:ext uri="{FF2B5EF4-FFF2-40B4-BE49-F238E27FC236}">
                <a16:creationId xmlns:a16="http://schemas.microsoft.com/office/drawing/2014/main" id="{9B2A1205-6561-4D2A-A07B-9261E2A53F10}"/>
              </a:ext>
            </a:extLst>
          </p:cNvPr>
          <p:cNvSpPr>
            <a:spLocks noGrp="1"/>
          </p:cNvSpPr>
          <p:nvPr>
            <p:ph type="body" sz="quarter" idx="13"/>
          </p:nvPr>
        </p:nvSpPr>
        <p:spPr/>
        <p:txBody>
          <a:bodyPr/>
          <a:lstStyle/>
          <a:p>
            <a:r>
              <a:rPr lang="en-US" b="0" i="0" dirty="0">
                <a:solidFill>
                  <a:srgbClr val="0B3C47"/>
                </a:solidFill>
                <a:effectLst/>
              </a:rPr>
              <a:t>The Body Types of the Enneagram</a:t>
            </a:r>
          </a:p>
          <a:p>
            <a:endParaRPr lang="en-US" dirty="0"/>
          </a:p>
        </p:txBody>
      </p:sp>
      <p:sp>
        <p:nvSpPr>
          <p:cNvPr id="4" name="Content Placeholder 3">
            <a:extLst>
              <a:ext uri="{FF2B5EF4-FFF2-40B4-BE49-F238E27FC236}">
                <a16:creationId xmlns:a16="http://schemas.microsoft.com/office/drawing/2014/main" id="{0D6420A2-5590-4C22-AC99-BA8E0D355BBB}"/>
              </a:ext>
            </a:extLst>
          </p:cNvPr>
          <p:cNvSpPr>
            <a:spLocks noGrp="1"/>
          </p:cNvSpPr>
          <p:nvPr>
            <p:ph sz="quarter" idx="14"/>
          </p:nvPr>
        </p:nvSpPr>
        <p:spPr>
          <a:xfrm>
            <a:off x="621234" y="887925"/>
            <a:ext cx="8341282" cy="3691449"/>
          </a:xfrm>
        </p:spPr>
        <p:txBody>
          <a:bodyPr/>
          <a:lstStyle/>
          <a:p>
            <a:pPr algn="l"/>
            <a:r>
              <a:rPr lang="en-US" b="0" i="0" dirty="0">
                <a:solidFill>
                  <a:srgbClr val="0B3C47"/>
                </a:solidFill>
                <a:effectLst/>
              </a:rPr>
              <a:t>Type Eight - </a:t>
            </a:r>
            <a:r>
              <a:rPr lang="en-US" b="1" i="0" dirty="0">
                <a:solidFill>
                  <a:srgbClr val="082730"/>
                </a:solidFill>
                <a:effectLst/>
                <a:highlight>
                  <a:srgbClr val="ACD8D1"/>
                </a:highlight>
              </a:rPr>
              <a:t>The Challenger</a:t>
            </a:r>
            <a:endParaRPr lang="en-US" b="0" i="0" dirty="0">
              <a:solidFill>
                <a:srgbClr val="082730"/>
              </a:solidFill>
              <a:effectLst/>
              <a:highlight>
                <a:srgbClr val="ACD8D1"/>
              </a:highlight>
            </a:endParaRPr>
          </a:p>
          <a:p>
            <a:pPr lvl="1"/>
            <a:r>
              <a:rPr lang="en-US" b="0" i="0" dirty="0">
                <a:solidFill>
                  <a:srgbClr val="082730"/>
                </a:solidFill>
                <a:effectLst/>
              </a:rPr>
              <a:t>Eights see themselves as strong and powerful and seek to stand up for what they believe in. The greatest fear of the Type Eight is to be powerless, so they focus on controlling their environment. </a:t>
            </a:r>
          </a:p>
          <a:p>
            <a:r>
              <a:rPr lang="en-US" b="0" i="0" dirty="0">
                <a:solidFill>
                  <a:srgbClr val="0B3C47"/>
                </a:solidFill>
                <a:effectLst/>
              </a:rPr>
              <a:t>Type Nine - </a:t>
            </a:r>
            <a:r>
              <a:rPr lang="en-US" b="1" i="0" dirty="0">
                <a:solidFill>
                  <a:srgbClr val="082730"/>
                </a:solidFill>
                <a:effectLst/>
                <a:highlight>
                  <a:srgbClr val="ACD8D1"/>
                </a:highlight>
              </a:rPr>
              <a:t>The Peacemaker</a:t>
            </a:r>
            <a:endParaRPr lang="en-US" b="0" i="0" dirty="0">
              <a:solidFill>
                <a:srgbClr val="082730"/>
              </a:solidFill>
              <a:effectLst/>
              <a:highlight>
                <a:srgbClr val="ACD8D1"/>
              </a:highlight>
            </a:endParaRPr>
          </a:p>
          <a:p>
            <a:pPr lvl="1"/>
            <a:r>
              <a:rPr lang="en-US" b="0" i="0" dirty="0">
                <a:solidFill>
                  <a:srgbClr val="082730"/>
                </a:solidFill>
                <a:effectLst/>
              </a:rPr>
              <a:t>Nines like to go with the flow and let the people around them set the agenda. Type Nines fear pushing people away by prioritizing their own needs, and they tend to be passive. </a:t>
            </a:r>
            <a:endParaRPr lang="en-US" dirty="0">
              <a:solidFill>
                <a:srgbClr val="082730"/>
              </a:solidFill>
            </a:endParaRPr>
          </a:p>
          <a:p>
            <a:r>
              <a:rPr lang="en-US" b="0" i="0" dirty="0">
                <a:solidFill>
                  <a:srgbClr val="0B3C47"/>
                </a:solidFill>
                <a:effectLst/>
              </a:rPr>
              <a:t>Type One - </a:t>
            </a:r>
            <a:r>
              <a:rPr lang="en-US" b="1" i="0" dirty="0">
                <a:solidFill>
                  <a:srgbClr val="082730"/>
                </a:solidFill>
                <a:effectLst/>
                <a:highlight>
                  <a:srgbClr val="ACD8D1"/>
                </a:highlight>
              </a:rPr>
              <a:t>The Perfectionist</a:t>
            </a:r>
            <a:endParaRPr lang="en-US" b="0" i="0" dirty="0">
              <a:solidFill>
                <a:srgbClr val="082730"/>
              </a:solidFill>
              <a:effectLst/>
              <a:highlight>
                <a:srgbClr val="ACD8D1"/>
              </a:highlight>
            </a:endParaRPr>
          </a:p>
          <a:p>
            <a:pPr lvl="1"/>
            <a:r>
              <a:rPr lang="en-US" b="0" i="0" dirty="0">
                <a:solidFill>
                  <a:srgbClr val="082730"/>
                </a:solidFill>
                <a:effectLst/>
              </a:rPr>
              <a:t>Ones place a lot of emphasis on following the rules and doing things correctly. Type Ones fear being imperfect and can be extremely strict with themselves and others. </a:t>
            </a:r>
            <a:endParaRPr lang="en-US" dirty="0"/>
          </a:p>
        </p:txBody>
      </p:sp>
    </p:spTree>
    <p:extLst>
      <p:ext uri="{BB962C8B-B14F-4D97-AF65-F5344CB8AC3E}">
        <p14:creationId xmlns:p14="http://schemas.microsoft.com/office/powerpoint/2010/main" val="309930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558F5C-AA5B-4DC1-8EF6-1C2BDED7A7A5}"/>
              </a:ext>
            </a:extLst>
          </p:cNvPr>
          <p:cNvSpPr>
            <a:spLocks noGrp="1"/>
          </p:cNvSpPr>
          <p:nvPr>
            <p:ph type="sldNum" sz="quarter" idx="4"/>
          </p:nvPr>
        </p:nvSpPr>
        <p:spPr/>
        <p:txBody>
          <a:bodyPr/>
          <a:lstStyle/>
          <a:p>
            <a:fld id="{19D32446-EE4E-A04C-B16A-5398FB2B413D}" type="slidenum">
              <a:rPr lang="en-US" smtClean="0"/>
              <a:pPr/>
              <a:t>16</a:t>
            </a:fld>
            <a:endParaRPr lang="en-US" dirty="0"/>
          </a:p>
        </p:txBody>
      </p:sp>
      <p:pic>
        <p:nvPicPr>
          <p:cNvPr id="5" name="Content Placeholder 4">
            <a:extLst>
              <a:ext uri="{FF2B5EF4-FFF2-40B4-BE49-F238E27FC236}">
                <a16:creationId xmlns:a16="http://schemas.microsoft.com/office/drawing/2014/main" id="{FE701E28-F34E-4DE4-B8BD-1889472F8AD9}"/>
              </a:ext>
            </a:extLst>
          </p:cNvPr>
          <p:cNvPicPr>
            <a:picLocks noGrp="1" noChangeAspect="1"/>
          </p:cNvPicPr>
          <p:nvPr>
            <p:ph sz="quarter" idx="18"/>
          </p:nvPr>
        </p:nvPicPr>
        <p:blipFill>
          <a:blip r:embed="rId2"/>
          <a:stretch>
            <a:fillRect/>
          </a:stretch>
        </p:blipFill>
        <p:spPr>
          <a:xfrm>
            <a:off x="289870" y="760836"/>
            <a:ext cx="3823658" cy="3714542"/>
          </a:xfrm>
          <a:prstGeom prst="rect">
            <a:avLst/>
          </a:prstGeom>
        </p:spPr>
      </p:pic>
      <p:sp>
        <p:nvSpPr>
          <p:cNvPr id="3" name="Text Placeholder 2">
            <a:extLst>
              <a:ext uri="{FF2B5EF4-FFF2-40B4-BE49-F238E27FC236}">
                <a16:creationId xmlns:a16="http://schemas.microsoft.com/office/drawing/2014/main" id="{4DB2E851-BE76-45B9-A6A5-6CA6B19FDC3C}"/>
              </a:ext>
            </a:extLst>
          </p:cNvPr>
          <p:cNvSpPr>
            <a:spLocks noGrp="1"/>
          </p:cNvSpPr>
          <p:nvPr>
            <p:ph type="body" sz="quarter" idx="19"/>
          </p:nvPr>
        </p:nvSpPr>
        <p:spPr>
          <a:xfrm>
            <a:off x="401096" y="67345"/>
            <a:ext cx="8334520" cy="600777"/>
          </a:xfrm>
        </p:spPr>
        <p:txBody>
          <a:bodyPr/>
          <a:lstStyle/>
          <a:p>
            <a:r>
              <a:rPr lang="en-US" dirty="0"/>
              <a:t>Leadership Style</a:t>
            </a:r>
          </a:p>
        </p:txBody>
      </p:sp>
      <p:sp>
        <p:nvSpPr>
          <p:cNvPr id="8" name="TextBox 7">
            <a:extLst>
              <a:ext uri="{FF2B5EF4-FFF2-40B4-BE49-F238E27FC236}">
                <a16:creationId xmlns:a16="http://schemas.microsoft.com/office/drawing/2014/main" id="{8A99CB8C-B37E-4058-BD3A-6251DF33720C}"/>
              </a:ext>
            </a:extLst>
          </p:cNvPr>
          <p:cNvSpPr txBox="1"/>
          <p:nvPr/>
        </p:nvSpPr>
        <p:spPr>
          <a:xfrm>
            <a:off x="4204448" y="417236"/>
            <a:ext cx="4649682" cy="3970318"/>
          </a:xfrm>
          <a:prstGeom prst="rect">
            <a:avLst/>
          </a:prstGeom>
          <a:noFill/>
        </p:spPr>
        <p:txBody>
          <a:bodyPr wrap="square" rtlCol="0">
            <a:spAutoFit/>
          </a:bodyPr>
          <a:lstStyle/>
          <a:p>
            <a:pPr algn="l">
              <a:buFont typeface="Arial" panose="020B0604020202020204" pitchFamily="34" charset="0"/>
              <a:buChar char="•"/>
            </a:pPr>
            <a:r>
              <a:rPr lang="en-US" sz="1400" b="1" i="0" dirty="0">
                <a:solidFill>
                  <a:srgbClr val="082730"/>
                </a:solidFill>
                <a:effectLst/>
                <a:latin typeface="calluna"/>
              </a:rPr>
              <a:t>Recognize that not everyone is where you are. </a:t>
            </a:r>
            <a:r>
              <a:rPr lang="en-US" sz="1400" b="0" i="0" dirty="0">
                <a:solidFill>
                  <a:srgbClr val="082730"/>
                </a:solidFill>
                <a:effectLst/>
                <a:latin typeface="calluna"/>
              </a:rPr>
              <a:t>Ones can be great colleagues, teachers, partners and friends, but often their own high-standards can make them seem judgmental, overly rigid to others! </a:t>
            </a:r>
            <a:r>
              <a:rPr lang="en-US" sz="1400" u="sng" dirty="0">
                <a:solidFill>
                  <a:srgbClr val="082730"/>
                </a:solidFill>
                <a:latin typeface="calluna"/>
              </a:rPr>
              <a:t>Think before you speak.</a:t>
            </a:r>
            <a:endParaRPr lang="en-US" sz="1400" b="0" i="0" u="sng" dirty="0">
              <a:solidFill>
                <a:srgbClr val="082730"/>
              </a:solidFill>
              <a:effectLst/>
              <a:latin typeface="calluna"/>
            </a:endParaRPr>
          </a:p>
          <a:p>
            <a:pPr algn="l">
              <a:buFont typeface="Arial" panose="020B0604020202020204" pitchFamily="34" charset="0"/>
              <a:buChar char="•"/>
            </a:pPr>
            <a:endParaRPr lang="en-US" sz="1400" b="0" i="0" dirty="0">
              <a:solidFill>
                <a:srgbClr val="082730"/>
              </a:solidFill>
              <a:effectLst/>
              <a:latin typeface="calluna"/>
            </a:endParaRPr>
          </a:p>
          <a:p>
            <a:pPr algn="l">
              <a:buFont typeface="Arial" panose="020B0604020202020204" pitchFamily="34" charset="0"/>
              <a:buChar char="•"/>
            </a:pPr>
            <a:r>
              <a:rPr lang="en-US" sz="1400" b="1" i="0" dirty="0">
                <a:solidFill>
                  <a:srgbClr val="082730"/>
                </a:solidFill>
                <a:effectLst/>
                <a:latin typeface="calluna"/>
              </a:rPr>
              <a:t>Be flexible and open to outside perspectives. </a:t>
            </a:r>
            <a:r>
              <a:rPr lang="en-US" sz="1400" b="0" i="0" dirty="0">
                <a:solidFill>
                  <a:srgbClr val="082730"/>
                </a:solidFill>
                <a:effectLst/>
                <a:latin typeface="calluna"/>
              </a:rPr>
              <a:t>Bringing moral clarity and strong principles to your work and life is great -- and has empowered many Type Ones who have led major social movements. Learn to listen and </a:t>
            </a:r>
            <a:r>
              <a:rPr lang="en-US" sz="1400" dirty="0">
                <a:solidFill>
                  <a:srgbClr val="082730"/>
                </a:solidFill>
                <a:latin typeface="calluna"/>
              </a:rPr>
              <a:t>recognize the viewpoints and ideas of others </a:t>
            </a:r>
            <a:r>
              <a:rPr lang="en-US" sz="1400" b="0" i="0" dirty="0">
                <a:solidFill>
                  <a:srgbClr val="082730"/>
                </a:solidFill>
                <a:effectLst/>
                <a:latin typeface="calluna"/>
              </a:rPr>
              <a:t>is critical. </a:t>
            </a:r>
            <a:r>
              <a:rPr lang="en-US" sz="1400" b="0" i="0" u="sng" dirty="0">
                <a:solidFill>
                  <a:srgbClr val="082730"/>
                </a:solidFill>
                <a:effectLst/>
                <a:latin typeface="calluna"/>
              </a:rPr>
              <a:t>Do as you do and as you say.</a:t>
            </a:r>
          </a:p>
          <a:p>
            <a:pPr algn="l">
              <a:buFont typeface="Arial" panose="020B0604020202020204" pitchFamily="34" charset="0"/>
              <a:buChar char="•"/>
            </a:pPr>
            <a:endParaRPr lang="en-US" sz="1400" b="0" i="0" dirty="0">
              <a:solidFill>
                <a:srgbClr val="082730"/>
              </a:solidFill>
              <a:effectLst/>
              <a:latin typeface="calluna"/>
            </a:endParaRPr>
          </a:p>
          <a:p>
            <a:pPr>
              <a:buFont typeface="Arial" panose="020B0604020202020204" pitchFamily="34" charset="0"/>
              <a:buChar char="•"/>
            </a:pPr>
            <a:r>
              <a:rPr lang="en-US" sz="1400" b="1" i="0" dirty="0">
                <a:solidFill>
                  <a:srgbClr val="082730"/>
                </a:solidFill>
                <a:effectLst/>
                <a:latin typeface="calluna"/>
              </a:rPr>
              <a:t>Establish a healthy work/life balance. </a:t>
            </a:r>
            <a:r>
              <a:rPr lang="en-US" sz="1400" i="0" dirty="0">
                <a:solidFill>
                  <a:srgbClr val="082730"/>
                </a:solidFill>
                <a:effectLst/>
                <a:latin typeface="calluna"/>
              </a:rPr>
              <a:t>Ones tend to be driven workaholics with </a:t>
            </a:r>
            <a:r>
              <a:rPr lang="en-US" sz="1400" dirty="0">
                <a:solidFill>
                  <a:srgbClr val="082730"/>
                </a:solidFill>
                <a:latin typeface="calluna"/>
              </a:rPr>
              <a:t>extraordinary focus, which can lead to much career success - as demonstrated by multiple Type Ones who have reached the heights of their own fields. But being mindful of the need</a:t>
            </a:r>
            <a:r>
              <a:rPr lang="en-US" sz="1400" b="1" i="0" dirty="0">
                <a:solidFill>
                  <a:srgbClr val="082730"/>
                </a:solidFill>
                <a:effectLst/>
                <a:latin typeface="calluna"/>
              </a:rPr>
              <a:t>. </a:t>
            </a:r>
            <a:r>
              <a:rPr lang="en-US" sz="1400" b="0" i="0" u="sng" dirty="0">
                <a:solidFill>
                  <a:srgbClr val="082730"/>
                </a:solidFill>
                <a:effectLst/>
                <a:latin typeface="calluna"/>
              </a:rPr>
              <a:t>The key to your success is taking time for your own personal wellness.</a:t>
            </a:r>
          </a:p>
        </p:txBody>
      </p:sp>
    </p:spTree>
    <p:extLst>
      <p:ext uri="{BB962C8B-B14F-4D97-AF65-F5344CB8AC3E}">
        <p14:creationId xmlns:p14="http://schemas.microsoft.com/office/powerpoint/2010/main" val="36227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995C5D-AEC4-4578-902D-C94EA9CF1DBA}"/>
              </a:ext>
            </a:extLst>
          </p:cNvPr>
          <p:cNvSpPr>
            <a:spLocks noGrp="1"/>
          </p:cNvSpPr>
          <p:nvPr>
            <p:ph type="sldNum" sz="quarter" idx="4"/>
          </p:nvPr>
        </p:nvSpPr>
        <p:spPr/>
        <p:txBody>
          <a:bodyPr/>
          <a:lstStyle/>
          <a:p>
            <a:fld id="{19D32446-EE4E-A04C-B16A-5398FB2B413D}" type="slidenum">
              <a:rPr lang="en-US" smtClean="0"/>
              <a:pPr/>
              <a:t>17</a:t>
            </a:fld>
            <a:endParaRPr lang="en-US"/>
          </a:p>
        </p:txBody>
      </p:sp>
      <p:sp>
        <p:nvSpPr>
          <p:cNvPr id="3" name="Text Placeholder 2">
            <a:extLst>
              <a:ext uri="{FF2B5EF4-FFF2-40B4-BE49-F238E27FC236}">
                <a16:creationId xmlns:a16="http://schemas.microsoft.com/office/drawing/2014/main" id="{90F82D9C-B160-495C-AAF0-13DBF03E545C}"/>
              </a:ext>
            </a:extLst>
          </p:cNvPr>
          <p:cNvSpPr>
            <a:spLocks noGrp="1"/>
          </p:cNvSpPr>
          <p:nvPr>
            <p:ph type="body" sz="quarter" idx="13"/>
          </p:nvPr>
        </p:nvSpPr>
        <p:spPr>
          <a:xfrm>
            <a:off x="484806" y="143941"/>
            <a:ext cx="8341501" cy="600777"/>
          </a:xfrm>
        </p:spPr>
        <p:txBody>
          <a:bodyPr/>
          <a:lstStyle/>
          <a:p>
            <a:r>
              <a:rPr lang="en-US" dirty="0"/>
              <a:t>Type One: The Reformer</a:t>
            </a:r>
          </a:p>
        </p:txBody>
      </p:sp>
      <p:sp>
        <p:nvSpPr>
          <p:cNvPr id="4" name="Content Placeholder 3">
            <a:extLst>
              <a:ext uri="{FF2B5EF4-FFF2-40B4-BE49-F238E27FC236}">
                <a16:creationId xmlns:a16="http://schemas.microsoft.com/office/drawing/2014/main" id="{8CB44362-3D31-4B9B-B725-45E2AC6578A6}"/>
              </a:ext>
            </a:extLst>
          </p:cNvPr>
          <p:cNvSpPr>
            <a:spLocks noGrp="1"/>
          </p:cNvSpPr>
          <p:nvPr>
            <p:ph sz="quarter" idx="14"/>
          </p:nvPr>
        </p:nvSpPr>
        <p:spPr>
          <a:xfrm>
            <a:off x="362558" y="826711"/>
            <a:ext cx="8585998" cy="3490077"/>
          </a:xfrm>
        </p:spPr>
        <p:txBody>
          <a:bodyPr/>
          <a:lstStyle/>
          <a:p>
            <a:pPr marL="0" indent="0">
              <a:buNone/>
            </a:pPr>
            <a:r>
              <a:rPr lang="en-US" sz="1800" dirty="0"/>
              <a:t>“The most dangerous way we sabotage ourselves is by waiting for the perfect moment to begin. Nothing works perfectly the first time, or the first 50 times. Everything has a learning curve. The beginning is just that — a beginning. Surrender your desire to do it flawlessly on the first try. It's not possible. Learn to learn. Learn to fail. Learn to learn from failing. And begin today. Begin now. Stop waiting.” (</a:t>
            </a:r>
            <a:r>
              <a:rPr lang="en-US" sz="1800" i="1" dirty="0" err="1">
                <a:effectLst/>
              </a:rPr>
              <a:t>Vironika</a:t>
            </a:r>
            <a:r>
              <a:rPr lang="en-US" sz="1800" i="1" dirty="0">
                <a:effectLst/>
              </a:rPr>
              <a:t> </a:t>
            </a:r>
            <a:r>
              <a:rPr lang="en-US" sz="1800" i="1" dirty="0" err="1">
                <a:effectLst/>
              </a:rPr>
              <a:t>Tugaleva</a:t>
            </a:r>
            <a:r>
              <a:rPr lang="en-US" sz="1800" i="1" dirty="0">
                <a:effectLst/>
              </a:rPr>
              <a:t>)</a:t>
            </a:r>
          </a:p>
          <a:p>
            <a:pPr marL="0" indent="0">
              <a:buNone/>
            </a:pPr>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Ethical, dedicated, reliable, strives to help themselves and others be the best they can be</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Very critical, especially to themselves; tends to see things in black and white</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bad or corrupt</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be good or have integrity</a:t>
            </a:r>
          </a:p>
          <a:p>
            <a:endParaRPr lang="en-US" dirty="0"/>
          </a:p>
        </p:txBody>
      </p:sp>
    </p:spTree>
    <p:extLst>
      <p:ext uri="{BB962C8B-B14F-4D97-AF65-F5344CB8AC3E}">
        <p14:creationId xmlns:p14="http://schemas.microsoft.com/office/powerpoint/2010/main" val="177804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2AAA2-A4B5-97A5-7257-871D6991D9BD}"/>
              </a:ext>
            </a:extLst>
          </p:cNvPr>
          <p:cNvSpPr>
            <a:spLocks noGrp="1"/>
          </p:cNvSpPr>
          <p:nvPr>
            <p:ph type="sldNum" sz="quarter" idx="4"/>
          </p:nvPr>
        </p:nvSpPr>
        <p:spPr/>
        <p:txBody>
          <a:bodyPr/>
          <a:lstStyle/>
          <a:p>
            <a:fld id="{19D32446-EE4E-A04C-B16A-5398FB2B413D}" type="slidenum">
              <a:rPr lang="en-US" smtClean="0"/>
              <a:pPr/>
              <a:t>18</a:t>
            </a:fld>
            <a:endParaRPr lang="en-US"/>
          </a:p>
        </p:txBody>
      </p:sp>
      <p:sp>
        <p:nvSpPr>
          <p:cNvPr id="3" name="Text Placeholder 2">
            <a:extLst>
              <a:ext uri="{FF2B5EF4-FFF2-40B4-BE49-F238E27FC236}">
                <a16:creationId xmlns:a16="http://schemas.microsoft.com/office/drawing/2014/main" id="{6FB2A105-235F-C563-8B18-BBA2D0C073B8}"/>
              </a:ext>
            </a:extLst>
          </p:cNvPr>
          <p:cNvSpPr>
            <a:spLocks noGrp="1"/>
          </p:cNvSpPr>
          <p:nvPr>
            <p:ph type="body" sz="quarter" idx="13"/>
          </p:nvPr>
        </p:nvSpPr>
        <p:spPr/>
        <p:txBody>
          <a:bodyPr/>
          <a:lstStyle/>
          <a:p>
            <a:r>
              <a:rPr lang="en-US" dirty="0"/>
              <a:t>Type Two: The Helper</a:t>
            </a:r>
          </a:p>
        </p:txBody>
      </p:sp>
      <p:sp>
        <p:nvSpPr>
          <p:cNvPr id="4" name="Content Placeholder 3">
            <a:extLst>
              <a:ext uri="{FF2B5EF4-FFF2-40B4-BE49-F238E27FC236}">
                <a16:creationId xmlns:a16="http://schemas.microsoft.com/office/drawing/2014/main" id="{7177F0C4-A8A6-3FC1-4A21-552A428210E1}"/>
              </a:ext>
            </a:extLst>
          </p:cNvPr>
          <p:cNvSpPr>
            <a:spLocks noGrp="1"/>
          </p:cNvSpPr>
          <p:nvPr>
            <p:ph sz="quarter" idx="14"/>
          </p:nvPr>
        </p:nvSpPr>
        <p:spPr/>
        <p:txBody>
          <a:bodyPr/>
          <a:lstStyle/>
          <a:p>
            <a:pPr marL="0" indent="0">
              <a:buNone/>
            </a:pPr>
            <a:r>
              <a:rPr lang="en-US" sz="1800" dirty="0"/>
              <a:t>“Our task must be to free ourselves by widening our circle of compassion to embrace all living creatures and the whole of nature and its beauty.” </a:t>
            </a:r>
            <a:r>
              <a:rPr lang="en-US" sz="1800" i="1" dirty="0"/>
              <a:t>(</a:t>
            </a:r>
            <a:r>
              <a:rPr lang="en-US" sz="1800" i="1" dirty="0">
                <a:effectLst/>
              </a:rPr>
              <a:t>Albert Einstein)</a:t>
            </a:r>
          </a:p>
          <a:p>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Caring, interpersonal, warm, giving, values relationships and service</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Focuses so much on what others need that they don’t acknowledge their own needs; sometimes thinks they know best about the needs of others</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Being unworthy of being loved; being unwanted</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be loved</a:t>
            </a:r>
          </a:p>
          <a:p>
            <a:pPr marL="0" indent="0">
              <a:buNone/>
            </a:pPr>
            <a:endParaRPr lang="en-US" dirty="0"/>
          </a:p>
        </p:txBody>
      </p:sp>
    </p:spTree>
    <p:extLst>
      <p:ext uri="{BB962C8B-B14F-4D97-AF65-F5344CB8AC3E}">
        <p14:creationId xmlns:p14="http://schemas.microsoft.com/office/powerpoint/2010/main" val="216328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7304B-18C0-1A9E-E92D-F558946B7393}"/>
              </a:ext>
            </a:extLst>
          </p:cNvPr>
          <p:cNvSpPr>
            <a:spLocks noGrp="1"/>
          </p:cNvSpPr>
          <p:nvPr>
            <p:ph type="sldNum" sz="quarter" idx="4"/>
          </p:nvPr>
        </p:nvSpPr>
        <p:spPr/>
        <p:txBody>
          <a:bodyPr/>
          <a:lstStyle/>
          <a:p>
            <a:fld id="{19D32446-EE4E-A04C-B16A-5398FB2B413D}" type="slidenum">
              <a:rPr lang="en-US" smtClean="0"/>
              <a:pPr/>
              <a:t>19</a:t>
            </a:fld>
            <a:endParaRPr lang="en-US"/>
          </a:p>
        </p:txBody>
      </p:sp>
      <p:sp>
        <p:nvSpPr>
          <p:cNvPr id="3" name="Text Placeholder 2">
            <a:extLst>
              <a:ext uri="{FF2B5EF4-FFF2-40B4-BE49-F238E27FC236}">
                <a16:creationId xmlns:a16="http://schemas.microsoft.com/office/drawing/2014/main" id="{EB9A74BC-D870-F718-7FED-EDB2B65C3631}"/>
              </a:ext>
            </a:extLst>
          </p:cNvPr>
          <p:cNvSpPr>
            <a:spLocks noGrp="1"/>
          </p:cNvSpPr>
          <p:nvPr>
            <p:ph type="body" sz="quarter" idx="13"/>
          </p:nvPr>
        </p:nvSpPr>
        <p:spPr/>
        <p:txBody>
          <a:bodyPr/>
          <a:lstStyle/>
          <a:p>
            <a:r>
              <a:rPr lang="en-US" dirty="0"/>
              <a:t>Type Three: The Achiever</a:t>
            </a:r>
          </a:p>
        </p:txBody>
      </p:sp>
      <p:sp>
        <p:nvSpPr>
          <p:cNvPr id="4" name="Content Placeholder 3">
            <a:extLst>
              <a:ext uri="{FF2B5EF4-FFF2-40B4-BE49-F238E27FC236}">
                <a16:creationId xmlns:a16="http://schemas.microsoft.com/office/drawing/2014/main" id="{10BF3760-93BB-7DE6-6576-2B1BB74376D8}"/>
              </a:ext>
            </a:extLst>
          </p:cNvPr>
          <p:cNvSpPr>
            <a:spLocks noGrp="1"/>
          </p:cNvSpPr>
          <p:nvPr>
            <p:ph sz="quarter" idx="14"/>
          </p:nvPr>
        </p:nvSpPr>
        <p:spPr>
          <a:xfrm>
            <a:off x="607274" y="1103815"/>
            <a:ext cx="8341282" cy="3252375"/>
          </a:xfrm>
        </p:spPr>
        <p:txBody>
          <a:bodyPr/>
          <a:lstStyle/>
          <a:p>
            <a:pPr marL="0" indent="0">
              <a:buNone/>
            </a:pPr>
            <a:r>
              <a:rPr lang="en-US" sz="1800" dirty="0"/>
              <a:t>“Instead of wondering when your next vacation is, maybe you should set up a life you don’t need to escape from.”</a:t>
            </a:r>
            <a:r>
              <a:rPr lang="en-US" sz="1800" i="1" dirty="0"/>
              <a:t>(</a:t>
            </a:r>
            <a:r>
              <a:rPr lang="en-US" sz="1800" i="1" dirty="0">
                <a:effectLst/>
              </a:rPr>
              <a:t>Seth Godin)</a:t>
            </a:r>
          </a:p>
          <a:p>
            <a:pPr marL="0" indent="0">
              <a:buNone/>
            </a:pPr>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Adaptable and able to succeed in almost any situation; productive and image-conscious</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Feels their worth lies in what they can do and accomplish rather than who they are</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worthless or insignificant; to disappoint others</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be valuable and accepted</a:t>
            </a:r>
          </a:p>
          <a:p>
            <a:endParaRPr lang="en-US" dirty="0"/>
          </a:p>
        </p:txBody>
      </p:sp>
    </p:spTree>
    <p:extLst>
      <p:ext uri="{BB962C8B-B14F-4D97-AF65-F5344CB8AC3E}">
        <p14:creationId xmlns:p14="http://schemas.microsoft.com/office/powerpoint/2010/main" val="244046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363F686-66E0-4A4A-82D2-DB2A4921D96A}"/>
              </a:ext>
            </a:extLst>
          </p:cNvPr>
          <p:cNvSpPr>
            <a:spLocks noGrp="1"/>
          </p:cNvSpPr>
          <p:nvPr>
            <p:ph type="sldNum" sz="quarter" idx="4"/>
          </p:nvPr>
        </p:nvSpPr>
        <p:spPr>
          <a:xfrm>
            <a:off x="3539656" y="4699169"/>
            <a:ext cx="2057400" cy="274637"/>
          </a:xfrm>
        </p:spPr>
        <p:txBody>
          <a:bodyPr/>
          <a:lstStyle/>
          <a:p>
            <a:fld id="{19D32446-EE4E-A04C-B16A-5398FB2B413D}" type="slidenum">
              <a:rPr lang="en-US" smtClean="0"/>
              <a:pPr/>
              <a:t>2</a:t>
            </a:fld>
            <a:endParaRPr lang="en-US"/>
          </a:p>
        </p:txBody>
      </p:sp>
      <p:sp>
        <p:nvSpPr>
          <p:cNvPr id="5" name="Text Placeholder 3">
            <a:extLst>
              <a:ext uri="{FF2B5EF4-FFF2-40B4-BE49-F238E27FC236}">
                <a16:creationId xmlns:a16="http://schemas.microsoft.com/office/drawing/2014/main" id="{71E221A1-7F86-2B44-92E9-1C1FE27DE636}"/>
              </a:ext>
            </a:extLst>
          </p:cNvPr>
          <p:cNvSpPr>
            <a:spLocks noGrp="1"/>
          </p:cNvSpPr>
          <p:nvPr>
            <p:ph type="body" sz="quarter" idx="13" hasCustomPrompt="1"/>
          </p:nvPr>
        </p:nvSpPr>
        <p:spPr>
          <a:xfrm>
            <a:off x="206477" y="23707"/>
            <a:ext cx="7517153" cy="600777"/>
          </a:xfrm>
          <a:prstGeom prst="rect">
            <a:avLst/>
          </a:prstGeom>
        </p:spPr>
        <p:txBody>
          <a:bodyPr/>
          <a:lstStyle>
            <a:lvl1pPr marL="0" indent="0">
              <a:buNone/>
              <a:defRPr sz="3600"/>
            </a:lvl1pPr>
          </a:lstStyle>
          <a:p>
            <a:pPr lvl="0"/>
            <a:r>
              <a:rPr lang="en-US" dirty="0"/>
              <a:t>Welcome to the ADFM Pre-Con</a:t>
            </a:r>
          </a:p>
        </p:txBody>
      </p:sp>
      <p:sp>
        <p:nvSpPr>
          <p:cNvPr id="6" name="Content Placeholder 16">
            <a:extLst>
              <a:ext uri="{FF2B5EF4-FFF2-40B4-BE49-F238E27FC236}">
                <a16:creationId xmlns:a16="http://schemas.microsoft.com/office/drawing/2014/main" id="{601178E9-9488-9948-8A68-8F5A9264AF03}"/>
              </a:ext>
            </a:extLst>
          </p:cNvPr>
          <p:cNvSpPr>
            <a:spLocks noGrp="1"/>
          </p:cNvSpPr>
          <p:nvPr>
            <p:ph sz="quarter" idx="14" hasCustomPrompt="1"/>
          </p:nvPr>
        </p:nvSpPr>
        <p:spPr>
          <a:xfrm>
            <a:off x="206477" y="700034"/>
            <a:ext cx="8822407" cy="3848035"/>
          </a:xfrm>
          <a:prstGeom prst="rect">
            <a:avLst/>
          </a:prstGeom>
        </p:spPr>
        <p:txBody>
          <a:bodyPr/>
          <a:lstStyle>
            <a:lvl1pPr marL="173038" indent="-173038">
              <a:tabLst/>
              <a:defRPr sz="2000">
                <a:solidFill>
                  <a:schemeClr val="tx2"/>
                </a:solidFill>
              </a:defRPr>
            </a:lvl1pPr>
            <a:lvl2pPr marL="346075" indent="-173038">
              <a:buFont typeface="AppleSymbols" panose="02000000000000000000" pitchFamily="2" charset="-79"/>
              <a:buChar char="⎼"/>
              <a:tabLst/>
              <a:defRPr sz="1600">
                <a:solidFill>
                  <a:schemeClr val="tx2"/>
                </a:solidFill>
              </a:defRPr>
            </a:lvl2pPr>
            <a:lvl3pPr marL="685800" indent="-166688">
              <a:buFont typeface="Courier New" panose="02070309020205020404" pitchFamily="49" charset="0"/>
              <a:buChar char="o"/>
              <a:tabLst/>
              <a:defRPr sz="1200">
                <a:solidFill>
                  <a:schemeClr val="tx2"/>
                </a:solidFill>
              </a:defRPr>
            </a:lvl3pPr>
          </a:lstStyle>
          <a:p>
            <a:pPr marL="0" indent="0">
              <a:buNone/>
            </a:pPr>
            <a:r>
              <a:rPr lang="en-US" sz="1200" dirty="0"/>
              <a:t>8:00 - 8:15am		Getting settled and Welcome - Holly Westog, Administrator Pre-Con Chair</a:t>
            </a:r>
          </a:p>
          <a:p>
            <a:pPr marL="0" indent="0">
              <a:buNone/>
            </a:pPr>
            <a:r>
              <a:rPr lang="en-US" sz="1200" dirty="0"/>
              <a:t>8:15 - 8:30am		Opening Remarks – Anna Ramanathan, Administrator Chair, ADFM Board of Directors</a:t>
            </a:r>
          </a:p>
          <a:p>
            <a:pPr marL="0" indent="0">
              <a:buNone/>
            </a:pPr>
            <a:r>
              <a:rPr lang="en-US" sz="1200" dirty="0"/>
              <a:t>8:30 - 9:15am		Icebreaker – My First Job (Bring an item that represents what that looked like for you)</a:t>
            </a:r>
          </a:p>
          <a:p>
            <a:pPr marL="0" indent="0">
              <a:buNone/>
            </a:pPr>
            <a:r>
              <a:rPr lang="en-US" sz="1200" dirty="0"/>
              <a:t>9:15 - 10:30am     		</a:t>
            </a:r>
            <a:r>
              <a:rPr lang="en-US" sz="1200" b="1" i="1" dirty="0"/>
              <a:t>Find Your Why </a:t>
            </a:r>
            <a:r>
              <a:rPr lang="en-US" sz="1200" dirty="0"/>
              <a:t>– What drives you professionally? </a:t>
            </a:r>
          </a:p>
          <a:p>
            <a:pPr marL="0" indent="0">
              <a:buNone/>
            </a:pPr>
            <a:r>
              <a:rPr lang="en-US" sz="1200" dirty="0"/>
              <a:t>10:30 - 10:45am		Break </a:t>
            </a:r>
          </a:p>
          <a:p>
            <a:pPr marL="0" indent="0">
              <a:buNone/>
            </a:pPr>
            <a:r>
              <a:rPr lang="en-US" sz="1200" dirty="0"/>
              <a:t>10:45 - 11:45am     		Department Chair Succession Planning</a:t>
            </a:r>
            <a:r>
              <a:rPr lang="en-US" sz="1200" i="1" dirty="0"/>
              <a:t>, </a:t>
            </a:r>
            <a:r>
              <a:rPr lang="en-US" sz="1200" b="1" i="1" dirty="0"/>
              <a:t>Does it change your Why? </a:t>
            </a:r>
          </a:p>
          <a:p>
            <a:pPr marL="0" indent="0">
              <a:buNone/>
            </a:pPr>
            <a:r>
              <a:rPr lang="en-US" sz="1200" dirty="0"/>
              <a:t>11:45 - 12:00pm 		ADFM Board Welcome</a:t>
            </a:r>
          </a:p>
          <a:p>
            <a:pPr marL="0" indent="0">
              <a:buNone/>
            </a:pPr>
            <a:r>
              <a:rPr lang="en-US" sz="1200" dirty="0"/>
              <a:t>12:00 - 12:45pm  		Lunch – Table Topics</a:t>
            </a:r>
          </a:p>
          <a:p>
            <a:pPr marL="1714500" lvl="3" indent="0">
              <a:lnSpc>
                <a:spcPct val="110000"/>
              </a:lnSpc>
              <a:spcBef>
                <a:spcPts val="0"/>
              </a:spcBef>
              <a:buNone/>
            </a:pPr>
            <a:r>
              <a:rPr lang="en-US" dirty="0"/>
              <a:t>			</a:t>
            </a:r>
            <a:r>
              <a:rPr lang="en-US" sz="1100" dirty="0"/>
              <a:t>How do you participate beyond your department? Internal to the organization versus nationally</a:t>
            </a:r>
          </a:p>
          <a:p>
            <a:pPr marL="1714500" lvl="3" indent="0">
              <a:lnSpc>
                <a:spcPct val="110000"/>
              </a:lnSpc>
              <a:spcBef>
                <a:spcPts val="0"/>
              </a:spcBef>
              <a:buNone/>
            </a:pPr>
            <a:r>
              <a:rPr lang="en-US" sz="1100" dirty="0"/>
              <a:t>			What do you do for your own wellbeing?</a:t>
            </a:r>
          </a:p>
          <a:p>
            <a:pPr marL="1714500" lvl="3" indent="0">
              <a:lnSpc>
                <a:spcPct val="110000"/>
              </a:lnSpc>
              <a:spcBef>
                <a:spcPts val="0"/>
              </a:spcBef>
              <a:buNone/>
            </a:pPr>
            <a:r>
              <a:rPr lang="en-US" sz="1100" dirty="0"/>
              <a:t>			How do you disconnect in the PM and on weekends?</a:t>
            </a:r>
          </a:p>
          <a:p>
            <a:pPr marL="1714500" lvl="3" indent="0">
              <a:lnSpc>
                <a:spcPct val="110000"/>
              </a:lnSpc>
              <a:spcBef>
                <a:spcPts val="0"/>
              </a:spcBef>
              <a:buNone/>
            </a:pPr>
            <a:r>
              <a:rPr lang="en-US" sz="1100" dirty="0"/>
              <a:t>			How do you model positive behavior?</a:t>
            </a:r>
          </a:p>
          <a:p>
            <a:pPr marL="1714500" lvl="3" indent="0">
              <a:lnSpc>
                <a:spcPct val="110000"/>
              </a:lnSpc>
              <a:spcBef>
                <a:spcPts val="0"/>
              </a:spcBef>
              <a:buNone/>
            </a:pPr>
            <a:r>
              <a:rPr lang="en-US" sz="1100" dirty="0"/>
              <a:t>			How do we change an unhealthy culture?</a:t>
            </a:r>
          </a:p>
          <a:p>
            <a:pPr marL="0" indent="0">
              <a:buNone/>
            </a:pPr>
            <a:r>
              <a:rPr lang="en-US" sz="1200" dirty="0"/>
              <a:t>1:00 - 1:15pm       		Afternoon Overview – </a:t>
            </a:r>
            <a:r>
              <a:rPr lang="en-US" sz="1200" b="1" i="1" dirty="0"/>
              <a:t>It Begins with Why</a:t>
            </a:r>
            <a:r>
              <a:rPr lang="en-US" sz="1200" dirty="0"/>
              <a:t>						 </a:t>
            </a:r>
          </a:p>
          <a:p>
            <a:pPr marL="0" indent="0">
              <a:buNone/>
            </a:pPr>
            <a:r>
              <a:rPr lang="en-US" sz="1200" dirty="0"/>
              <a:t>1:15 - 3:30pm		Enneagram Exercise </a:t>
            </a:r>
            <a:r>
              <a:rPr lang="en-US" sz="1200" i="1" dirty="0"/>
              <a:t>– </a:t>
            </a:r>
            <a:r>
              <a:rPr lang="en-US" sz="1200" b="1" i="1" dirty="0"/>
              <a:t>Does it frame, or re-frame, your Why?</a:t>
            </a:r>
          </a:p>
          <a:p>
            <a:pPr marL="0" indent="0">
              <a:buNone/>
            </a:pPr>
            <a:r>
              <a:rPr lang="en-US" sz="1200" dirty="0"/>
              <a:t>3:30 - 3:40pm		Break</a:t>
            </a:r>
          </a:p>
          <a:p>
            <a:pPr marL="0" indent="0">
              <a:buNone/>
            </a:pPr>
            <a:r>
              <a:rPr lang="en-US" sz="1200" dirty="0"/>
              <a:t>3:40 - 4:00pm		Database and Mentorship</a:t>
            </a:r>
          </a:p>
          <a:p>
            <a:pPr marL="0" indent="0">
              <a:buNone/>
            </a:pPr>
            <a:r>
              <a:rPr lang="en-US" sz="1200" dirty="0"/>
              <a:t>4:00 - 5:00pm         		</a:t>
            </a:r>
            <a:r>
              <a:rPr lang="en-US" sz="1200" b="1" i="1" dirty="0">
                <a:effectLst/>
              </a:rPr>
              <a:t>Start with Why</a:t>
            </a:r>
            <a:r>
              <a:rPr lang="en-US" sz="1200" i="1" dirty="0"/>
              <a:t> </a:t>
            </a:r>
            <a:r>
              <a:rPr lang="en-US" sz="1200" dirty="0"/>
              <a:t>- </a:t>
            </a:r>
            <a:r>
              <a:rPr lang="en-US" sz="1200" b="0" dirty="0">
                <a:effectLst/>
              </a:rPr>
              <a:t>How Do Great Leaders Inspire Everyone</a:t>
            </a:r>
            <a:endParaRPr lang="en-US" sz="1200" dirty="0"/>
          </a:p>
        </p:txBody>
      </p:sp>
    </p:spTree>
    <p:extLst>
      <p:ext uri="{BB962C8B-B14F-4D97-AF65-F5344CB8AC3E}">
        <p14:creationId xmlns:p14="http://schemas.microsoft.com/office/powerpoint/2010/main" val="208580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6F0973-0704-C884-837F-124BDB92CB4F}"/>
              </a:ext>
            </a:extLst>
          </p:cNvPr>
          <p:cNvSpPr>
            <a:spLocks noGrp="1"/>
          </p:cNvSpPr>
          <p:nvPr>
            <p:ph type="sldNum" sz="quarter" idx="4"/>
          </p:nvPr>
        </p:nvSpPr>
        <p:spPr/>
        <p:txBody>
          <a:bodyPr/>
          <a:lstStyle/>
          <a:p>
            <a:fld id="{19D32446-EE4E-A04C-B16A-5398FB2B413D}" type="slidenum">
              <a:rPr lang="en-US" smtClean="0"/>
              <a:pPr/>
              <a:t>20</a:t>
            </a:fld>
            <a:endParaRPr lang="en-US"/>
          </a:p>
        </p:txBody>
      </p:sp>
      <p:sp>
        <p:nvSpPr>
          <p:cNvPr id="3" name="Text Placeholder 2">
            <a:extLst>
              <a:ext uri="{FF2B5EF4-FFF2-40B4-BE49-F238E27FC236}">
                <a16:creationId xmlns:a16="http://schemas.microsoft.com/office/drawing/2014/main" id="{A11B16AD-CC22-C38F-A5D4-D21F9CDF3056}"/>
              </a:ext>
            </a:extLst>
          </p:cNvPr>
          <p:cNvSpPr>
            <a:spLocks noGrp="1"/>
          </p:cNvSpPr>
          <p:nvPr>
            <p:ph type="body" sz="quarter" idx="13"/>
          </p:nvPr>
        </p:nvSpPr>
        <p:spPr/>
        <p:txBody>
          <a:bodyPr/>
          <a:lstStyle/>
          <a:p>
            <a:r>
              <a:rPr lang="en-US" dirty="0"/>
              <a:t>Type Four: The Individualist</a:t>
            </a:r>
          </a:p>
        </p:txBody>
      </p:sp>
      <p:sp>
        <p:nvSpPr>
          <p:cNvPr id="4" name="Content Placeholder 3">
            <a:extLst>
              <a:ext uri="{FF2B5EF4-FFF2-40B4-BE49-F238E27FC236}">
                <a16:creationId xmlns:a16="http://schemas.microsoft.com/office/drawing/2014/main" id="{D82DED33-92AE-36F2-9A7C-AFE1EC018FD8}"/>
              </a:ext>
            </a:extLst>
          </p:cNvPr>
          <p:cNvSpPr>
            <a:spLocks noGrp="1"/>
          </p:cNvSpPr>
          <p:nvPr>
            <p:ph sz="quarter" idx="14"/>
          </p:nvPr>
        </p:nvSpPr>
        <p:spPr>
          <a:xfrm>
            <a:off x="607056" y="986725"/>
            <a:ext cx="8341500" cy="3170050"/>
          </a:xfrm>
        </p:spPr>
        <p:txBody>
          <a:bodyPr/>
          <a:lstStyle/>
          <a:p>
            <a:pPr marL="0" indent="0">
              <a:buNone/>
            </a:pPr>
            <a:r>
              <a:rPr lang="en-US" sz="1800" dirty="0"/>
              <a:t>“Let everything happen to you. Beauty and terror. Just keep going. No feeling is final.” </a:t>
            </a:r>
            <a:r>
              <a:rPr lang="en-US" sz="1800" i="1" dirty="0"/>
              <a:t>(</a:t>
            </a:r>
            <a:r>
              <a:rPr lang="en-US" sz="1800" i="1" dirty="0">
                <a:effectLst/>
              </a:rPr>
              <a:t>Rainer Maria Rilke)</a:t>
            </a:r>
          </a:p>
          <a:p>
            <a:pPr marL="0" indent="0">
              <a:buNone/>
            </a:pPr>
            <a:endParaRPr lang="en-US" sz="1800" i="1" dirty="0">
              <a:effectLst/>
            </a:endParaRPr>
          </a:p>
          <a:p>
            <a:r>
              <a:rPr lang="en-US" sz="1800" b="1" dirty="0">
                <a:effectLst/>
              </a:rPr>
              <a:t>Strengths</a:t>
            </a:r>
            <a:r>
              <a:rPr lang="en-US" sz="1800" dirty="0"/>
              <a:t>: Creative, sensitive, introspective, unique, understanding, empathetic</a:t>
            </a:r>
          </a:p>
          <a:p>
            <a:r>
              <a:rPr lang="en-US" sz="1800" b="1" dirty="0">
                <a:effectLst/>
              </a:rPr>
              <a:t>Faults</a:t>
            </a:r>
            <a:r>
              <a:rPr lang="en-US" sz="1800" dirty="0"/>
              <a:t>: Desires to be seen and understood at all times; tends to be jealous and moody</a:t>
            </a:r>
          </a:p>
          <a:p>
            <a:r>
              <a:rPr lang="en-US" sz="1800" b="1" dirty="0">
                <a:effectLst/>
              </a:rPr>
              <a:t>Basic fear</a:t>
            </a:r>
            <a:r>
              <a:rPr lang="en-US" sz="1800" dirty="0"/>
              <a:t>: To have no identity or personal significance</a:t>
            </a:r>
          </a:p>
          <a:p>
            <a:r>
              <a:rPr lang="en-US" sz="1800" b="1" dirty="0">
                <a:effectLst/>
              </a:rPr>
              <a:t>Basic desire</a:t>
            </a:r>
            <a:r>
              <a:rPr lang="en-US" sz="1800" dirty="0"/>
              <a:t>: To be meaningful based on their inner experience</a:t>
            </a:r>
            <a:br>
              <a:rPr lang="en-US" dirty="0"/>
            </a:br>
            <a:endParaRPr lang="en-US" dirty="0"/>
          </a:p>
        </p:txBody>
      </p:sp>
    </p:spTree>
    <p:extLst>
      <p:ext uri="{BB962C8B-B14F-4D97-AF65-F5344CB8AC3E}">
        <p14:creationId xmlns:p14="http://schemas.microsoft.com/office/powerpoint/2010/main" val="3086513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882476-97A9-13B4-F9AF-C887FC554157}"/>
              </a:ext>
            </a:extLst>
          </p:cNvPr>
          <p:cNvSpPr>
            <a:spLocks noGrp="1"/>
          </p:cNvSpPr>
          <p:nvPr>
            <p:ph type="sldNum" sz="quarter" idx="4"/>
          </p:nvPr>
        </p:nvSpPr>
        <p:spPr/>
        <p:txBody>
          <a:bodyPr/>
          <a:lstStyle/>
          <a:p>
            <a:fld id="{19D32446-EE4E-A04C-B16A-5398FB2B413D}" type="slidenum">
              <a:rPr lang="en-US" smtClean="0"/>
              <a:pPr/>
              <a:t>21</a:t>
            </a:fld>
            <a:endParaRPr lang="en-US"/>
          </a:p>
        </p:txBody>
      </p:sp>
      <p:sp>
        <p:nvSpPr>
          <p:cNvPr id="3" name="Text Placeholder 2">
            <a:extLst>
              <a:ext uri="{FF2B5EF4-FFF2-40B4-BE49-F238E27FC236}">
                <a16:creationId xmlns:a16="http://schemas.microsoft.com/office/drawing/2014/main" id="{BEE8BD15-9D4F-2228-CFB9-47D5127368FF}"/>
              </a:ext>
            </a:extLst>
          </p:cNvPr>
          <p:cNvSpPr>
            <a:spLocks noGrp="1"/>
          </p:cNvSpPr>
          <p:nvPr>
            <p:ph type="body" sz="quarter" idx="13"/>
          </p:nvPr>
        </p:nvSpPr>
        <p:spPr/>
        <p:txBody>
          <a:bodyPr/>
          <a:lstStyle/>
          <a:p>
            <a:r>
              <a:rPr lang="en-US" dirty="0"/>
              <a:t>Type Five: The Investigator</a:t>
            </a:r>
          </a:p>
        </p:txBody>
      </p:sp>
      <p:sp>
        <p:nvSpPr>
          <p:cNvPr id="4" name="Content Placeholder 3">
            <a:extLst>
              <a:ext uri="{FF2B5EF4-FFF2-40B4-BE49-F238E27FC236}">
                <a16:creationId xmlns:a16="http://schemas.microsoft.com/office/drawing/2014/main" id="{80E96648-A120-0DE2-F832-CDC265CB62B4}"/>
              </a:ext>
            </a:extLst>
          </p:cNvPr>
          <p:cNvSpPr>
            <a:spLocks noGrp="1"/>
          </p:cNvSpPr>
          <p:nvPr>
            <p:ph sz="quarter" idx="14"/>
          </p:nvPr>
        </p:nvSpPr>
        <p:spPr/>
        <p:txBody>
          <a:bodyPr/>
          <a:lstStyle/>
          <a:p>
            <a:pPr marL="0" indent="0">
              <a:buNone/>
            </a:pPr>
            <a:r>
              <a:rPr lang="en-US" sz="1800" dirty="0"/>
              <a:t>“Do stuff. Be clenched, curious. Not waiting for inspiration’s shove or society’s kiss on your forehead. Pay attention. It’s all about paying attention. Attention is vitality. It connects you with others. It makes you eager. Stay eager.” (</a:t>
            </a:r>
            <a:r>
              <a:rPr lang="en-US" sz="1800" i="1" dirty="0">
                <a:effectLst/>
              </a:rPr>
              <a:t>Susan Sontag)</a:t>
            </a:r>
          </a:p>
          <a:p>
            <a:pPr marL="0" indent="0">
              <a:buNone/>
            </a:pPr>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Knowledgeable, curious, insightful, analytical</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Struggles to connect with their emotions; very detached and tends to be a loner</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useless, helpless or incapable</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be capable and competent</a:t>
            </a:r>
          </a:p>
          <a:p>
            <a:endParaRPr lang="en-US" dirty="0"/>
          </a:p>
        </p:txBody>
      </p:sp>
    </p:spTree>
    <p:extLst>
      <p:ext uri="{BB962C8B-B14F-4D97-AF65-F5344CB8AC3E}">
        <p14:creationId xmlns:p14="http://schemas.microsoft.com/office/powerpoint/2010/main" val="227153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A9A68-2A39-BCAD-9D0E-4E58FED14136}"/>
              </a:ext>
            </a:extLst>
          </p:cNvPr>
          <p:cNvSpPr>
            <a:spLocks noGrp="1"/>
          </p:cNvSpPr>
          <p:nvPr>
            <p:ph type="sldNum" sz="quarter" idx="4"/>
          </p:nvPr>
        </p:nvSpPr>
        <p:spPr/>
        <p:txBody>
          <a:bodyPr/>
          <a:lstStyle/>
          <a:p>
            <a:fld id="{19D32446-EE4E-A04C-B16A-5398FB2B413D}" type="slidenum">
              <a:rPr lang="en-US" smtClean="0"/>
              <a:pPr/>
              <a:t>22</a:t>
            </a:fld>
            <a:endParaRPr lang="en-US"/>
          </a:p>
        </p:txBody>
      </p:sp>
      <p:sp>
        <p:nvSpPr>
          <p:cNvPr id="3" name="Text Placeholder 2">
            <a:extLst>
              <a:ext uri="{FF2B5EF4-FFF2-40B4-BE49-F238E27FC236}">
                <a16:creationId xmlns:a16="http://schemas.microsoft.com/office/drawing/2014/main" id="{4B0B96C0-21B3-3BC7-9046-64E1E4C05A0E}"/>
              </a:ext>
            </a:extLst>
          </p:cNvPr>
          <p:cNvSpPr>
            <a:spLocks noGrp="1"/>
          </p:cNvSpPr>
          <p:nvPr>
            <p:ph type="body" sz="quarter" idx="13"/>
          </p:nvPr>
        </p:nvSpPr>
        <p:spPr/>
        <p:txBody>
          <a:bodyPr/>
          <a:lstStyle/>
          <a:p>
            <a:r>
              <a:rPr lang="en-US" dirty="0"/>
              <a:t>Type Six: The Loyalist</a:t>
            </a:r>
          </a:p>
          <a:p>
            <a:endParaRPr lang="en-US" dirty="0"/>
          </a:p>
        </p:txBody>
      </p:sp>
      <p:sp>
        <p:nvSpPr>
          <p:cNvPr id="4" name="Content Placeholder 3">
            <a:extLst>
              <a:ext uri="{FF2B5EF4-FFF2-40B4-BE49-F238E27FC236}">
                <a16:creationId xmlns:a16="http://schemas.microsoft.com/office/drawing/2014/main" id="{98D9BBEB-9AED-148E-B18C-152E0E3445D7}"/>
              </a:ext>
            </a:extLst>
          </p:cNvPr>
          <p:cNvSpPr>
            <a:spLocks noGrp="1"/>
          </p:cNvSpPr>
          <p:nvPr>
            <p:ph sz="quarter" idx="14"/>
          </p:nvPr>
        </p:nvSpPr>
        <p:spPr>
          <a:xfrm>
            <a:off x="607055" y="1175532"/>
            <a:ext cx="8341282" cy="3252375"/>
          </a:xfrm>
        </p:spPr>
        <p:txBody>
          <a:bodyPr/>
          <a:lstStyle/>
          <a:p>
            <a:pPr marL="0" indent="0">
              <a:buNone/>
            </a:pPr>
            <a:r>
              <a:rPr lang="en-US" sz="1800" dirty="0"/>
              <a:t>“Lots of people want to ride with you in the limo, but what you want is someone who will take the bus with you when the limo breaks down.” </a:t>
            </a:r>
            <a:r>
              <a:rPr lang="en-US" sz="1800" i="1" dirty="0"/>
              <a:t>(</a:t>
            </a:r>
            <a:r>
              <a:rPr lang="en-US" sz="1800" i="1" dirty="0">
                <a:effectLst/>
              </a:rPr>
              <a:t>Oprah Winfrey)</a:t>
            </a:r>
          </a:p>
          <a:p>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Committed, practical, witty, great in a crisis, always prepared</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Can be anxious and sometimes struggles with self-doubt</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without security and support</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have security and support</a:t>
            </a:r>
          </a:p>
          <a:p>
            <a:endParaRPr lang="en-US" dirty="0"/>
          </a:p>
        </p:txBody>
      </p:sp>
    </p:spTree>
    <p:extLst>
      <p:ext uri="{BB962C8B-B14F-4D97-AF65-F5344CB8AC3E}">
        <p14:creationId xmlns:p14="http://schemas.microsoft.com/office/powerpoint/2010/main" val="777135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626CD1-C622-86E2-D231-2AA613382AD1}"/>
              </a:ext>
            </a:extLst>
          </p:cNvPr>
          <p:cNvSpPr>
            <a:spLocks noGrp="1"/>
          </p:cNvSpPr>
          <p:nvPr>
            <p:ph type="sldNum" sz="quarter" idx="4"/>
          </p:nvPr>
        </p:nvSpPr>
        <p:spPr/>
        <p:txBody>
          <a:bodyPr/>
          <a:lstStyle/>
          <a:p>
            <a:fld id="{19D32446-EE4E-A04C-B16A-5398FB2B413D}" type="slidenum">
              <a:rPr lang="en-US" smtClean="0"/>
              <a:pPr/>
              <a:t>23</a:t>
            </a:fld>
            <a:endParaRPr lang="en-US"/>
          </a:p>
        </p:txBody>
      </p:sp>
      <p:sp>
        <p:nvSpPr>
          <p:cNvPr id="3" name="Text Placeholder 2">
            <a:extLst>
              <a:ext uri="{FF2B5EF4-FFF2-40B4-BE49-F238E27FC236}">
                <a16:creationId xmlns:a16="http://schemas.microsoft.com/office/drawing/2014/main" id="{FBBB0B49-2C11-B3DF-2AAA-09B14BF067EB}"/>
              </a:ext>
            </a:extLst>
          </p:cNvPr>
          <p:cNvSpPr>
            <a:spLocks noGrp="1"/>
          </p:cNvSpPr>
          <p:nvPr>
            <p:ph type="body" sz="quarter" idx="13"/>
          </p:nvPr>
        </p:nvSpPr>
        <p:spPr/>
        <p:txBody>
          <a:bodyPr/>
          <a:lstStyle/>
          <a:p>
            <a:r>
              <a:rPr lang="en-US" dirty="0"/>
              <a:t>Type Seven: The Enthusiast</a:t>
            </a:r>
          </a:p>
        </p:txBody>
      </p:sp>
      <p:sp>
        <p:nvSpPr>
          <p:cNvPr id="4" name="Content Placeholder 3">
            <a:extLst>
              <a:ext uri="{FF2B5EF4-FFF2-40B4-BE49-F238E27FC236}">
                <a16:creationId xmlns:a16="http://schemas.microsoft.com/office/drawing/2014/main" id="{5CD36F96-20FB-6BEB-1D16-1FFBB2345FF4}"/>
              </a:ext>
            </a:extLst>
          </p:cNvPr>
          <p:cNvSpPr>
            <a:spLocks noGrp="1"/>
          </p:cNvSpPr>
          <p:nvPr>
            <p:ph sz="quarter" idx="14"/>
          </p:nvPr>
        </p:nvSpPr>
        <p:spPr/>
        <p:txBody>
          <a:bodyPr/>
          <a:lstStyle/>
          <a:p>
            <a:pPr marL="0" indent="0">
              <a:buNone/>
            </a:pPr>
            <a:r>
              <a:rPr lang="en-US" sz="1800" dirty="0"/>
              <a:t>“The purpose of life, after all, is to live it, to taste experience to the utmost, to reach out eagerly and without fear for newer and richer experience.”</a:t>
            </a:r>
            <a:br>
              <a:rPr lang="en-US" sz="1800" dirty="0"/>
            </a:br>
            <a:r>
              <a:rPr lang="en-US" sz="1800" i="1" dirty="0"/>
              <a:t>(</a:t>
            </a:r>
            <a:r>
              <a:rPr lang="en-US" sz="1800" i="1" dirty="0">
                <a:effectLst/>
              </a:rPr>
              <a:t>Eleanor Roosevelt)</a:t>
            </a:r>
          </a:p>
          <a:p>
            <a:pPr marL="0" indent="0">
              <a:buNone/>
            </a:pPr>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Adventurous, always planning something fun, loves having new experiences</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Struggles with recognizing limits and tends to overexert themselves; can struggle with doing fun things in order to avoid internal pain</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confined or in pain</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be happy and satisfied</a:t>
            </a:r>
          </a:p>
          <a:p>
            <a:endParaRPr lang="en-US" dirty="0"/>
          </a:p>
        </p:txBody>
      </p:sp>
    </p:spTree>
    <p:extLst>
      <p:ext uri="{BB962C8B-B14F-4D97-AF65-F5344CB8AC3E}">
        <p14:creationId xmlns:p14="http://schemas.microsoft.com/office/powerpoint/2010/main" val="130507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8C1E2A-84B0-4E08-D527-73811F59EAFC}"/>
              </a:ext>
            </a:extLst>
          </p:cNvPr>
          <p:cNvSpPr>
            <a:spLocks noGrp="1"/>
          </p:cNvSpPr>
          <p:nvPr>
            <p:ph type="sldNum" sz="quarter" idx="4"/>
          </p:nvPr>
        </p:nvSpPr>
        <p:spPr/>
        <p:txBody>
          <a:bodyPr/>
          <a:lstStyle/>
          <a:p>
            <a:fld id="{19D32446-EE4E-A04C-B16A-5398FB2B413D}" type="slidenum">
              <a:rPr lang="en-US" smtClean="0"/>
              <a:pPr/>
              <a:t>24</a:t>
            </a:fld>
            <a:endParaRPr lang="en-US"/>
          </a:p>
        </p:txBody>
      </p:sp>
      <p:sp>
        <p:nvSpPr>
          <p:cNvPr id="3" name="Text Placeholder 2">
            <a:extLst>
              <a:ext uri="{FF2B5EF4-FFF2-40B4-BE49-F238E27FC236}">
                <a16:creationId xmlns:a16="http://schemas.microsoft.com/office/drawing/2014/main" id="{4EB0D65D-B1D5-2309-106C-EDD076E031DD}"/>
              </a:ext>
            </a:extLst>
          </p:cNvPr>
          <p:cNvSpPr>
            <a:spLocks noGrp="1"/>
          </p:cNvSpPr>
          <p:nvPr>
            <p:ph type="body" sz="quarter" idx="13"/>
          </p:nvPr>
        </p:nvSpPr>
        <p:spPr/>
        <p:txBody>
          <a:bodyPr/>
          <a:lstStyle/>
          <a:p>
            <a:r>
              <a:rPr lang="en-US" dirty="0"/>
              <a:t>Type Eight: The Challenger</a:t>
            </a:r>
          </a:p>
        </p:txBody>
      </p:sp>
      <p:sp>
        <p:nvSpPr>
          <p:cNvPr id="4" name="Content Placeholder 3">
            <a:extLst>
              <a:ext uri="{FF2B5EF4-FFF2-40B4-BE49-F238E27FC236}">
                <a16:creationId xmlns:a16="http://schemas.microsoft.com/office/drawing/2014/main" id="{5CBBF3A9-64C4-C940-7729-47B06F4A8BAD}"/>
              </a:ext>
            </a:extLst>
          </p:cNvPr>
          <p:cNvSpPr>
            <a:spLocks noGrp="1"/>
          </p:cNvSpPr>
          <p:nvPr>
            <p:ph sz="quarter" idx="14"/>
          </p:nvPr>
        </p:nvSpPr>
        <p:spPr>
          <a:xfrm>
            <a:off x="607274" y="1103815"/>
            <a:ext cx="8341282" cy="3252375"/>
          </a:xfrm>
        </p:spPr>
        <p:txBody>
          <a:bodyPr/>
          <a:lstStyle/>
          <a:p>
            <a:pPr marL="0" indent="0">
              <a:buNone/>
            </a:pPr>
            <a:r>
              <a:rPr lang="en-US" sz="1800" dirty="0"/>
              <a:t>“With confidence, you have won before you have started.” (</a:t>
            </a:r>
            <a:r>
              <a:rPr lang="en-US" sz="1800" i="1" dirty="0">
                <a:effectLst/>
              </a:rPr>
              <a:t>Marcus Garvey)</a:t>
            </a:r>
          </a:p>
          <a:p>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Commanding, direct, protective, very take-charge</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Confrontational, always needs to be in control, always needs to get what they want</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harmed or controlled by others</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be in control and protect self and others</a:t>
            </a:r>
          </a:p>
          <a:p>
            <a:endParaRPr lang="en-US" dirty="0"/>
          </a:p>
        </p:txBody>
      </p:sp>
    </p:spTree>
    <p:extLst>
      <p:ext uri="{BB962C8B-B14F-4D97-AF65-F5344CB8AC3E}">
        <p14:creationId xmlns:p14="http://schemas.microsoft.com/office/powerpoint/2010/main" val="205391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37AD4-05D2-66DF-628F-0DF673F5C497}"/>
              </a:ext>
            </a:extLst>
          </p:cNvPr>
          <p:cNvSpPr>
            <a:spLocks noGrp="1"/>
          </p:cNvSpPr>
          <p:nvPr>
            <p:ph type="sldNum" sz="quarter" idx="4"/>
          </p:nvPr>
        </p:nvSpPr>
        <p:spPr/>
        <p:txBody>
          <a:bodyPr/>
          <a:lstStyle/>
          <a:p>
            <a:fld id="{19D32446-EE4E-A04C-B16A-5398FB2B413D}" type="slidenum">
              <a:rPr lang="en-US" smtClean="0"/>
              <a:pPr/>
              <a:t>25</a:t>
            </a:fld>
            <a:endParaRPr lang="en-US"/>
          </a:p>
        </p:txBody>
      </p:sp>
      <p:sp>
        <p:nvSpPr>
          <p:cNvPr id="3" name="Text Placeholder 2">
            <a:extLst>
              <a:ext uri="{FF2B5EF4-FFF2-40B4-BE49-F238E27FC236}">
                <a16:creationId xmlns:a16="http://schemas.microsoft.com/office/drawing/2014/main" id="{847A0A5F-9CF3-0D2A-4C0C-42E4FA8283DD}"/>
              </a:ext>
            </a:extLst>
          </p:cNvPr>
          <p:cNvSpPr>
            <a:spLocks noGrp="1"/>
          </p:cNvSpPr>
          <p:nvPr>
            <p:ph type="body" sz="quarter" idx="13"/>
          </p:nvPr>
        </p:nvSpPr>
        <p:spPr/>
        <p:txBody>
          <a:bodyPr/>
          <a:lstStyle/>
          <a:p>
            <a:r>
              <a:rPr lang="en-US" dirty="0"/>
              <a:t>Type Nine: The Peacemaker</a:t>
            </a:r>
          </a:p>
        </p:txBody>
      </p:sp>
      <p:sp>
        <p:nvSpPr>
          <p:cNvPr id="4" name="Content Placeholder 3">
            <a:extLst>
              <a:ext uri="{FF2B5EF4-FFF2-40B4-BE49-F238E27FC236}">
                <a16:creationId xmlns:a16="http://schemas.microsoft.com/office/drawing/2014/main" id="{966E3157-3915-2F38-542F-3C9DACACCEFC}"/>
              </a:ext>
            </a:extLst>
          </p:cNvPr>
          <p:cNvSpPr>
            <a:spLocks noGrp="1"/>
          </p:cNvSpPr>
          <p:nvPr>
            <p:ph sz="quarter" idx="14"/>
          </p:nvPr>
        </p:nvSpPr>
        <p:spPr>
          <a:xfrm>
            <a:off x="607274" y="1103815"/>
            <a:ext cx="8341282" cy="3441291"/>
          </a:xfrm>
        </p:spPr>
        <p:txBody>
          <a:bodyPr/>
          <a:lstStyle/>
          <a:p>
            <a:pPr marL="0" indent="0">
              <a:buNone/>
            </a:pPr>
            <a:r>
              <a:rPr lang="en-US" sz="1800" dirty="0"/>
              <a:t>“Don’t hope that events will turn out the way you want, welcome events in whichever way they happen this is the path to peace.” (</a:t>
            </a:r>
            <a:r>
              <a:rPr lang="en-US" sz="1800" i="1" dirty="0">
                <a:effectLst/>
              </a:rPr>
              <a:t>Epictetus)</a:t>
            </a:r>
          </a:p>
          <a:p>
            <a:endParaRPr lang="en-US" sz="1800" i="1" dirty="0">
              <a:effectLst/>
            </a:endParaRPr>
          </a:p>
          <a:p>
            <a:pPr algn="l">
              <a:buFont typeface="Arial" panose="020B0604020202020204" pitchFamily="34" charset="0"/>
              <a:buChar char="•"/>
            </a:pPr>
            <a:r>
              <a:rPr lang="en-US" sz="1800" b="1" i="0" dirty="0">
                <a:solidFill>
                  <a:srgbClr val="333333"/>
                </a:solidFill>
                <a:effectLst/>
              </a:rPr>
              <a:t>Strengths</a:t>
            </a:r>
            <a:r>
              <a:rPr lang="en-US" sz="1800" b="0" i="0" dirty="0">
                <a:solidFill>
                  <a:srgbClr val="333333"/>
                </a:solidFill>
                <a:effectLst/>
              </a:rPr>
              <a:t>: Pleasant, laid back, accommodating</a:t>
            </a:r>
          </a:p>
          <a:p>
            <a:pPr algn="l">
              <a:buFont typeface="Arial" panose="020B0604020202020204" pitchFamily="34" charset="0"/>
              <a:buChar char="•"/>
            </a:pPr>
            <a:r>
              <a:rPr lang="en-US" sz="1800" b="1" i="0" dirty="0">
                <a:solidFill>
                  <a:srgbClr val="333333"/>
                </a:solidFill>
                <a:effectLst/>
              </a:rPr>
              <a:t>Faults</a:t>
            </a:r>
            <a:r>
              <a:rPr lang="en-US" sz="1800" b="0" i="0" dirty="0">
                <a:solidFill>
                  <a:srgbClr val="333333"/>
                </a:solidFill>
                <a:effectLst/>
              </a:rPr>
              <a:t>: Can explode with anger when keeping things in for too long; can be too complacent</a:t>
            </a:r>
          </a:p>
          <a:p>
            <a:pPr algn="l">
              <a:buFont typeface="Arial" panose="020B0604020202020204" pitchFamily="34" charset="0"/>
              <a:buChar char="•"/>
            </a:pPr>
            <a:r>
              <a:rPr lang="en-US" sz="1800" b="1" i="0" dirty="0">
                <a:solidFill>
                  <a:srgbClr val="333333"/>
                </a:solidFill>
                <a:effectLst/>
              </a:rPr>
              <a:t>Basic fear</a:t>
            </a:r>
            <a:r>
              <a:rPr lang="en-US" sz="1800" b="0" i="0" dirty="0">
                <a:solidFill>
                  <a:srgbClr val="333333"/>
                </a:solidFill>
                <a:effectLst/>
              </a:rPr>
              <a:t>: To be disconnected, separate and/or lost</a:t>
            </a:r>
          </a:p>
          <a:p>
            <a:pPr algn="l">
              <a:buFont typeface="Arial" panose="020B0604020202020204" pitchFamily="34" charset="0"/>
              <a:buChar char="•"/>
            </a:pPr>
            <a:r>
              <a:rPr lang="en-US" sz="1800" b="1" i="0" dirty="0">
                <a:solidFill>
                  <a:srgbClr val="333333"/>
                </a:solidFill>
                <a:effectLst/>
              </a:rPr>
              <a:t>Basic desire</a:t>
            </a:r>
            <a:r>
              <a:rPr lang="en-US" sz="1800" b="0" i="0" dirty="0">
                <a:solidFill>
                  <a:srgbClr val="333333"/>
                </a:solidFill>
                <a:effectLst/>
              </a:rPr>
              <a:t>: To have peace and stability in their internal and external world</a:t>
            </a:r>
          </a:p>
          <a:p>
            <a:pPr marL="0" indent="0">
              <a:buNone/>
            </a:pPr>
            <a:endParaRPr lang="en-US" sz="1000" i="1" dirty="0"/>
          </a:p>
          <a:p>
            <a:pPr marL="0" indent="0">
              <a:buNone/>
            </a:pPr>
            <a:endParaRPr lang="en-US" sz="1000" i="1" dirty="0"/>
          </a:p>
          <a:p>
            <a:pPr marL="0" indent="0">
              <a:buNone/>
            </a:pPr>
            <a:endParaRPr lang="en-US" sz="800" i="1" dirty="0"/>
          </a:p>
        </p:txBody>
      </p:sp>
    </p:spTree>
    <p:extLst>
      <p:ext uri="{BB962C8B-B14F-4D97-AF65-F5344CB8AC3E}">
        <p14:creationId xmlns:p14="http://schemas.microsoft.com/office/powerpoint/2010/main" val="374935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7DA90B-060D-35A8-403A-42D188C018DA}"/>
              </a:ext>
            </a:extLst>
          </p:cNvPr>
          <p:cNvSpPr>
            <a:spLocks noGrp="1"/>
          </p:cNvSpPr>
          <p:nvPr>
            <p:ph type="sldNum" sz="quarter" idx="4"/>
          </p:nvPr>
        </p:nvSpPr>
        <p:spPr/>
        <p:txBody>
          <a:bodyPr/>
          <a:lstStyle/>
          <a:p>
            <a:fld id="{19D32446-EE4E-A04C-B16A-5398FB2B413D}" type="slidenum">
              <a:rPr lang="en-US" smtClean="0"/>
              <a:pPr/>
              <a:t>26</a:t>
            </a:fld>
            <a:endParaRPr lang="en-US"/>
          </a:p>
        </p:txBody>
      </p:sp>
      <p:sp>
        <p:nvSpPr>
          <p:cNvPr id="3" name="Text Placeholder 2">
            <a:extLst>
              <a:ext uri="{FF2B5EF4-FFF2-40B4-BE49-F238E27FC236}">
                <a16:creationId xmlns:a16="http://schemas.microsoft.com/office/drawing/2014/main" id="{5A8D35AA-F275-A1C2-9CE8-FBFF18609A7A}"/>
              </a:ext>
            </a:extLst>
          </p:cNvPr>
          <p:cNvSpPr>
            <a:spLocks noGrp="1"/>
          </p:cNvSpPr>
          <p:nvPr>
            <p:ph type="body" sz="quarter" idx="13"/>
          </p:nvPr>
        </p:nvSpPr>
        <p:spPr>
          <a:xfrm>
            <a:off x="607055" y="172792"/>
            <a:ext cx="8341501" cy="600777"/>
          </a:xfrm>
        </p:spPr>
        <p:txBody>
          <a:bodyPr/>
          <a:lstStyle/>
          <a:p>
            <a:r>
              <a:rPr lang="en-US" dirty="0"/>
              <a:t>ADFM Mentorship</a:t>
            </a:r>
          </a:p>
        </p:txBody>
      </p:sp>
      <p:sp>
        <p:nvSpPr>
          <p:cNvPr id="4" name="Content Placeholder 3">
            <a:extLst>
              <a:ext uri="{FF2B5EF4-FFF2-40B4-BE49-F238E27FC236}">
                <a16:creationId xmlns:a16="http://schemas.microsoft.com/office/drawing/2014/main" id="{A5EC1CD6-138E-55D5-003E-5B0FC902F777}"/>
              </a:ext>
            </a:extLst>
          </p:cNvPr>
          <p:cNvSpPr>
            <a:spLocks noGrp="1"/>
          </p:cNvSpPr>
          <p:nvPr>
            <p:ph sz="quarter" idx="14"/>
          </p:nvPr>
        </p:nvSpPr>
        <p:spPr>
          <a:xfrm>
            <a:off x="607274" y="786801"/>
            <a:ext cx="8341282" cy="3831851"/>
          </a:xfrm>
        </p:spPr>
        <p:txBody>
          <a:bodyPr/>
          <a:lstStyle/>
          <a:p>
            <a:pPr marL="0" lvl="0" indent="0" algn="l" rtl="0">
              <a:spcBef>
                <a:spcPts val="0"/>
              </a:spcBef>
              <a:spcAft>
                <a:spcPts val="0"/>
              </a:spcAft>
              <a:buClr>
                <a:schemeClr val="dk1"/>
              </a:buClr>
              <a:buSzPct val="66340"/>
              <a:buFont typeface="Arial"/>
              <a:buNone/>
            </a:pPr>
            <a:r>
              <a:rPr lang="en-US" sz="1800" b="1" u="sng" dirty="0">
                <a:ea typeface="Arial"/>
                <a:cs typeface="Arial"/>
                <a:sym typeface="Arial"/>
              </a:rPr>
              <a:t>ADFM Program Guidelines:</a:t>
            </a:r>
          </a:p>
          <a:p>
            <a:pPr marL="0" indent="0">
              <a:spcBef>
                <a:spcPts val="0"/>
              </a:spcBef>
              <a:buClr>
                <a:schemeClr val="lt1"/>
              </a:buClr>
              <a:buSzPct val="100000"/>
              <a:buNone/>
            </a:pPr>
            <a:r>
              <a:rPr lang="en-US" sz="1800" dirty="0">
                <a:ea typeface="Arial"/>
                <a:cs typeface="Arial"/>
                <a:sym typeface="Arial"/>
              </a:rPr>
              <a:t>Each mentee will be matched with a mentor based on the request of the mentee in partnership with the strengths noted by the mentor.  </a:t>
            </a:r>
          </a:p>
          <a:p>
            <a:pPr marL="0" indent="0">
              <a:spcBef>
                <a:spcPts val="0"/>
              </a:spcBef>
              <a:buClr>
                <a:schemeClr val="lt1"/>
              </a:buClr>
              <a:buSzPct val="100000"/>
              <a:buNone/>
            </a:pPr>
            <a:endParaRPr lang="en-US" sz="1800" dirty="0">
              <a:ea typeface="Arial"/>
              <a:cs typeface="Arial"/>
              <a:sym typeface="Arial"/>
            </a:endParaRPr>
          </a:p>
          <a:p>
            <a:pPr marL="0" indent="0">
              <a:spcBef>
                <a:spcPts val="0"/>
              </a:spcBef>
              <a:buClr>
                <a:schemeClr val="lt1"/>
              </a:buClr>
              <a:buSzPct val="100000"/>
              <a:buNone/>
            </a:pPr>
            <a:r>
              <a:rPr lang="en-US" sz="1800" dirty="0">
                <a:ea typeface="Arial"/>
                <a:cs typeface="Arial"/>
                <a:sym typeface="Arial"/>
              </a:rPr>
              <a:t>ADFM will attempt to match each pair based on similarities whenever possible.</a:t>
            </a:r>
          </a:p>
          <a:p>
            <a:pPr marL="0" indent="0">
              <a:spcBef>
                <a:spcPts val="0"/>
              </a:spcBef>
              <a:buClr>
                <a:schemeClr val="lt1"/>
              </a:buClr>
              <a:buSzPct val="100000"/>
              <a:buNone/>
            </a:pPr>
            <a:endParaRPr lang="en-US" sz="1800" dirty="0">
              <a:ea typeface="Arial"/>
              <a:cs typeface="Arial"/>
              <a:sym typeface="Arial"/>
            </a:endParaRPr>
          </a:p>
          <a:p>
            <a:pPr marL="0" indent="0">
              <a:spcBef>
                <a:spcPts val="0"/>
              </a:spcBef>
              <a:buClr>
                <a:schemeClr val="lt1"/>
              </a:buClr>
              <a:buSzPct val="100000"/>
              <a:buNone/>
            </a:pPr>
            <a:r>
              <a:rPr lang="en-US" sz="1800" dirty="0">
                <a:ea typeface="Arial"/>
                <a:cs typeface="Arial"/>
                <a:sym typeface="Arial"/>
              </a:rPr>
              <a:t>A formal mentor-mentee partnership is a 12-month commitment, though</a:t>
            </a:r>
          </a:p>
          <a:p>
            <a:pPr marL="0" indent="0">
              <a:spcBef>
                <a:spcPts val="0"/>
              </a:spcBef>
              <a:buClr>
                <a:schemeClr val="lt1"/>
              </a:buClr>
              <a:buSzPct val="100000"/>
              <a:buNone/>
            </a:pPr>
            <a:r>
              <a:rPr lang="en-US" sz="1800" dirty="0">
                <a:ea typeface="Arial"/>
                <a:cs typeface="Arial"/>
                <a:sym typeface="Arial"/>
              </a:rPr>
              <a:t>partnerships are encouraged to continue beyond year one.</a:t>
            </a:r>
          </a:p>
          <a:p>
            <a:pPr marL="0" indent="0">
              <a:spcBef>
                <a:spcPts val="0"/>
              </a:spcBef>
              <a:buClr>
                <a:schemeClr val="lt1"/>
              </a:buClr>
              <a:buSzPct val="100000"/>
              <a:buNone/>
            </a:pPr>
            <a:endParaRPr lang="en-US" sz="1800" dirty="0">
              <a:ea typeface="Arial"/>
              <a:cs typeface="Arial"/>
              <a:sym typeface="Arial"/>
            </a:endParaRPr>
          </a:p>
          <a:p>
            <a:pPr marL="0" indent="0">
              <a:spcBef>
                <a:spcPts val="0"/>
              </a:spcBef>
              <a:buClr>
                <a:schemeClr val="lt1"/>
              </a:buClr>
              <a:buSzPct val="100000"/>
              <a:buNone/>
            </a:pPr>
            <a:r>
              <a:rPr lang="en-US" sz="1800" dirty="0">
                <a:ea typeface="Arial"/>
                <a:cs typeface="Arial"/>
                <a:sym typeface="Arial"/>
              </a:rPr>
              <a:t>The mentor-mentee duo will establish the frequency and structure of meetings. ADFM encourages the mentee to provide an agenda for each session.</a:t>
            </a:r>
          </a:p>
          <a:p>
            <a:pPr marL="0" indent="0">
              <a:spcBef>
                <a:spcPts val="0"/>
              </a:spcBef>
              <a:buClr>
                <a:schemeClr val="lt1"/>
              </a:buClr>
              <a:buSzPct val="100000"/>
              <a:buNone/>
            </a:pPr>
            <a:endParaRPr lang="en-US" sz="1800" dirty="0">
              <a:ea typeface="Arial"/>
              <a:cs typeface="Arial"/>
              <a:sym typeface="Arial"/>
            </a:endParaRPr>
          </a:p>
          <a:p>
            <a:pPr marL="0" indent="0">
              <a:spcBef>
                <a:spcPts val="0"/>
              </a:spcBef>
              <a:buClr>
                <a:schemeClr val="lt1"/>
              </a:buClr>
              <a:buSzPct val="100000"/>
              <a:buNone/>
            </a:pPr>
            <a:r>
              <a:rPr lang="en-US" sz="1800" dirty="0">
                <a:ea typeface="Arial"/>
                <a:cs typeface="Arial"/>
                <a:sym typeface="Arial"/>
              </a:rPr>
              <a:t>Participation is at-will and may be terminated at any time by either party.</a:t>
            </a:r>
          </a:p>
          <a:p>
            <a:pPr marL="0" indent="0">
              <a:buNone/>
            </a:pPr>
            <a:endParaRPr lang="en-US" dirty="0"/>
          </a:p>
        </p:txBody>
      </p:sp>
    </p:spTree>
    <p:extLst>
      <p:ext uri="{BB962C8B-B14F-4D97-AF65-F5344CB8AC3E}">
        <p14:creationId xmlns:p14="http://schemas.microsoft.com/office/powerpoint/2010/main" val="305994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403281-4F53-C052-2CCD-D350612FE3C1}"/>
              </a:ext>
            </a:extLst>
          </p:cNvPr>
          <p:cNvSpPr>
            <a:spLocks noGrp="1"/>
          </p:cNvSpPr>
          <p:nvPr>
            <p:ph type="sldNum" sz="quarter" idx="4"/>
          </p:nvPr>
        </p:nvSpPr>
        <p:spPr/>
        <p:txBody>
          <a:bodyPr/>
          <a:lstStyle/>
          <a:p>
            <a:fld id="{19D32446-EE4E-A04C-B16A-5398FB2B413D}" type="slidenum">
              <a:rPr lang="en-US" smtClean="0"/>
              <a:pPr/>
              <a:t>27</a:t>
            </a:fld>
            <a:endParaRPr lang="en-US"/>
          </a:p>
        </p:txBody>
      </p:sp>
      <p:sp>
        <p:nvSpPr>
          <p:cNvPr id="3" name="Text Placeholder 2">
            <a:extLst>
              <a:ext uri="{FF2B5EF4-FFF2-40B4-BE49-F238E27FC236}">
                <a16:creationId xmlns:a16="http://schemas.microsoft.com/office/drawing/2014/main" id="{D4B4A513-093E-83A4-F596-E63108251962}"/>
              </a:ext>
            </a:extLst>
          </p:cNvPr>
          <p:cNvSpPr>
            <a:spLocks noGrp="1"/>
          </p:cNvSpPr>
          <p:nvPr>
            <p:ph type="body" sz="quarter" idx="13"/>
          </p:nvPr>
        </p:nvSpPr>
        <p:spPr>
          <a:xfrm>
            <a:off x="397605" y="169694"/>
            <a:ext cx="8341501" cy="600777"/>
          </a:xfrm>
        </p:spPr>
        <p:txBody>
          <a:bodyPr/>
          <a:lstStyle/>
          <a:p>
            <a:r>
              <a:rPr lang="en-US" dirty="0"/>
              <a:t>Program Objectives and Processes</a:t>
            </a:r>
          </a:p>
        </p:txBody>
      </p:sp>
      <p:sp>
        <p:nvSpPr>
          <p:cNvPr id="4" name="Content Placeholder 3">
            <a:extLst>
              <a:ext uri="{FF2B5EF4-FFF2-40B4-BE49-F238E27FC236}">
                <a16:creationId xmlns:a16="http://schemas.microsoft.com/office/drawing/2014/main" id="{84DC20E6-93B2-139A-3EF7-CF600798FF26}"/>
              </a:ext>
            </a:extLst>
          </p:cNvPr>
          <p:cNvSpPr>
            <a:spLocks noGrp="1"/>
          </p:cNvSpPr>
          <p:nvPr>
            <p:ph sz="quarter" idx="14"/>
          </p:nvPr>
        </p:nvSpPr>
        <p:spPr>
          <a:xfrm>
            <a:off x="397605" y="852014"/>
            <a:ext cx="8478291" cy="3621741"/>
          </a:xfrm>
        </p:spPr>
        <p:txBody>
          <a:bodyPr/>
          <a:lstStyle/>
          <a:p>
            <a:pPr marL="0" lvl="0" indent="0" algn="l" rtl="0">
              <a:spcBef>
                <a:spcPts val="0"/>
              </a:spcBef>
              <a:spcAft>
                <a:spcPts val="0"/>
              </a:spcAft>
              <a:buClr>
                <a:schemeClr val="dk1"/>
              </a:buClr>
              <a:buSzPct val="66340"/>
              <a:buFont typeface="Arial"/>
              <a:buNone/>
            </a:pPr>
            <a:r>
              <a:rPr lang="en-US" sz="1600" b="1" u="sng" dirty="0">
                <a:ea typeface="Arial"/>
                <a:cs typeface="Arial"/>
                <a:sym typeface="Arial"/>
              </a:rPr>
              <a:t>ADFM Objectives: </a:t>
            </a:r>
          </a:p>
          <a:p>
            <a:pPr>
              <a:spcBef>
                <a:spcPts val="0"/>
              </a:spcBef>
              <a:buClr>
                <a:schemeClr val="dk1"/>
              </a:buClr>
              <a:buSzPct val="66340"/>
            </a:pPr>
            <a:r>
              <a:rPr lang="en-US" sz="1600" dirty="0">
                <a:ea typeface="Arial"/>
                <a:cs typeface="Arial"/>
                <a:sym typeface="Arial"/>
              </a:rPr>
              <a:t>To pair one junior administrator with one senior administrator in a mentorship relationship. </a:t>
            </a:r>
          </a:p>
          <a:p>
            <a:pPr>
              <a:spcBef>
                <a:spcPts val="0"/>
              </a:spcBef>
              <a:buClr>
                <a:schemeClr val="dk1"/>
              </a:buClr>
              <a:buSzPct val="66340"/>
            </a:pPr>
            <a:r>
              <a:rPr lang="en-US" sz="1600" dirty="0">
                <a:ea typeface="Arial"/>
                <a:cs typeface="Arial"/>
                <a:sym typeface="Arial"/>
              </a:rPr>
              <a:t>This partnership will create a meaningful connection to the ADFM culture through the personal experiences, time and talents of the senior member.  </a:t>
            </a:r>
          </a:p>
          <a:p>
            <a:pPr marL="0" lvl="0" indent="0" algn="l" rtl="0">
              <a:spcBef>
                <a:spcPts val="0"/>
              </a:spcBef>
              <a:spcAft>
                <a:spcPts val="0"/>
              </a:spcAft>
              <a:buClr>
                <a:schemeClr val="dk1"/>
              </a:buClr>
              <a:buSzPct val="66340"/>
              <a:buFont typeface="Arial"/>
              <a:buNone/>
            </a:pPr>
            <a:endParaRPr lang="en-US" sz="1600" dirty="0">
              <a:ea typeface="Arial"/>
              <a:cs typeface="Arial"/>
              <a:sym typeface="Arial"/>
            </a:endParaRPr>
          </a:p>
          <a:p>
            <a:pPr marL="0" lvl="0" indent="0" algn="l" rtl="0">
              <a:spcBef>
                <a:spcPts val="0"/>
              </a:spcBef>
              <a:spcAft>
                <a:spcPts val="0"/>
              </a:spcAft>
              <a:buClr>
                <a:schemeClr val="dk1"/>
              </a:buClr>
              <a:buSzPct val="66340"/>
              <a:buFont typeface="Arial"/>
              <a:buNone/>
            </a:pPr>
            <a:r>
              <a:rPr lang="en-US" sz="1600" b="1" u="sng" dirty="0">
                <a:ea typeface="Arial"/>
                <a:cs typeface="Arial"/>
                <a:sym typeface="Arial"/>
              </a:rPr>
              <a:t>ADFM Processes:</a:t>
            </a:r>
          </a:p>
          <a:p>
            <a:pPr>
              <a:spcBef>
                <a:spcPts val="0"/>
              </a:spcBef>
              <a:buClr>
                <a:schemeClr val="dk1"/>
              </a:buClr>
              <a:buSzPct val="66340"/>
            </a:pPr>
            <a:r>
              <a:rPr lang="en-US" sz="1600" dirty="0">
                <a:ea typeface="Arial"/>
                <a:cs typeface="Arial"/>
                <a:sym typeface="Arial"/>
              </a:rPr>
              <a:t>All interested parties are asked to complete the ADFM Administrator Demographics Info Request &amp; Mentoring Application. </a:t>
            </a:r>
          </a:p>
          <a:p>
            <a:pPr>
              <a:spcBef>
                <a:spcPts val="0"/>
              </a:spcBef>
              <a:buClr>
                <a:schemeClr val="dk1"/>
              </a:buClr>
              <a:buSzPct val="66340"/>
            </a:pPr>
            <a:r>
              <a:rPr lang="en-US" sz="1600" dirty="0">
                <a:ea typeface="Arial"/>
                <a:cs typeface="Arial"/>
                <a:sym typeface="Arial"/>
              </a:rPr>
              <a:t>Applicants are asked to provide a detailed response to each question in order to create a meaningful match. </a:t>
            </a:r>
          </a:p>
          <a:p>
            <a:pPr>
              <a:spcBef>
                <a:spcPts val="0"/>
              </a:spcBef>
              <a:buClr>
                <a:schemeClr val="dk1"/>
              </a:buClr>
              <a:buSzPct val="66340"/>
            </a:pPr>
            <a:r>
              <a:rPr lang="en-US" sz="1600" dirty="0">
                <a:ea typeface="Arial"/>
                <a:cs typeface="Arial"/>
                <a:sym typeface="Arial"/>
              </a:rPr>
              <a:t>The ADFM Administrator Steering Committee will review each application with ADFM staff to create a mentor-mentee suggestion. </a:t>
            </a:r>
          </a:p>
          <a:p>
            <a:pPr>
              <a:spcBef>
                <a:spcPts val="0"/>
              </a:spcBef>
              <a:buClr>
                <a:schemeClr val="dk1"/>
              </a:buClr>
              <a:buSzPct val="66340"/>
            </a:pPr>
            <a:r>
              <a:rPr lang="en-US" sz="1600" dirty="0">
                <a:ea typeface="Arial"/>
                <a:cs typeface="Arial"/>
                <a:sym typeface="Arial"/>
              </a:rPr>
              <a:t>An email confirmation will be sent within two weeks to the mentor-mentee partnership duo outlining the time commitment and expectations by ADFM.</a:t>
            </a:r>
          </a:p>
          <a:p>
            <a:pPr marL="0" indent="0">
              <a:buNone/>
            </a:pPr>
            <a:endParaRPr lang="en-US" dirty="0"/>
          </a:p>
        </p:txBody>
      </p:sp>
    </p:spTree>
    <p:extLst>
      <p:ext uri="{BB962C8B-B14F-4D97-AF65-F5344CB8AC3E}">
        <p14:creationId xmlns:p14="http://schemas.microsoft.com/office/powerpoint/2010/main" val="1674395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55F9D-7083-B4DC-9CBF-B327D8ADAD59}"/>
              </a:ext>
            </a:extLst>
          </p:cNvPr>
          <p:cNvSpPr>
            <a:spLocks noGrp="1"/>
          </p:cNvSpPr>
          <p:nvPr>
            <p:ph type="sldNum" sz="quarter" idx="4"/>
          </p:nvPr>
        </p:nvSpPr>
        <p:spPr/>
        <p:txBody>
          <a:bodyPr/>
          <a:lstStyle/>
          <a:p>
            <a:fld id="{19D32446-EE4E-A04C-B16A-5398FB2B413D}" type="slidenum">
              <a:rPr lang="en-US" smtClean="0"/>
              <a:pPr/>
              <a:t>28</a:t>
            </a:fld>
            <a:endParaRPr lang="en-US"/>
          </a:p>
        </p:txBody>
      </p:sp>
      <p:sp>
        <p:nvSpPr>
          <p:cNvPr id="3" name="Text Placeholder 2">
            <a:extLst>
              <a:ext uri="{FF2B5EF4-FFF2-40B4-BE49-F238E27FC236}">
                <a16:creationId xmlns:a16="http://schemas.microsoft.com/office/drawing/2014/main" id="{CDF83D12-71FE-C1D7-FE32-FD20D524D359}"/>
              </a:ext>
            </a:extLst>
          </p:cNvPr>
          <p:cNvSpPr>
            <a:spLocks noGrp="1"/>
          </p:cNvSpPr>
          <p:nvPr>
            <p:ph type="body" sz="quarter" idx="13"/>
          </p:nvPr>
        </p:nvSpPr>
        <p:spPr/>
        <p:txBody>
          <a:bodyPr/>
          <a:lstStyle/>
          <a:p>
            <a:r>
              <a:rPr lang="en-US" dirty="0"/>
              <a:t>ADFM Link to Apply</a:t>
            </a:r>
          </a:p>
        </p:txBody>
      </p:sp>
      <p:sp>
        <p:nvSpPr>
          <p:cNvPr id="4" name="Content Placeholder 3">
            <a:extLst>
              <a:ext uri="{FF2B5EF4-FFF2-40B4-BE49-F238E27FC236}">
                <a16:creationId xmlns:a16="http://schemas.microsoft.com/office/drawing/2014/main" id="{400EED99-AAA0-D003-A48F-D0BD3170CED8}"/>
              </a:ext>
            </a:extLst>
          </p:cNvPr>
          <p:cNvSpPr>
            <a:spLocks noGrp="1"/>
          </p:cNvSpPr>
          <p:nvPr>
            <p:ph sz="quarter" idx="14"/>
          </p:nvPr>
        </p:nvSpPr>
        <p:spPr/>
        <p:txBody>
          <a:bodyPr/>
          <a:lstStyle/>
          <a:p>
            <a:pPr marL="0" indent="0">
              <a:buNone/>
            </a:pPr>
            <a:r>
              <a:rPr lang="en-US" dirty="0"/>
              <a:t>Reminder: Please complete the ADFM Administrator Demographics Information Request &amp; Mentoring Application!</a:t>
            </a:r>
          </a:p>
          <a:p>
            <a:endParaRPr lang="en-US" dirty="0"/>
          </a:p>
          <a:p>
            <a:endParaRPr lang="en-US" dirty="0"/>
          </a:p>
        </p:txBody>
      </p:sp>
      <p:pic>
        <p:nvPicPr>
          <p:cNvPr id="5" name="Google Shape;199;g1b639873d17_0_0">
            <a:extLst>
              <a:ext uri="{FF2B5EF4-FFF2-40B4-BE49-F238E27FC236}">
                <a16:creationId xmlns:a16="http://schemas.microsoft.com/office/drawing/2014/main" id="{D1F7FFD1-44E2-C885-5973-1F9E06B44A19}"/>
              </a:ext>
            </a:extLst>
          </p:cNvPr>
          <p:cNvPicPr preferRelativeResize="0"/>
          <p:nvPr/>
        </p:nvPicPr>
        <p:blipFill>
          <a:blip r:embed="rId2">
            <a:alphaModFix/>
          </a:blip>
          <a:stretch>
            <a:fillRect/>
          </a:stretch>
        </p:blipFill>
        <p:spPr>
          <a:xfrm>
            <a:off x="3420874" y="1963271"/>
            <a:ext cx="2294964" cy="2181691"/>
          </a:xfrm>
          <a:prstGeom prst="rect">
            <a:avLst/>
          </a:prstGeom>
          <a:noFill/>
          <a:ln>
            <a:noFill/>
          </a:ln>
        </p:spPr>
      </p:pic>
    </p:spTree>
    <p:extLst>
      <p:ext uri="{BB962C8B-B14F-4D97-AF65-F5344CB8AC3E}">
        <p14:creationId xmlns:p14="http://schemas.microsoft.com/office/powerpoint/2010/main" val="312100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8D933B-5CF5-1A56-616C-2BF0DFA41BFD}"/>
              </a:ext>
            </a:extLst>
          </p:cNvPr>
          <p:cNvSpPr>
            <a:spLocks noGrp="1"/>
          </p:cNvSpPr>
          <p:nvPr>
            <p:ph type="sldNum" sz="quarter" idx="4"/>
          </p:nvPr>
        </p:nvSpPr>
        <p:spPr/>
        <p:txBody>
          <a:bodyPr/>
          <a:lstStyle/>
          <a:p>
            <a:fld id="{19D32446-EE4E-A04C-B16A-5398FB2B413D}" type="slidenum">
              <a:rPr lang="en-US" smtClean="0"/>
              <a:pPr/>
              <a:t>29</a:t>
            </a:fld>
            <a:endParaRPr lang="en-US"/>
          </a:p>
        </p:txBody>
      </p:sp>
      <p:sp>
        <p:nvSpPr>
          <p:cNvPr id="3" name="Text Placeholder 2">
            <a:extLst>
              <a:ext uri="{FF2B5EF4-FFF2-40B4-BE49-F238E27FC236}">
                <a16:creationId xmlns:a16="http://schemas.microsoft.com/office/drawing/2014/main" id="{D059B6A2-8D43-0F06-4173-215A65EEC885}"/>
              </a:ext>
            </a:extLst>
          </p:cNvPr>
          <p:cNvSpPr>
            <a:spLocks noGrp="1"/>
          </p:cNvSpPr>
          <p:nvPr>
            <p:ph type="body" sz="quarter" idx="13"/>
          </p:nvPr>
        </p:nvSpPr>
        <p:spPr>
          <a:xfrm>
            <a:off x="607056" y="68699"/>
            <a:ext cx="8341501" cy="600777"/>
          </a:xfrm>
        </p:spPr>
        <p:txBody>
          <a:bodyPr/>
          <a:lstStyle/>
          <a:p>
            <a:r>
              <a:rPr lang="en-US" dirty="0"/>
              <a:t>References</a:t>
            </a:r>
          </a:p>
        </p:txBody>
      </p:sp>
      <p:sp>
        <p:nvSpPr>
          <p:cNvPr id="4" name="Content Placeholder 3">
            <a:extLst>
              <a:ext uri="{FF2B5EF4-FFF2-40B4-BE49-F238E27FC236}">
                <a16:creationId xmlns:a16="http://schemas.microsoft.com/office/drawing/2014/main" id="{C3F418A4-68E9-8CB6-76AD-232A3893E8CF}"/>
              </a:ext>
            </a:extLst>
          </p:cNvPr>
          <p:cNvSpPr>
            <a:spLocks noGrp="1"/>
          </p:cNvSpPr>
          <p:nvPr>
            <p:ph sz="quarter" idx="14"/>
          </p:nvPr>
        </p:nvSpPr>
        <p:spPr>
          <a:xfrm>
            <a:off x="607056" y="760836"/>
            <a:ext cx="8341500" cy="3721517"/>
          </a:xfrm>
        </p:spPr>
        <p:txBody>
          <a:bodyPr/>
          <a:lstStyle/>
          <a:p>
            <a:pPr>
              <a:spcBef>
                <a:spcPts val="0"/>
              </a:spcBef>
              <a:buFont typeface="Arial" panose="020B0604020202020204" pitchFamily="34" charset="0"/>
              <a:buChar char="•"/>
            </a:pPr>
            <a:r>
              <a:rPr lang="en-US" sz="1800" dirty="0">
                <a:solidFill>
                  <a:schemeClr val="accent1"/>
                </a:solidFill>
                <a:ea typeface="Franklin Gothic Demi" charset="0"/>
                <a:cs typeface="Franklin Gothic Demi" charset="0"/>
                <a:hlinkClick r:id="rId2"/>
              </a:rPr>
              <a:t>https://readingraphics.com/book-summary-find-your-why/</a:t>
            </a:r>
            <a:endParaRPr lang="en-US" sz="1800" dirty="0">
              <a:solidFill>
                <a:schemeClr val="accent1"/>
              </a:solidFill>
              <a:ea typeface="Franklin Gothic Demi" charset="0"/>
              <a:cs typeface="Franklin Gothic Demi" charset="0"/>
            </a:endParaRPr>
          </a:p>
          <a:p>
            <a:pPr>
              <a:spcBef>
                <a:spcPts val="0"/>
              </a:spcBef>
              <a:buFont typeface="Arial" panose="020B0604020202020204" pitchFamily="34" charset="0"/>
              <a:buChar char="•"/>
            </a:pPr>
            <a:r>
              <a:rPr lang="en-US" sz="1800" u="sng" dirty="0">
                <a:solidFill>
                  <a:srgbClr val="1155CC"/>
                </a:solidFill>
                <a:effectLst/>
                <a:ea typeface="Times New Roman" panose="02020603050405020304" pitchFamily="18" charset="0"/>
                <a:hlinkClick r:id="rId3"/>
              </a:rPr>
              <a:t>www.clairebeckercoaching.com</a:t>
            </a:r>
            <a:endParaRPr lang="en-US" sz="1800" dirty="0">
              <a:hlinkClick r:id="rId4"/>
            </a:endParaRPr>
          </a:p>
          <a:p>
            <a:pPr>
              <a:spcBef>
                <a:spcPts val="0"/>
              </a:spcBef>
              <a:buFont typeface="Arial" panose="020B0604020202020204" pitchFamily="34" charset="0"/>
              <a:buChar char="•"/>
            </a:pPr>
            <a:r>
              <a:rPr lang="en-US" sz="1800" dirty="0">
                <a:hlinkClick r:id="rId4"/>
              </a:rPr>
              <a:t>https://www.truity.com/enneagram/9-types-enneagram</a:t>
            </a:r>
            <a:endParaRPr lang="en-US" sz="1800" dirty="0"/>
          </a:p>
          <a:p>
            <a:pPr>
              <a:spcBef>
                <a:spcPts val="0"/>
              </a:spcBef>
              <a:buFont typeface="Arial" panose="020B0604020202020204" pitchFamily="34" charset="0"/>
              <a:buChar char="•"/>
            </a:pPr>
            <a:r>
              <a:rPr lang="en-US" sz="1800" i="1" dirty="0">
                <a:hlinkClick r:id="rId5"/>
              </a:rPr>
              <a:t>https://www.inspiringquotes.com/quotes-for-each-of-the-9-enneagram-types/YQrGnlWlGwAHCGVq?utm_source=blog&amp;utm_medium=email&amp;utm_campaign=1540675763</a:t>
            </a:r>
            <a:endParaRPr lang="en-US" sz="1800" i="1" dirty="0"/>
          </a:p>
          <a:p>
            <a:pPr>
              <a:spcBef>
                <a:spcPts val="0"/>
              </a:spcBef>
              <a:buFont typeface="Arial" panose="020B0604020202020204" pitchFamily="34" charset="0"/>
              <a:buChar char="•"/>
            </a:pPr>
            <a:r>
              <a:rPr lang="en-US" sz="1800" i="1" dirty="0">
                <a:hlinkClick r:id="rId6"/>
              </a:rPr>
              <a:t>https://www.forbes.com/health/mind/enneagram-types/</a:t>
            </a:r>
            <a:endParaRPr lang="en-US" sz="1800" i="1" dirty="0"/>
          </a:p>
          <a:p>
            <a:pPr>
              <a:spcBef>
                <a:spcPts val="0"/>
              </a:spcBef>
              <a:buFont typeface="Arial" panose="020B0604020202020204" pitchFamily="34" charset="0"/>
              <a:buChar char="•"/>
            </a:pPr>
            <a:r>
              <a:rPr lang="en-US" sz="1800" b="0" i="0" dirty="0">
                <a:solidFill>
                  <a:srgbClr val="333333"/>
                </a:solidFill>
                <a:effectLst/>
              </a:rPr>
              <a:t>Alexander M, </a:t>
            </a:r>
            <a:r>
              <a:rPr lang="en-US" sz="1800" b="0" i="0" dirty="0" err="1">
                <a:solidFill>
                  <a:srgbClr val="333333"/>
                </a:solidFill>
                <a:effectLst/>
              </a:rPr>
              <a:t>Schnipke</a:t>
            </a:r>
            <a:r>
              <a:rPr lang="en-US" sz="1800" b="0" i="0" dirty="0">
                <a:solidFill>
                  <a:srgbClr val="333333"/>
                </a:solidFill>
                <a:effectLst/>
              </a:rPr>
              <a:t> B. </a:t>
            </a:r>
            <a:r>
              <a:rPr lang="en-US" sz="1800" b="0" i="0" dirty="0">
                <a:solidFill>
                  <a:srgbClr val="395BB5"/>
                </a:solidFill>
                <a:effectLst/>
                <a:hlinkClick r:id="rId7"/>
              </a:rPr>
              <a:t>The Enneagram: A Primer for Psychiatry Residents.</a:t>
            </a:r>
            <a:r>
              <a:rPr lang="en-US" sz="1800" b="0" i="0" dirty="0">
                <a:solidFill>
                  <a:srgbClr val="333333"/>
                </a:solidFill>
                <a:effectLst/>
              </a:rPr>
              <a:t> The American Journal of Psychiatry. 2020;15(3):2-5.</a:t>
            </a:r>
          </a:p>
          <a:p>
            <a:pPr algn="l">
              <a:spcBef>
                <a:spcPts val="0"/>
              </a:spcBef>
              <a:buFont typeface="Arial" panose="020B0604020202020204" pitchFamily="34" charset="0"/>
              <a:buChar char="•"/>
            </a:pPr>
            <a:r>
              <a:rPr lang="en-US" sz="1800" b="0" i="0" dirty="0">
                <a:solidFill>
                  <a:srgbClr val="333333"/>
                </a:solidFill>
                <a:effectLst/>
              </a:rPr>
              <a:t>Hook J, et al. </a:t>
            </a:r>
            <a:r>
              <a:rPr lang="en-US" sz="1800" b="0" i="0" dirty="0">
                <a:solidFill>
                  <a:srgbClr val="395BB5"/>
                </a:solidFill>
                <a:effectLst/>
                <a:hlinkClick r:id="rId8"/>
              </a:rPr>
              <a:t>The Enneagram: A Systematic Review of the Literature and Directions for Future Research.</a:t>
            </a:r>
            <a:r>
              <a:rPr lang="en-US" sz="1800" b="0" i="0" dirty="0">
                <a:solidFill>
                  <a:srgbClr val="333333"/>
                </a:solidFill>
                <a:effectLst/>
              </a:rPr>
              <a:t> J Clin Psychol. 2021;77(4):865-883.</a:t>
            </a:r>
          </a:p>
          <a:p>
            <a:endParaRPr lang="en-US" dirty="0"/>
          </a:p>
        </p:txBody>
      </p:sp>
    </p:spTree>
    <p:extLst>
      <p:ext uri="{BB962C8B-B14F-4D97-AF65-F5344CB8AC3E}">
        <p14:creationId xmlns:p14="http://schemas.microsoft.com/office/powerpoint/2010/main" val="367387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75BFB2-89DB-4E77-8C9F-DF217B6F2D9A}"/>
              </a:ext>
            </a:extLst>
          </p:cNvPr>
          <p:cNvSpPr>
            <a:spLocks noGrp="1"/>
          </p:cNvSpPr>
          <p:nvPr>
            <p:ph type="sldNum" sz="quarter" idx="4"/>
          </p:nvPr>
        </p:nvSpPr>
        <p:spPr/>
        <p:txBody>
          <a:bodyPr/>
          <a:lstStyle/>
          <a:p>
            <a:fld id="{19D32446-EE4E-A04C-B16A-5398FB2B413D}" type="slidenum">
              <a:rPr lang="en-US" smtClean="0"/>
              <a:pPr/>
              <a:t>3</a:t>
            </a:fld>
            <a:endParaRPr lang="en-US"/>
          </a:p>
        </p:txBody>
      </p:sp>
      <p:sp>
        <p:nvSpPr>
          <p:cNvPr id="3" name="Text Placeholder 2">
            <a:extLst>
              <a:ext uri="{FF2B5EF4-FFF2-40B4-BE49-F238E27FC236}">
                <a16:creationId xmlns:a16="http://schemas.microsoft.com/office/drawing/2014/main" id="{65E9EDA1-3257-41C2-9124-7D95F7F419FF}"/>
              </a:ext>
            </a:extLst>
          </p:cNvPr>
          <p:cNvSpPr>
            <a:spLocks noGrp="1"/>
          </p:cNvSpPr>
          <p:nvPr>
            <p:ph type="body" sz="quarter" idx="13"/>
          </p:nvPr>
        </p:nvSpPr>
        <p:spPr>
          <a:xfrm>
            <a:off x="520152" y="8032"/>
            <a:ext cx="8341501" cy="600777"/>
          </a:xfrm>
        </p:spPr>
        <p:txBody>
          <a:bodyPr/>
          <a:lstStyle/>
          <a:p>
            <a:r>
              <a:rPr lang="en-US" dirty="0"/>
              <a:t>Icebreaker – My First Job</a:t>
            </a:r>
          </a:p>
        </p:txBody>
      </p:sp>
      <p:pic>
        <p:nvPicPr>
          <p:cNvPr id="5" name="Picture 4">
            <a:extLst>
              <a:ext uri="{FF2B5EF4-FFF2-40B4-BE49-F238E27FC236}">
                <a16:creationId xmlns:a16="http://schemas.microsoft.com/office/drawing/2014/main" id="{DFA7C6C4-E405-42A1-AB5E-E949BFB0C6B3}"/>
              </a:ext>
            </a:extLst>
          </p:cNvPr>
          <p:cNvPicPr>
            <a:picLocks noChangeAspect="1"/>
          </p:cNvPicPr>
          <p:nvPr/>
        </p:nvPicPr>
        <p:blipFill>
          <a:blip r:embed="rId2"/>
          <a:stretch>
            <a:fillRect/>
          </a:stretch>
        </p:blipFill>
        <p:spPr>
          <a:xfrm>
            <a:off x="2396317" y="791425"/>
            <a:ext cx="4015344" cy="2957868"/>
          </a:xfrm>
          <a:prstGeom prst="rect">
            <a:avLst/>
          </a:prstGeom>
        </p:spPr>
      </p:pic>
      <p:pic>
        <p:nvPicPr>
          <p:cNvPr id="6" name="Picture 5">
            <a:extLst>
              <a:ext uri="{FF2B5EF4-FFF2-40B4-BE49-F238E27FC236}">
                <a16:creationId xmlns:a16="http://schemas.microsoft.com/office/drawing/2014/main" id="{FA0601AC-58C9-4A94-B5C0-E38020537669}"/>
              </a:ext>
            </a:extLst>
          </p:cNvPr>
          <p:cNvPicPr>
            <a:picLocks noChangeAspect="1"/>
          </p:cNvPicPr>
          <p:nvPr/>
        </p:nvPicPr>
        <p:blipFill>
          <a:blip r:embed="rId3"/>
          <a:stretch>
            <a:fillRect/>
          </a:stretch>
        </p:blipFill>
        <p:spPr>
          <a:xfrm rot="761521">
            <a:off x="6221822" y="342593"/>
            <a:ext cx="2466975" cy="1847850"/>
          </a:xfrm>
          <a:prstGeom prst="rect">
            <a:avLst/>
          </a:prstGeom>
        </p:spPr>
      </p:pic>
      <p:pic>
        <p:nvPicPr>
          <p:cNvPr id="1026" name="Picture 2" descr="Restaurants from our era that I wish came back: Chi-Chi's : r/GenX">
            <a:extLst>
              <a:ext uri="{FF2B5EF4-FFF2-40B4-BE49-F238E27FC236}">
                <a16:creationId xmlns:a16="http://schemas.microsoft.com/office/drawing/2014/main" id="{B1C1D262-059A-4032-8132-7B85B64EEFDB}"/>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rot="21249110">
            <a:off x="374410" y="2198322"/>
            <a:ext cx="2224064" cy="2224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F9503B-C12B-4170-9AF1-5295DE3DFA56}"/>
              </a:ext>
            </a:extLst>
          </p:cNvPr>
          <p:cNvPicPr>
            <a:picLocks noChangeAspect="1"/>
          </p:cNvPicPr>
          <p:nvPr/>
        </p:nvPicPr>
        <p:blipFill>
          <a:blip r:embed="rId5"/>
          <a:stretch>
            <a:fillRect/>
          </a:stretch>
        </p:blipFill>
        <p:spPr>
          <a:xfrm rot="752662">
            <a:off x="6312400" y="2567801"/>
            <a:ext cx="2350341" cy="1762756"/>
          </a:xfrm>
          <a:prstGeom prst="rect">
            <a:avLst/>
          </a:prstGeom>
        </p:spPr>
      </p:pic>
      <p:pic>
        <p:nvPicPr>
          <p:cNvPr id="8" name="Picture 7">
            <a:extLst>
              <a:ext uri="{FF2B5EF4-FFF2-40B4-BE49-F238E27FC236}">
                <a16:creationId xmlns:a16="http://schemas.microsoft.com/office/drawing/2014/main" id="{1F463DDB-2B23-4266-A4B3-597BAF279A38}"/>
              </a:ext>
            </a:extLst>
          </p:cNvPr>
          <p:cNvPicPr>
            <a:picLocks noChangeAspect="1"/>
          </p:cNvPicPr>
          <p:nvPr/>
        </p:nvPicPr>
        <p:blipFill>
          <a:blip r:embed="rId6"/>
          <a:stretch>
            <a:fillRect/>
          </a:stretch>
        </p:blipFill>
        <p:spPr>
          <a:xfrm>
            <a:off x="3279195" y="3594834"/>
            <a:ext cx="2578322" cy="1407899"/>
          </a:xfrm>
          <a:prstGeom prst="rect">
            <a:avLst/>
          </a:prstGeom>
        </p:spPr>
      </p:pic>
      <p:pic>
        <p:nvPicPr>
          <p:cNvPr id="9" name="Picture 8">
            <a:extLst>
              <a:ext uri="{FF2B5EF4-FFF2-40B4-BE49-F238E27FC236}">
                <a16:creationId xmlns:a16="http://schemas.microsoft.com/office/drawing/2014/main" id="{75DB92C7-8B6F-48F4-AF6C-02680A00D24F}"/>
              </a:ext>
            </a:extLst>
          </p:cNvPr>
          <p:cNvPicPr>
            <a:picLocks noChangeAspect="1"/>
          </p:cNvPicPr>
          <p:nvPr/>
        </p:nvPicPr>
        <p:blipFill>
          <a:blip r:embed="rId7"/>
          <a:stretch>
            <a:fillRect/>
          </a:stretch>
        </p:blipFill>
        <p:spPr>
          <a:xfrm rot="21299952">
            <a:off x="324223" y="729977"/>
            <a:ext cx="1864973" cy="1396930"/>
          </a:xfrm>
          <a:prstGeom prst="rect">
            <a:avLst/>
          </a:prstGeom>
        </p:spPr>
      </p:pic>
    </p:spTree>
    <p:extLst>
      <p:ext uri="{BB962C8B-B14F-4D97-AF65-F5344CB8AC3E}">
        <p14:creationId xmlns:p14="http://schemas.microsoft.com/office/powerpoint/2010/main" val="383821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376" y="1818754"/>
            <a:ext cx="7716224" cy="752996"/>
          </a:xfrm>
        </p:spPr>
        <p:txBody>
          <a:bodyPr/>
          <a:lstStyle/>
          <a:p>
            <a:pPr algn="ctr"/>
            <a:r>
              <a:rPr lang="en-US" i="1" dirty="0"/>
              <a:t>How do I Find My Why?</a:t>
            </a:r>
          </a:p>
        </p:txBody>
      </p:sp>
    </p:spTree>
    <p:extLst>
      <p:ext uri="{BB962C8B-B14F-4D97-AF65-F5344CB8AC3E}">
        <p14:creationId xmlns:p14="http://schemas.microsoft.com/office/powerpoint/2010/main" val="40197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1B2CE-C6A9-465D-8C18-636A0728DBC2}"/>
              </a:ext>
            </a:extLst>
          </p:cNvPr>
          <p:cNvSpPr>
            <a:spLocks noGrp="1"/>
          </p:cNvSpPr>
          <p:nvPr>
            <p:ph type="sldNum" sz="quarter" idx="4"/>
          </p:nvPr>
        </p:nvSpPr>
        <p:spPr/>
        <p:txBody>
          <a:bodyPr/>
          <a:lstStyle/>
          <a:p>
            <a:fld id="{19D32446-EE4E-A04C-B16A-5398FB2B413D}" type="slidenum">
              <a:rPr lang="en-US" smtClean="0"/>
              <a:pPr/>
              <a:t>5</a:t>
            </a:fld>
            <a:endParaRPr lang="en-US"/>
          </a:p>
        </p:txBody>
      </p:sp>
      <p:sp>
        <p:nvSpPr>
          <p:cNvPr id="3" name="Text Placeholder 2">
            <a:extLst>
              <a:ext uri="{FF2B5EF4-FFF2-40B4-BE49-F238E27FC236}">
                <a16:creationId xmlns:a16="http://schemas.microsoft.com/office/drawing/2014/main" id="{BBC241AC-EA2D-4C85-B13B-89ECC47964F0}"/>
              </a:ext>
            </a:extLst>
          </p:cNvPr>
          <p:cNvSpPr>
            <a:spLocks noGrp="1"/>
          </p:cNvSpPr>
          <p:nvPr>
            <p:ph type="body" sz="quarter" idx="13"/>
          </p:nvPr>
        </p:nvSpPr>
        <p:spPr/>
        <p:txBody>
          <a:bodyPr/>
          <a:lstStyle/>
          <a:p>
            <a:r>
              <a:rPr lang="en-US" dirty="0"/>
              <a:t>Find Your </a:t>
            </a:r>
            <a:r>
              <a:rPr lang="en-US" i="1" dirty="0"/>
              <a:t>Why</a:t>
            </a:r>
          </a:p>
        </p:txBody>
      </p:sp>
      <p:pic>
        <p:nvPicPr>
          <p:cNvPr id="5" name="Content Placeholder 4">
            <a:extLst>
              <a:ext uri="{FF2B5EF4-FFF2-40B4-BE49-F238E27FC236}">
                <a16:creationId xmlns:a16="http://schemas.microsoft.com/office/drawing/2014/main" id="{A2F31030-64A7-4419-8ED7-07E85A76A440}"/>
              </a:ext>
            </a:extLst>
          </p:cNvPr>
          <p:cNvPicPr>
            <a:picLocks noGrp="1" noChangeAspect="1"/>
          </p:cNvPicPr>
          <p:nvPr>
            <p:ph sz="quarter" idx="14"/>
          </p:nvPr>
        </p:nvPicPr>
        <p:blipFill>
          <a:blip r:embed="rId2"/>
          <a:stretch>
            <a:fillRect/>
          </a:stretch>
        </p:blipFill>
        <p:spPr>
          <a:xfrm>
            <a:off x="607055" y="795712"/>
            <a:ext cx="4736101" cy="3552076"/>
          </a:xfrm>
          <a:prstGeom prst="rect">
            <a:avLst/>
          </a:prstGeom>
        </p:spPr>
      </p:pic>
      <p:pic>
        <p:nvPicPr>
          <p:cNvPr id="6" name="Picture 5">
            <a:extLst>
              <a:ext uri="{FF2B5EF4-FFF2-40B4-BE49-F238E27FC236}">
                <a16:creationId xmlns:a16="http://schemas.microsoft.com/office/drawing/2014/main" id="{00BBC366-71CD-46E6-86C4-178B7FAD2769}"/>
              </a:ext>
            </a:extLst>
          </p:cNvPr>
          <p:cNvPicPr>
            <a:picLocks noChangeAspect="1"/>
          </p:cNvPicPr>
          <p:nvPr/>
        </p:nvPicPr>
        <p:blipFill>
          <a:blip r:embed="rId3"/>
          <a:stretch>
            <a:fillRect/>
          </a:stretch>
        </p:blipFill>
        <p:spPr>
          <a:xfrm rot="518063">
            <a:off x="7452594" y="193362"/>
            <a:ext cx="1427661" cy="1767744"/>
          </a:xfrm>
          <a:prstGeom prst="rect">
            <a:avLst/>
          </a:prstGeom>
        </p:spPr>
      </p:pic>
      <p:pic>
        <p:nvPicPr>
          <p:cNvPr id="8" name="Picture 7">
            <a:extLst>
              <a:ext uri="{FF2B5EF4-FFF2-40B4-BE49-F238E27FC236}">
                <a16:creationId xmlns:a16="http://schemas.microsoft.com/office/drawing/2014/main" id="{308683AC-D7BA-48DF-8C15-385A3BA32159}"/>
              </a:ext>
            </a:extLst>
          </p:cNvPr>
          <p:cNvPicPr>
            <a:picLocks noChangeAspect="1"/>
          </p:cNvPicPr>
          <p:nvPr/>
        </p:nvPicPr>
        <p:blipFill>
          <a:blip r:embed="rId4"/>
          <a:stretch>
            <a:fillRect/>
          </a:stretch>
        </p:blipFill>
        <p:spPr>
          <a:xfrm rot="21078901">
            <a:off x="5682264" y="248465"/>
            <a:ext cx="1306615" cy="1970632"/>
          </a:xfrm>
          <a:prstGeom prst="rect">
            <a:avLst/>
          </a:prstGeom>
        </p:spPr>
      </p:pic>
      <p:pic>
        <p:nvPicPr>
          <p:cNvPr id="9" name="Picture 8">
            <a:extLst>
              <a:ext uri="{FF2B5EF4-FFF2-40B4-BE49-F238E27FC236}">
                <a16:creationId xmlns:a16="http://schemas.microsoft.com/office/drawing/2014/main" id="{A90BD01C-F0BB-4E19-A713-6036732E5647}"/>
              </a:ext>
            </a:extLst>
          </p:cNvPr>
          <p:cNvPicPr>
            <a:picLocks noChangeAspect="1"/>
          </p:cNvPicPr>
          <p:nvPr/>
        </p:nvPicPr>
        <p:blipFill>
          <a:blip r:embed="rId5"/>
          <a:stretch>
            <a:fillRect/>
          </a:stretch>
        </p:blipFill>
        <p:spPr>
          <a:xfrm>
            <a:off x="6738559" y="2264874"/>
            <a:ext cx="1218517" cy="1874642"/>
          </a:xfrm>
          <a:prstGeom prst="rect">
            <a:avLst/>
          </a:prstGeom>
        </p:spPr>
      </p:pic>
      <p:pic>
        <p:nvPicPr>
          <p:cNvPr id="10" name="Picture 9">
            <a:extLst>
              <a:ext uri="{FF2B5EF4-FFF2-40B4-BE49-F238E27FC236}">
                <a16:creationId xmlns:a16="http://schemas.microsoft.com/office/drawing/2014/main" id="{7662BE02-E5E9-4E7C-BC78-BEAA6F787E3C}"/>
              </a:ext>
            </a:extLst>
          </p:cNvPr>
          <p:cNvPicPr>
            <a:picLocks noChangeAspect="1"/>
          </p:cNvPicPr>
          <p:nvPr/>
        </p:nvPicPr>
        <p:blipFill>
          <a:blip r:embed="rId6"/>
          <a:stretch>
            <a:fillRect/>
          </a:stretch>
        </p:blipFill>
        <p:spPr>
          <a:xfrm>
            <a:off x="5431599" y="2685715"/>
            <a:ext cx="1218517" cy="1837763"/>
          </a:xfrm>
          <a:prstGeom prst="rect">
            <a:avLst/>
          </a:prstGeom>
        </p:spPr>
      </p:pic>
      <p:pic>
        <p:nvPicPr>
          <p:cNvPr id="11" name="Picture 10">
            <a:extLst>
              <a:ext uri="{FF2B5EF4-FFF2-40B4-BE49-F238E27FC236}">
                <a16:creationId xmlns:a16="http://schemas.microsoft.com/office/drawing/2014/main" id="{A890A295-0932-4D2C-B14D-95CE60D42225}"/>
              </a:ext>
            </a:extLst>
          </p:cNvPr>
          <p:cNvPicPr>
            <a:picLocks noChangeAspect="1"/>
          </p:cNvPicPr>
          <p:nvPr/>
        </p:nvPicPr>
        <p:blipFill>
          <a:blip r:embed="rId7"/>
          <a:stretch>
            <a:fillRect/>
          </a:stretch>
        </p:blipFill>
        <p:spPr>
          <a:xfrm>
            <a:off x="8043962" y="2814918"/>
            <a:ext cx="1058030" cy="1595717"/>
          </a:xfrm>
          <a:prstGeom prst="rect">
            <a:avLst/>
          </a:prstGeom>
        </p:spPr>
      </p:pic>
    </p:spTree>
    <p:extLst>
      <p:ext uri="{BB962C8B-B14F-4D97-AF65-F5344CB8AC3E}">
        <p14:creationId xmlns:p14="http://schemas.microsoft.com/office/powerpoint/2010/main" val="426643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86BA9-988C-40D4-78F4-29070BEA2631}"/>
              </a:ext>
            </a:extLst>
          </p:cNvPr>
          <p:cNvSpPr>
            <a:spLocks noGrp="1"/>
          </p:cNvSpPr>
          <p:nvPr>
            <p:ph type="sldNum" sz="quarter" idx="4"/>
          </p:nvPr>
        </p:nvSpPr>
        <p:spPr/>
        <p:txBody>
          <a:bodyPr/>
          <a:lstStyle/>
          <a:p>
            <a:fld id="{19D32446-EE4E-A04C-B16A-5398FB2B413D}" type="slidenum">
              <a:rPr lang="en-US" smtClean="0"/>
              <a:pPr/>
              <a:t>6</a:t>
            </a:fld>
            <a:endParaRPr lang="en-US"/>
          </a:p>
        </p:txBody>
      </p:sp>
      <p:sp>
        <p:nvSpPr>
          <p:cNvPr id="3" name="Text Placeholder 2">
            <a:extLst>
              <a:ext uri="{FF2B5EF4-FFF2-40B4-BE49-F238E27FC236}">
                <a16:creationId xmlns:a16="http://schemas.microsoft.com/office/drawing/2014/main" id="{F52496AB-E409-B7B7-C59D-BC3C2F61BA3F}"/>
              </a:ext>
            </a:extLst>
          </p:cNvPr>
          <p:cNvSpPr>
            <a:spLocks noGrp="1"/>
          </p:cNvSpPr>
          <p:nvPr>
            <p:ph type="body" sz="quarter" idx="13"/>
          </p:nvPr>
        </p:nvSpPr>
        <p:spPr/>
        <p:txBody>
          <a:bodyPr/>
          <a:lstStyle/>
          <a:p>
            <a:r>
              <a:rPr lang="en-US" dirty="0"/>
              <a:t>Is your </a:t>
            </a:r>
            <a:r>
              <a:rPr lang="en-US" i="1" dirty="0"/>
              <a:t>Why </a:t>
            </a:r>
            <a:r>
              <a:rPr lang="en-US" dirty="0"/>
              <a:t>elusive?</a:t>
            </a:r>
          </a:p>
        </p:txBody>
      </p:sp>
      <p:sp>
        <p:nvSpPr>
          <p:cNvPr id="4" name="Content Placeholder 3">
            <a:extLst>
              <a:ext uri="{FF2B5EF4-FFF2-40B4-BE49-F238E27FC236}">
                <a16:creationId xmlns:a16="http://schemas.microsoft.com/office/drawing/2014/main" id="{F9D376DD-0BAF-D6E6-2319-04495A6EEB2E}"/>
              </a:ext>
            </a:extLst>
          </p:cNvPr>
          <p:cNvSpPr>
            <a:spLocks noGrp="1"/>
          </p:cNvSpPr>
          <p:nvPr>
            <p:ph sz="quarter" idx="14"/>
          </p:nvPr>
        </p:nvSpPr>
        <p:spPr>
          <a:xfrm>
            <a:off x="827039" y="998537"/>
            <a:ext cx="3950766" cy="3405511"/>
          </a:xfrm>
        </p:spPr>
        <p:txBody>
          <a:bodyPr/>
          <a:lstStyle/>
          <a:p>
            <a:pPr marL="0" indent="0">
              <a:buNone/>
            </a:pPr>
            <a:r>
              <a:rPr lang="en-US" b="1" u="sng" dirty="0">
                <a:solidFill>
                  <a:srgbClr val="111111"/>
                </a:solidFill>
                <a:effectLst/>
              </a:rPr>
              <a:t>Quick Poll: </a:t>
            </a:r>
            <a:endParaRPr lang="en-US" b="1" u="sng" dirty="0">
              <a:effectLst/>
            </a:endParaRPr>
          </a:p>
          <a:p>
            <a:r>
              <a:rPr lang="en-US" sz="1800" dirty="0">
                <a:effectLst/>
              </a:rPr>
              <a:t>On a scale of 1 to 5, how uncomfortable are you about finding your </a:t>
            </a:r>
            <a:r>
              <a:rPr lang="en-US" sz="1800" i="1" dirty="0">
                <a:effectLst/>
              </a:rPr>
              <a:t>Why</a:t>
            </a:r>
            <a:r>
              <a:rPr lang="en-US" sz="1800" dirty="0">
                <a:effectLst/>
              </a:rPr>
              <a:t>? </a:t>
            </a:r>
          </a:p>
          <a:p>
            <a:pPr marL="0" indent="0">
              <a:buNone/>
            </a:pPr>
            <a:endParaRPr lang="en-US" sz="1800" dirty="0">
              <a:effectLst/>
            </a:endParaRPr>
          </a:p>
          <a:p>
            <a:pPr marL="173037" lvl="1" indent="0">
              <a:buNone/>
            </a:pPr>
            <a:r>
              <a:rPr lang="en-US" sz="1800" dirty="0">
                <a:effectLst/>
              </a:rPr>
              <a:t>1 - I am super EXCITED! </a:t>
            </a:r>
            <a:r>
              <a:rPr lang="en-US" sz="1800" dirty="0"/>
              <a:t>This is my moment.</a:t>
            </a:r>
            <a:r>
              <a:rPr lang="en-US" sz="1800" dirty="0">
                <a:effectLst/>
              </a:rPr>
              <a:t> </a:t>
            </a:r>
          </a:p>
          <a:p>
            <a:pPr marL="173037" lvl="1" indent="0">
              <a:buNone/>
            </a:pPr>
            <a:endParaRPr lang="en-US" sz="1800" dirty="0">
              <a:effectLst/>
            </a:endParaRPr>
          </a:p>
          <a:p>
            <a:pPr marL="173037" lvl="1" indent="0">
              <a:buNone/>
            </a:pPr>
            <a:r>
              <a:rPr lang="en-US" sz="1800" dirty="0">
                <a:effectLst/>
              </a:rPr>
              <a:t>5 – “Can you hear my cell ringing? I</a:t>
            </a:r>
            <a:r>
              <a:rPr lang="en-US" sz="1800" dirty="0"/>
              <a:t> am so sorry. I must take this call from my office.”</a:t>
            </a:r>
            <a:endParaRPr lang="en-US" dirty="0"/>
          </a:p>
        </p:txBody>
      </p:sp>
      <p:pic>
        <p:nvPicPr>
          <p:cNvPr id="6" name="Picture 5" descr="A picture containing text, electronics&#10;&#10;Description automatically generated">
            <a:extLst>
              <a:ext uri="{FF2B5EF4-FFF2-40B4-BE49-F238E27FC236}">
                <a16:creationId xmlns:a16="http://schemas.microsoft.com/office/drawing/2014/main" id="{FBE2266D-BA86-244C-AA1A-80E517CBBA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74364" y="265558"/>
            <a:ext cx="2726661" cy="4138490"/>
          </a:xfrm>
          <a:prstGeom prst="rect">
            <a:avLst/>
          </a:prstGeom>
        </p:spPr>
      </p:pic>
    </p:spTree>
    <p:extLst>
      <p:ext uri="{BB962C8B-B14F-4D97-AF65-F5344CB8AC3E}">
        <p14:creationId xmlns:p14="http://schemas.microsoft.com/office/powerpoint/2010/main" val="15832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976763-82B2-C263-7FD8-0021D1F6315E}"/>
              </a:ext>
            </a:extLst>
          </p:cNvPr>
          <p:cNvSpPr>
            <a:spLocks noGrp="1"/>
          </p:cNvSpPr>
          <p:nvPr>
            <p:ph type="sldNum" sz="quarter" idx="4"/>
          </p:nvPr>
        </p:nvSpPr>
        <p:spPr/>
        <p:txBody>
          <a:bodyPr/>
          <a:lstStyle/>
          <a:p>
            <a:fld id="{19D32446-EE4E-A04C-B16A-5398FB2B413D}" type="slidenum">
              <a:rPr lang="en-US" smtClean="0"/>
              <a:pPr/>
              <a:t>7</a:t>
            </a:fld>
            <a:endParaRPr lang="en-US"/>
          </a:p>
        </p:txBody>
      </p:sp>
      <p:sp>
        <p:nvSpPr>
          <p:cNvPr id="3" name="Text Placeholder 2">
            <a:extLst>
              <a:ext uri="{FF2B5EF4-FFF2-40B4-BE49-F238E27FC236}">
                <a16:creationId xmlns:a16="http://schemas.microsoft.com/office/drawing/2014/main" id="{B40DAC62-3060-E7E4-8018-C1C4548EAA50}"/>
              </a:ext>
            </a:extLst>
          </p:cNvPr>
          <p:cNvSpPr>
            <a:spLocks noGrp="1"/>
          </p:cNvSpPr>
          <p:nvPr>
            <p:ph type="body" sz="quarter" idx="13"/>
          </p:nvPr>
        </p:nvSpPr>
        <p:spPr/>
        <p:txBody>
          <a:bodyPr/>
          <a:lstStyle/>
          <a:p>
            <a:r>
              <a:rPr lang="en-US" dirty="0"/>
              <a:t>Your </a:t>
            </a:r>
            <a:r>
              <a:rPr lang="en-US" i="1" dirty="0"/>
              <a:t>Why </a:t>
            </a:r>
            <a:r>
              <a:rPr lang="en-US" dirty="0"/>
              <a:t>is Possible</a:t>
            </a:r>
          </a:p>
        </p:txBody>
      </p:sp>
      <p:sp>
        <p:nvSpPr>
          <p:cNvPr id="4" name="Content Placeholder 3">
            <a:extLst>
              <a:ext uri="{FF2B5EF4-FFF2-40B4-BE49-F238E27FC236}">
                <a16:creationId xmlns:a16="http://schemas.microsoft.com/office/drawing/2014/main" id="{87F6A0C9-6C0C-00B1-45C0-C22074138A33}"/>
              </a:ext>
            </a:extLst>
          </p:cNvPr>
          <p:cNvSpPr>
            <a:spLocks noGrp="1"/>
          </p:cNvSpPr>
          <p:nvPr>
            <p:ph sz="quarter" idx="14"/>
          </p:nvPr>
        </p:nvSpPr>
        <p:spPr>
          <a:xfrm>
            <a:off x="4568356" y="895739"/>
            <a:ext cx="4211750" cy="3461657"/>
          </a:xfrm>
        </p:spPr>
        <p:txBody>
          <a:bodyPr/>
          <a:lstStyle/>
          <a:p>
            <a:pPr marL="0" indent="0">
              <a:buNone/>
            </a:pPr>
            <a:r>
              <a:rPr lang="en-US" b="1" dirty="0">
                <a:solidFill>
                  <a:srgbClr val="111111"/>
                </a:solidFill>
                <a:effectLst/>
              </a:rPr>
              <a:t>Your </a:t>
            </a:r>
            <a:r>
              <a:rPr lang="en-US" b="1" i="1" dirty="0">
                <a:solidFill>
                  <a:srgbClr val="111111"/>
                </a:solidFill>
                <a:effectLst/>
              </a:rPr>
              <a:t>Why</a:t>
            </a:r>
            <a:r>
              <a:rPr lang="en-US" b="1" dirty="0">
                <a:solidFill>
                  <a:srgbClr val="111111"/>
                </a:solidFill>
                <a:effectLst/>
              </a:rPr>
              <a:t> is: </a:t>
            </a:r>
            <a:endParaRPr lang="en-US" dirty="0">
              <a:effectLst/>
            </a:endParaRPr>
          </a:p>
          <a:p>
            <a:pPr>
              <a:buFont typeface="Arial" panose="020B0604020202020204" pitchFamily="34" charset="0"/>
              <a:buChar char="•"/>
            </a:pPr>
            <a:r>
              <a:rPr lang="en-US" dirty="0">
                <a:solidFill>
                  <a:srgbClr val="111111"/>
                </a:solidFill>
                <a:effectLst/>
              </a:rPr>
              <a:t>The </a:t>
            </a:r>
            <a:r>
              <a:rPr lang="en-US" i="1" dirty="0">
                <a:solidFill>
                  <a:srgbClr val="111111"/>
                </a:solidFill>
              </a:rPr>
              <a:t>thing pulling at you deep in your belly</a:t>
            </a:r>
            <a:endParaRPr lang="en-US" dirty="0">
              <a:solidFill>
                <a:srgbClr val="111111"/>
              </a:solidFill>
              <a:effectLst/>
            </a:endParaRPr>
          </a:p>
          <a:p>
            <a:pPr>
              <a:buFont typeface="Arial" panose="020B0604020202020204" pitchFamily="34" charset="0"/>
              <a:buChar char="•"/>
            </a:pPr>
            <a:r>
              <a:rPr lang="en-US" dirty="0">
                <a:solidFill>
                  <a:srgbClr val="111111"/>
                </a:solidFill>
              </a:rPr>
              <a:t>It is that</a:t>
            </a:r>
            <a:r>
              <a:rPr lang="en-US" dirty="0">
                <a:solidFill>
                  <a:srgbClr val="111111"/>
                </a:solidFill>
                <a:effectLst/>
              </a:rPr>
              <a:t> driving force that keeps you moving forward</a:t>
            </a:r>
          </a:p>
          <a:p>
            <a:pPr>
              <a:buFont typeface="Arial" panose="020B0604020202020204" pitchFamily="34" charset="0"/>
              <a:buChar char="•"/>
            </a:pPr>
            <a:r>
              <a:rPr lang="en-US" dirty="0">
                <a:solidFill>
                  <a:srgbClr val="111111"/>
                </a:solidFill>
              </a:rPr>
              <a:t>Your</a:t>
            </a:r>
            <a:r>
              <a:rPr lang="en-US" dirty="0">
                <a:solidFill>
                  <a:srgbClr val="111111"/>
                </a:solidFill>
                <a:effectLst/>
              </a:rPr>
              <a:t> inner voice telling you there is meaning behind the things you do</a:t>
            </a:r>
          </a:p>
          <a:p>
            <a:pPr>
              <a:buFont typeface="Arial" panose="020B0604020202020204" pitchFamily="34" charset="0"/>
              <a:buChar char="•"/>
            </a:pPr>
            <a:r>
              <a:rPr lang="en-US" dirty="0">
                <a:solidFill>
                  <a:srgbClr val="111111"/>
                </a:solidFill>
              </a:rPr>
              <a:t>When you look in the mirror your </a:t>
            </a:r>
            <a:r>
              <a:rPr lang="en-US" b="1" i="1" dirty="0">
                <a:solidFill>
                  <a:srgbClr val="111111"/>
                </a:solidFill>
              </a:rPr>
              <a:t>Why</a:t>
            </a:r>
            <a:r>
              <a:rPr lang="en-US" dirty="0">
                <a:solidFill>
                  <a:srgbClr val="111111"/>
                </a:solidFill>
                <a:effectLst/>
              </a:rPr>
              <a:t> is written all over your face as you SMILE! From ear to ear </a:t>
            </a:r>
          </a:p>
          <a:p>
            <a:endParaRPr lang="en-US" dirty="0"/>
          </a:p>
        </p:txBody>
      </p:sp>
      <p:pic>
        <p:nvPicPr>
          <p:cNvPr id="6" name="Picture 5" descr="Text&#10;&#10;Description automatically generated">
            <a:extLst>
              <a:ext uri="{FF2B5EF4-FFF2-40B4-BE49-F238E27FC236}">
                <a16:creationId xmlns:a16="http://schemas.microsoft.com/office/drawing/2014/main" id="{852EC75B-E360-F5AA-3197-D7013902C3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4742" y="895739"/>
            <a:ext cx="3218108" cy="3352022"/>
          </a:xfrm>
          <a:prstGeom prst="rect">
            <a:avLst/>
          </a:prstGeom>
        </p:spPr>
      </p:pic>
      <p:sp>
        <p:nvSpPr>
          <p:cNvPr id="7" name="TextBox 6">
            <a:extLst>
              <a:ext uri="{FF2B5EF4-FFF2-40B4-BE49-F238E27FC236}">
                <a16:creationId xmlns:a16="http://schemas.microsoft.com/office/drawing/2014/main" id="{512C5AC8-24CB-E509-6564-43692ED1C331}"/>
              </a:ext>
            </a:extLst>
          </p:cNvPr>
          <p:cNvSpPr txBox="1"/>
          <p:nvPr/>
        </p:nvSpPr>
        <p:spPr>
          <a:xfrm>
            <a:off x="834742" y="4311563"/>
            <a:ext cx="3218108" cy="230832"/>
          </a:xfrm>
          <a:prstGeom prst="rect">
            <a:avLst/>
          </a:prstGeom>
          <a:noFill/>
        </p:spPr>
        <p:txBody>
          <a:bodyPr wrap="square" rtlCol="0">
            <a:spAutoFit/>
          </a:bodyPr>
          <a:lstStyle/>
          <a:p>
            <a:r>
              <a:rPr lang="en-US" sz="900" dirty="0">
                <a:hlinkClick r:id="rId3" tooltip="https://www.ultratendencias.com/2015/11/star-wars-force-awakens-muestra-un.html"/>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20745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43842E-FE64-46FF-8BB1-D6EF5F2E10C4}"/>
              </a:ext>
            </a:extLst>
          </p:cNvPr>
          <p:cNvSpPr>
            <a:spLocks noGrp="1"/>
          </p:cNvSpPr>
          <p:nvPr>
            <p:ph type="sldNum" sz="quarter" idx="4"/>
          </p:nvPr>
        </p:nvSpPr>
        <p:spPr/>
        <p:txBody>
          <a:bodyPr/>
          <a:lstStyle/>
          <a:p>
            <a:fld id="{19D32446-EE4E-A04C-B16A-5398FB2B413D}" type="slidenum">
              <a:rPr lang="en-US" smtClean="0"/>
              <a:pPr/>
              <a:t>8</a:t>
            </a:fld>
            <a:endParaRPr lang="en-US"/>
          </a:p>
        </p:txBody>
      </p:sp>
      <p:sp>
        <p:nvSpPr>
          <p:cNvPr id="3" name="Text Placeholder 2">
            <a:extLst>
              <a:ext uri="{FF2B5EF4-FFF2-40B4-BE49-F238E27FC236}">
                <a16:creationId xmlns:a16="http://schemas.microsoft.com/office/drawing/2014/main" id="{2DB1429C-4277-4902-92F9-1CB7CD2A50F0}"/>
              </a:ext>
            </a:extLst>
          </p:cNvPr>
          <p:cNvSpPr>
            <a:spLocks noGrp="1"/>
          </p:cNvSpPr>
          <p:nvPr>
            <p:ph type="body" sz="quarter" idx="13"/>
          </p:nvPr>
        </p:nvSpPr>
        <p:spPr/>
        <p:txBody>
          <a:bodyPr/>
          <a:lstStyle/>
          <a:p>
            <a:r>
              <a:rPr lang="en-US" dirty="0"/>
              <a:t>The Golden Circle</a:t>
            </a:r>
          </a:p>
        </p:txBody>
      </p:sp>
      <p:pic>
        <p:nvPicPr>
          <p:cNvPr id="5" name="Content Placeholder 4">
            <a:extLst>
              <a:ext uri="{FF2B5EF4-FFF2-40B4-BE49-F238E27FC236}">
                <a16:creationId xmlns:a16="http://schemas.microsoft.com/office/drawing/2014/main" id="{A83F97D4-204D-4896-A4DC-A870681F3654}"/>
              </a:ext>
            </a:extLst>
          </p:cNvPr>
          <p:cNvPicPr>
            <a:picLocks noGrp="1" noChangeAspect="1"/>
          </p:cNvPicPr>
          <p:nvPr>
            <p:ph sz="quarter" idx="14"/>
          </p:nvPr>
        </p:nvPicPr>
        <p:blipFill>
          <a:blip r:embed="rId2"/>
          <a:stretch>
            <a:fillRect/>
          </a:stretch>
        </p:blipFill>
        <p:spPr>
          <a:xfrm>
            <a:off x="607054" y="780911"/>
            <a:ext cx="8075962" cy="3647654"/>
          </a:xfrm>
          <a:prstGeom prst="rect">
            <a:avLst/>
          </a:prstGeom>
        </p:spPr>
      </p:pic>
    </p:spTree>
    <p:extLst>
      <p:ext uri="{BB962C8B-B14F-4D97-AF65-F5344CB8AC3E}">
        <p14:creationId xmlns:p14="http://schemas.microsoft.com/office/powerpoint/2010/main" val="396338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4CDE2-D3E5-44C0-A4BC-8F3E101A6DE9}"/>
              </a:ext>
            </a:extLst>
          </p:cNvPr>
          <p:cNvSpPr>
            <a:spLocks noGrp="1"/>
          </p:cNvSpPr>
          <p:nvPr>
            <p:ph type="sldNum" sz="quarter" idx="4"/>
          </p:nvPr>
        </p:nvSpPr>
        <p:spPr/>
        <p:txBody>
          <a:bodyPr/>
          <a:lstStyle/>
          <a:p>
            <a:fld id="{19D32446-EE4E-A04C-B16A-5398FB2B413D}" type="slidenum">
              <a:rPr lang="en-US" smtClean="0"/>
              <a:pPr/>
              <a:t>9</a:t>
            </a:fld>
            <a:endParaRPr lang="en-US"/>
          </a:p>
        </p:txBody>
      </p:sp>
      <p:sp>
        <p:nvSpPr>
          <p:cNvPr id="3" name="Text Placeholder 2">
            <a:extLst>
              <a:ext uri="{FF2B5EF4-FFF2-40B4-BE49-F238E27FC236}">
                <a16:creationId xmlns:a16="http://schemas.microsoft.com/office/drawing/2014/main" id="{1661D7EF-00E8-4273-A262-F0411E7B4EAB}"/>
              </a:ext>
            </a:extLst>
          </p:cNvPr>
          <p:cNvSpPr>
            <a:spLocks noGrp="1"/>
          </p:cNvSpPr>
          <p:nvPr>
            <p:ph type="body" sz="quarter" idx="13"/>
          </p:nvPr>
        </p:nvSpPr>
        <p:spPr>
          <a:xfrm>
            <a:off x="607054" y="103538"/>
            <a:ext cx="8341501" cy="600777"/>
          </a:xfrm>
        </p:spPr>
        <p:txBody>
          <a:bodyPr/>
          <a:lstStyle/>
          <a:p>
            <a:r>
              <a:rPr lang="en-US" dirty="0"/>
              <a:t>Quit Thinking and Start Recalling</a:t>
            </a:r>
          </a:p>
        </p:txBody>
      </p:sp>
      <p:pic>
        <p:nvPicPr>
          <p:cNvPr id="5" name="Content Placeholder 4">
            <a:extLst>
              <a:ext uri="{FF2B5EF4-FFF2-40B4-BE49-F238E27FC236}">
                <a16:creationId xmlns:a16="http://schemas.microsoft.com/office/drawing/2014/main" id="{CDDFB007-11D1-44FE-8D7A-AECA22948966}"/>
              </a:ext>
            </a:extLst>
          </p:cNvPr>
          <p:cNvPicPr>
            <a:picLocks noGrp="1" noChangeAspect="1"/>
          </p:cNvPicPr>
          <p:nvPr>
            <p:ph sz="quarter" idx="14"/>
          </p:nvPr>
        </p:nvPicPr>
        <p:blipFill>
          <a:blip r:embed="rId2">
            <a:extLst>
              <a:ext uri="{837473B0-CC2E-450A-ABE3-18F120FF3D39}">
                <a1611:picAttrSrcUrl xmlns:a1611="http://schemas.microsoft.com/office/drawing/2016/11/main" r:id="rId3"/>
              </a:ext>
            </a:extLst>
          </a:blip>
          <a:srcRect/>
          <a:stretch/>
        </p:blipFill>
        <p:spPr>
          <a:xfrm>
            <a:off x="607055" y="945356"/>
            <a:ext cx="3526705" cy="3252787"/>
          </a:xfrm>
          <a:prstGeom prst="rect">
            <a:avLst/>
          </a:prstGeom>
        </p:spPr>
      </p:pic>
      <p:sp>
        <p:nvSpPr>
          <p:cNvPr id="6" name="TextBox 5">
            <a:extLst>
              <a:ext uri="{FF2B5EF4-FFF2-40B4-BE49-F238E27FC236}">
                <a16:creationId xmlns:a16="http://schemas.microsoft.com/office/drawing/2014/main" id="{E63418C0-5D38-4DF9-B4A6-8E57C4BB9139}"/>
              </a:ext>
            </a:extLst>
          </p:cNvPr>
          <p:cNvSpPr txBox="1"/>
          <p:nvPr/>
        </p:nvSpPr>
        <p:spPr>
          <a:xfrm>
            <a:off x="607054" y="4251325"/>
            <a:ext cx="3526705" cy="230832"/>
          </a:xfrm>
          <a:prstGeom prst="rect">
            <a:avLst/>
          </a:prstGeom>
          <a:noFill/>
        </p:spPr>
        <p:txBody>
          <a:bodyPr wrap="square" rtlCol="0">
            <a:spAutoFit/>
          </a:bodyPr>
          <a:lstStyle/>
          <a:p>
            <a:r>
              <a:rPr lang="en-US" sz="900" dirty="0"/>
              <a:t>This Photo by Unknown Author is licensed under </a:t>
            </a:r>
            <a:r>
              <a:rPr lang="en-US" sz="900" dirty="0">
                <a:hlinkClick r:id="rId4" tooltip="https://creativecommons.org/licenses/by-nc-sa/3.0/"/>
              </a:rPr>
              <a:t>CC BY-SA-NC</a:t>
            </a:r>
            <a:endParaRPr lang="en-US" sz="900" dirty="0"/>
          </a:p>
        </p:txBody>
      </p:sp>
      <p:sp>
        <p:nvSpPr>
          <p:cNvPr id="10" name="Speech Bubble: Rectangle with Corners Rounded 9">
            <a:extLst>
              <a:ext uri="{FF2B5EF4-FFF2-40B4-BE49-F238E27FC236}">
                <a16:creationId xmlns:a16="http://schemas.microsoft.com/office/drawing/2014/main" id="{3932CCE7-980A-4254-811F-9DCE1B5DF2F5}"/>
              </a:ext>
            </a:extLst>
          </p:cNvPr>
          <p:cNvSpPr/>
          <p:nvPr/>
        </p:nvSpPr>
        <p:spPr>
          <a:xfrm rot="21444138">
            <a:off x="4682655" y="727529"/>
            <a:ext cx="1061841" cy="685800"/>
          </a:xfrm>
          <a:prstGeom prst="wedgeRoundRectCallout">
            <a:avLst>
              <a:gd name="adj1" fmla="val -201904"/>
              <a:gd name="adj2" fmla="val 18141"/>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00" dirty="0"/>
              <a:t>My Chair says he couldn’t do this without me</a:t>
            </a:r>
          </a:p>
        </p:txBody>
      </p:sp>
      <p:sp>
        <p:nvSpPr>
          <p:cNvPr id="12" name="Speech Bubble: Rectangle with Corners Rounded 11">
            <a:extLst>
              <a:ext uri="{FF2B5EF4-FFF2-40B4-BE49-F238E27FC236}">
                <a16:creationId xmlns:a16="http://schemas.microsoft.com/office/drawing/2014/main" id="{7507E9B2-5177-4663-9950-C75FB0E088A6}"/>
              </a:ext>
            </a:extLst>
          </p:cNvPr>
          <p:cNvSpPr/>
          <p:nvPr/>
        </p:nvSpPr>
        <p:spPr>
          <a:xfrm>
            <a:off x="6293391" y="945356"/>
            <a:ext cx="1371600" cy="870745"/>
          </a:xfrm>
          <a:prstGeom prst="wedgeRoundRectCallout">
            <a:avLst>
              <a:gd name="adj1" fmla="val -256854"/>
              <a:gd name="adj2" fmla="val 28625"/>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00" dirty="0"/>
              <a:t>I have 24 years of institutional knowledge to support our department</a:t>
            </a:r>
          </a:p>
        </p:txBody>
      </p:sp>
      <p:sp>
        <p:nvSpPr>
          <p:cNvPr id="13" name="Speech Bubble: Oval 12">
            <a:extLst>
              <a:ext uri="{FF2B5EF4-FFF2-40B4-BE49-F238E27FC236}">
                <a16:creationId xmlns:a16="http://schemas.microsoft.com/office/drawing/2014/main" id="{6EEA132B-F09D-482B-9A3F-9C198E86EFDD}"/>
              </a:ext>
            </a:extLst>
          </p:cNvPr>
          <p:cNvSpPr/>
          <p:nvPr/>
        </p:nvSpPr>
        <p:spPr>
          <a:xfrm>
            <a:off x="4502029" y="1709952"/>
            <a:ext cx="1437927" cy="796128"/>
          </a:xfrm>
          <a:prstGeom prst="wedgeEllipseCallout">
            <a:avLst>
              <a:gd name="adj1" fmla="val -141862"/>
              <a:gd name="adj2" fmla="val 13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t>My moral compass directs all my decisions</a:t>
            </a:r>
          </a:p>
        </p:txBody>
      </p:sp>
      <p:sp>
        <p:nvSpPr>
          <p:cNvPr id="14" name="Speech Bubble: Oval 13">
            <a:extLst>
              <a:ext uri="{FF2B5EF4-FFF2-40B4-BE49-F238E27FC236}">
                <a16:creationId xmlns:a16="http://schemas.microsoft.com/office/drawing/2014/main" id="{8850FACD-A471-42BE-A9A1-897A6EC48656}"/>
              </a:ext>
            </a:extLst>
          </p:cNvPr>
          <p:cNvSpPr/>
          <p:nvPr/>
        </p:nvSpPr>
        <p:spPr>
          <a:xfrm>
            <a:off x="6404003" y="2136115"/>
            <a:ext cx="1371600" cy="948760"/>
          </a:xfrm>
          <a:prstGeom prst="wedgeEllipseCallout">
            <a:avLst>
              <a:gd name="adj1" fmla="val -270500"/>
              <a:gd name="adj2" fmla="val 32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t>I can do this because I have lived it for the past 24 years!</a:t>
            </a:r>
          </a:p>
        </p:txBody>
      </p:sp>
      <p:sp>
        <p:nvSpPr>
          <p:cNvPr id="15" name="Speech Bubble: Oval 14">
            <a:extLst>
              <a:ext uri="{FF2B5EF4-FFF2-40B4-BE49-F238E27FC236}">
                <a16:creationId xmlns:a16="http://schemas.microsoft.com/office/drawing/2014/main" id="{428E6616-3F00-4177-870E-E71D79F59DD3}"/>
              </a:ext>
            </a:extLst>
          </p:cNvPr>
          <p:cNvSpPr/>
          <p:nvPr/>
        </p:nvSpPr>
        <p:spPr>
          <a:xfrm>
            <a:off x="4336132" y="2754648"/>
            <a:ext cx="1260987" cy="612648"/>
          </a:xfrm>
          <a:prstGeom prst="wedgeEllipseCallout">
            <a:avLst>
              <a:gd name="adj1" fmla="val -141301"/>
              <a:gd name="adj2" fmla="val -37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t>I am loyal and committed</a:t>
            </a:r>
          </a:p>
        </p:txBody>
      </p:sp>
      <p:sp>
        <p:nvSpPr>
          <p:cNvPr id="16" name="Speech Bubble: Oval 15">
            <a:extLst>
              <a:ext uri="{FF2B5EF4-FFF2-40B4-BE49-F238E27FC236}">
                <a16:creationId xmlns:a16="http://schemas.microsoft.com/office/drawing/2014/main" id="{38453060-3660-4B79-A1D9-EDF7F8A18619}"/>
              </a:ext>
            </a:extLst>
          </p:cNvPr>
          <p:cNvSpPr/>
          <p:nvPr/>
        </p:nvSpPr>
        <p:spPr>
          <a:xfrm rot="171524">
            <a:off x="5580179" y="3340971"/>
            <a:ext cx="1647649" cy="948760"/>
          </a:xfrm>
          <a:prstGeom prst="wedgeEllipseCallout">
            <a:avLst>
              <a:gd name="adj1" fmla="val -192248"/>
              <a:gd name="adj2" fmla="val -1367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a:t>I know I can make a real difference for our patients</a:t>
            </a:r>
          </a:p>
        </p:txBody>
      </p:sp>
    </p:spTree>
    <p:extLst>
      <p:ext uri="{BB962C8B-B14F-4D97-AF65-F5344CB8AC3E}">
        <p14:creationId xmlns:p14="http://schemas.microsoft.com/office/powerpoint/2010/main" val="1778898923"/>
      </p:ext>
    </p:extLst>
  </p:cSld>
  <p:clrMapOvr>
    <a:masterClrMapping/>
  </p:clrMapOvr>
</p:sld>
</file>

<file path=ppt/theme/theme1.xml><?xml version="1.0" encoding="utf-8"?>
<a:theme xmlns:a="http://schemas.openxmlformats.org/drawingml/2006/main" name="1_Custom Design">
  <a:themeElements>
    <a:clrScheme name="Custom 1">
      <a:dk1>
        <a:srgbClr val="006F66"/>
      </a:dk1>
      <a:lt1>
        <a:sysClr val="window" lastClr="FFFFFF"/>
      </a:lt1>
      <a:dk2>
        <a:srgbClr val="141413"/>
      </a:dk2>
      <a:lt2>
        <a:srgbClr val="F8F8F8"/>
      </a:lt2>
      <a:accent1>
        <a:srgbClr val="888B8D"/>
      </a:accent1>
      <a:accent2>
        <a:srgbClr val="007749"/>
      </a:accent2>
      <a:accent3>
        <a:srgbClr val="326295"/>
      </a:accent3>
      <a:accent4>
        <a:srgbClr val="C8C9C7"/>
      </a:accent4>
      <a:accent5>
        <a:srgbClr val="418FDE"/>
      </a:accent5>
      <a:accent6>
        <a:srgbClr val="6CACE4"/>
      </a:accent6>
      <a:hlink>
        <a:srgbClr val="00BF6F"/>
      </a:hlink>
      <a:folHlink>
        <a:srgbClr val="9BE3B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600" dirty="0" smtClean="0">
            <a:solidFill>
              <a:schemeClr val="accent1"/>
            </a:solidFill>
            <a:latin typeface="Franklin Gothic Demi" charset="0"/>
            <a:ea typeface="Franklin Gothic Demi" charset="0"/>
            <a:cs typeface="Franklin Gothic Demi" charset="0"/>
          </a:defRPr>
        </a:defPPr>
      </a:lstStyle>
    </a:txDef>
  </a:objectDefaults>
  <a:extraClrSchemeLst/>
  <a:extLst>
    <a:ext uri="{05A4C25C-085E-4340-85A3-A5531E510DB2}">
      <thm15:themeFamily xmlns:thm15="http://schemas.microsoft.com/office/thememl/2012/main" name="MCW_PPT_Template_General Use 41918" id="{85EB703B-ACD9-9041-A67A-858F2108A459}" vid="{4A6E37AC-895A-E242-89EE-467F6F3D12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1_Custom Design</Template>
  <TotalTime>2857</TotalTime>
  <Words>2534</Words>
  <Application>Microsoft Macintosh PowerPoint</Application>
  <PresentationFormat>On-screen Show (16:9)</PresentationFormat>
  <Paragraphs>224</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alternate-gothic-no-3-d</vt:lpstr>
      <vt:lpstr>AppleSymbols</vt:lpstr>
      <vt:lpstr>Arial</vt:lpstr>
      <vt:lpstr>Calibri</vt:lpstr>
      <vt:lpstr>calluna</vt:lpstr>
      <vt:lpstr>Courier New</vt:lpstr>
      <vt:lpstr>Franklin Gothic Book</vt:lpstr>
      <vt:lpstr>Wingdings</vt:lpstr>
      <vt:lpstr>1_Custom Design</vt:lpstr>
      <vt:lpstr>2023 ADFM Administrators’ Workshop</vt:lpstr>
      <vt:lpstr>PowerPoint Presentation</vt:lpstr>
      <vt:lpstr>PowerPoint Presentation</vt:lpstr>
      <vt:lpstr>How do I Find My Why?</vt:lpstr>
      <vt:lpstr>PowerPoint Presentation</vt:lpstr>
      <vt:lpstr>PowerPoint Presentation</vt:lpstr>
      <vt:lpstr>PowerPoint Presentation</vt:lpstr>
      <vt:lpstr>PowerPoint Presentation</vt:lpstr>
      <vt:lpstr>PowerPoint Presentation</vt:lpstr>
      <vt:lpstr>PowerPoint Presentation</vt:lpstr>
      <vt:lpstr>How can an Enneagram help me  find my Why?   https://www.truity.com/test/enneagram-personality-test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Anderson</dc:creator>
  <cp:lastModifiedBy>Westog, Holly</cp:lastModifiedBy>
  <cp:revision>56</cp:revision>
  <dcterms:created xsi:type="dcterms:W3CDTF">2018-05-30T20:15:39Z</dcterms:created>
  <dcterms:modified xsi:type="dcterms:W3CDTF">2023-02-22T21:08:03Z</dcterms:modified>
</cp:coreProperties>
</file>