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aleway"/>
      <p:regular r:id="rId33"/>
      <p:bold r:id="rId34"/>
      <p:italic r:id="rId35"/>
      <p:boldItalic r:id="rId36"/>
    </p:embeddedFont>
    <p:embeddedFont>
      <p:font typeface="Roboto"/>
      <p:regular r:id="rId37"/>
      <p:bold r:id="rId38"/>
      <p:italic r:id="rId39"/>
      <p:boldItalic r:id="rId40"/>
    </p:embeddedFont>
    <p:embeddedFont>
      <p:font typeface="Lato"/>
      <p:regular r:id="rId41"/>
      <p:bold r:id="rId42"/>
      <p:italic r:id="rId43"/>
      <p:boldItalic r:id="rId44"/>
    </p:embeddedFont>
    <p:embeddedFont>
      <p:font typeface="Helvetica Neue"/>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Raleway-regular.fntdata"/><Relationship Id="rId32" Type="http://schemas.openxmlformats.org/officeDocument/2006/relationships/slide" Target="slides/slide27.xml"/><Relationship Id="rId35" Type="http://schemas.openxmlformats.org/officeDocument/2006/relationships/font" Target="fonts/Raleway-italic.fntdata"/><Relationship Id="rId34" Type="http://schemas.openxmlformats.org/officeDocument/2006/relationships/font" Target="fonts/Raleway-bold.fntdata"/><Relationship Id="rId37" Type="http://schemas.openxmlformats.org/officeDocument/2006/relationships/font" Target="fonts/Roboto-regular.fntdata"/><Relationship Id="rId36" Type="http://schemas.openxmlformats.org/officeDocument/2006/relationships/font" Target="fonts/Raleway-boldItalic.fntdata"/><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italic.fntdata"/><Relationship Id="rId50" Type="http://schemas.openxmlformats.org/officeDocument/2006/relationships/font" Target="fonts/OpenSans-bold.fnt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Amanda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3973bf15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3973bf15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Amanda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7efb68d7e6_0_10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7efb68d7e6_0_10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Irf here down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3973bf15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3973bf15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looked through the specifics suggestions to build research capacity along these themes that came  from this group in 2002, and it is safe to say that almost none of them have been accomplished, though we are further along in some places than others (e.g. building PBRNs, more attempts to create education about research capacity growth like BRC; more opportunities for mentorship like CERA….)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ac82155fa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ac82155fa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ac82155fa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ac82155fa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What we have done in the past has been mildly or not at all successful - thinking about new strategies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Step away from the past, envision what we want for the future - strategy and roadmap for the future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95fc346eb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95fc346eb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something like this!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ac82155fa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ac82155fa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c64e821ac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c64e821ac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ac82155fa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ac82155fa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070713889f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070713889f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Updated 2/21/23 - Sam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ccdfa2c7c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ccdfa2c7c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Amanda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eedd96c67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eedd96c67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TWEET IT OUT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fcc17c6bc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fcc17c6bc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shared this a little bit in the </a:t>
            </a:r>
            <a:r>
              <a:rPr lang="en"/>
              <a:t>intro</a:t>
            </a:r>
            <a:r>
              <a:rPr lang="en"/>
              <a:t> but to recap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asked for names and have compiled these</a:t>
            </a:r>
            <a:endParaRPr/>
          </a:p>
          <a:p>
            <a:pPr indent="0" lvl="0" marL="0" rtl="0" algn="l">
              <a:spcBef>
                <a:spcPts val="0"/>
              </a:spcBef>
              <a:spcAft>
                <a:spcPts val="0"/>
              </a:spcAft>
              <a:buNone/>
            </a:pPr>
            <a:r>
              <a:rPr lang="en"/>
              <a:t>If you have additional names, please let us know – in particular, students, residents, and patients</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abb16c744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abb16c744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fcc17c6bc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fcc17c6bc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10c35ad6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10c35ad6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07f038a14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07f038a1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03973bf15d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03973bf15d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the survey if you haven’t done it yet</a:t>
            </a:r>
            <a:endParaRPr/>
          </a:p>
          <a:p>
            <a:pPr indent="0" lvl="0" marL="0" rtl="0" algn="l">
              <a:spcBef>
                <a:spcPts val="0"/>
              </a:spcBef>
              <a:spcAft>
                <a:spcPts val="0"/>
              </a:spcAft>
              <a:buNone/>
            </a:pPr>
            <a:r>
              <a:rPr lang="en"/>
              <a:t>If you have done it, send it out on social media and/or to your networks</a:t>
            </a:r>
            <a:endParaRPr/>
          </a:p>
          <a:p>
            <a:pPr indent="0" lvl="0" marL="0" rtl="0" algn="l">
              <a:spcBef>
                <a:spcPts val="0"/>
              </a:spcBef>
              <a:spcAft>
                <a:spcPts val="0"/>
              </a:spcAft>
              <a:buNone/>
            </a:pPr>
            <a:r>
              <a:rPr lang="en"/>
              <a:t>Brainstorm at your table how you can get this out more broadly (and do it)</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10c35ad69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10c35ad69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0140ff1211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0140ff1211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Amanda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7efb68d7e6_0_1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7efb68d7e6_0_1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Amanda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7efb68d7e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7efb68d7e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Amanda </a:t>
            </a:r>
            <a:endParaRPr/>
          </a:p>
          <a:p>
            <a:pPr indent="0" lvl="0" marL="0" rtl="0" algn="l">
              <a:spcBef>
                <a:spcPts val="0"/>
              </a:spcBef>
              <a:spcAft>
                <a:spcPts val="0"/>
              </a:spcAft>
              <a:buNone/>
            </a:pPr>
            <a:r>
              <a:rPr lang="en"/>
              <a:t>Counterculture</a:t>
            </a:r>
            <a:endParaRPr/>
          </a:p>
          <a:p>
            <a:pPr indent="0" lvl="0" marL="0" rtl="0" algn="l">
              <a:spcBef>
                <a:spcPts val="0"/>
              </a:spcBef>
              <a:spcAft>
                <a:spcPts val="0"/>
              </a:spcAft>
              <a:buNone/>
            </a:pPr>
            <a:r>
              <a:rPr lang="en"/>
              <a:t>IN the community</a:t>
            </a:r>
            <a:endParaRPr/>
          </a:p>
          <a:p>
            <a:pPr indent="0" lvl="0" marL="0" rtl="0" algn="l">
              <a:spcBef>
                <a:spcPts val="0"/>
              </a:spcBef>
              <a:spcAft>
                <a:spcPts val="0"/>
              </a:spcAft>
              <a:buNone/>
            </a:pPr>
            <a:r>
              <a:rPr lang="en"/>
              <a:t>anti-academic</a:t>
            </a:r>
            <a:endParaRPr/>
          </a:p>
          <a:p>
            <a:pPr indent="0" lvl="0" marL="0" rtl="0" algn="l">
              <a:spcBef>
                <a:spcPts val="0"/>
              </a:spcBef>
              <a:spcAft>
                <a:spcPts val="0"/>
              </a:spcAft>
              <a:buNone/>
            </a:pPr>
            <a:r>
              <a:rPr lang="en"/>
              <a:t>To improve health and give good care, we need to use evidence - and we need to be part of the research that gets that evidence if we want it to be what our patients need</a:t>
            </a:r>
            <a:endParaRPr/>
          </a:p>
          <a:p>
            <a:pPr indent="0" lvl="0" marL="0" rtl="0" algn="l">
              <a:spcBef>
                <a:spcPts val="0"/>
              </a:spcBef>
              <a:spcAft>
                <a:spcPts val="0"/>
              </a:spcAft>
              <a:buNone/>
            </a:pPr>
            <a:r>
              <a:rPr lang="en"/>
              <a:t>And I’ll show you a little data about our room for growth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03973bf15d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03973bf15d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022">
                <a:solidFill>
                  <a:srgbClr val="595959"/>
                </a:solidFill>
                <a:latin typeface="Lato"/>
                <a:ea typeface="Lato"/>
                <a:cs typeface="Lato"/>
                <a:sym typeface="Lato"/>
              </a:rPr>
              <a:t>Amanda – Irf chime in</a:t>
            </a:r>
            <a:endParaRPr sz="1022">
              <a:solidFill>
                <a:srgbClr val="595959"/>
              </a:solidFill>
              <a:latin typeface="Lato"/>
              <a:ea typeface="Lato"/>
              <a:cs typeface="Lato"/>
              <a:sym typeface="Lato"/>
            </a:endParaRPr>
          </a:p>
          <a:p>
            <a:pPr indent="0" lvl="0" marL="0" rtl="0" algn="l">
              <a:lnSpc>
                <a:spcPct val="105000"/>
              </a:lnSpc>
              <a:spcBef>
                <a:spcPts val="1200"/>
              </a:spcBef>
              <a:spcAft>
                <a:spcPts val="0"/>
              </a:spcAft>
              <a:buNone/>
            </a:pPr>
            <a:r>
              <a:rPr lang="en" sz="1022">
                <a:solidFill>
                  <a:srgbClr val="595959"/>
                </a:solidFill>
                <a:latin typeface="Lato"/>
                <a:ea typeface="Lato"/>
                <a:cs typeface="Lato"/>
                <a:sym typeface="Lato"/>
              </a:rPr>
              <a:t>Our </a:t>
            </a:r>
            <a:r>
              <a:rPr lang="en" sz="1022">
                <a:solidFill>
                  <a:srgbClr val="595959"/>
                </a:solidFill>
                <a:latin typeface="Lato"/>
                <a:ea typeface="Lato"/>
                <a:cs typeface="Lato"/>
                <a:sym typeface="Lato"/>
              </a:rPr>
              <a:t>research funding has grown in the last several years – nearly doubling NIH dollars since 2016</a:t>
            </a:r>
            <a:endParaRPr sz="1022">
              <a:solidFill>
                <a:srgbClr val="595959"/>
              </a:solidFill>
              <a:latin typeface="Lato"/>
              <a:ea typeface="Lato"/>
              <a:cs typeface="Lato"/>
              <a:sym typeface="Lato"/>
            </a:endParaRPr>
          </a:p>
          <a:p>
            <a:pPr indent="0" lvl="0" marL="0" rtl="0" algn="l">
              <a:lnSpc>
                <a:spcPct val="105000"/>
              </a:lnSpc>
              <a:spcBef>
                <a:spcPts val="1200"/>
              </a:spcBef>
              <a:spcAft>
                <a:spcPts val="0"/>
              </a:spcAft>
              <a:buNone/>
            </a:pPr>
            <a:r>
              <a:rPr lang="en" sz="1022">
                <a:solidFill>
                  <a:srgbClr val="595959"/>
                </a:solidFill>
                <a:latin typeface="Lato"/>
                <a:ea typeface="Lato"/>
                <a:cs typeface="Lato"/>
                <a:sym typeface="Lato"/>
              </a:rPr>
              <a:t>This is great news – nd we can see that in 2021, </a:t>
            </a:r>
            <a:r>
              <a:rPr lang="en">
                <a:solidFill>
                  <a:schemeClr val="dk1"/>
                </a:solidFill>
              </a:rPr>
              <a:t>the TOTAL dollars to all of family medicine is twice the mean of ONE department of IM in 2021</a:t>
            </a:r>
            <a:endParaRPr>
              <a:solidFill>
                <a:schemeClr val="dk1"/>
              </a:solidFill>
            </a:endParaRPr>
          </a:p>
          <a:p>
            <a:pPr indent="0" lvl="0" marL="0" rtl="0" algn="l">
              <a:lnSpc>
                <a:spcPct val="105000"/>
              </a:lnSpc>
              <a:spcBef>
                <a:spcPts val="1200"/>
              </a:spcBef>
              <a:spcAft>
                <a:spcPts val="0"/>
              </a:spcAft>
              <a:buNone/>
            </a:pPr>
            <a:r>
              <a:rPr lang="en">
                <a:solidFill>
                  <a:schemeClr val="dk1"/>
                </a:solidFill>
              </a:rPr>
              <a:t>ROOM FOR GROWTH</a:t>
            </a:r>
            <a:endParaRPr>
              <a:solidFill>
                <a:schemeClr val="dk1"/>
              </a:solidFill>
            </a:endParaRPr>
          </a:p>
          <a:p>
            <a:pPr indent="0" lvl="0" marL="0" rtl="0" algn="l">
              <a:lnSpc>
                <a:spcPct val="10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*in 2002, about $26M to FM</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In 2007/2008ish, just under $50M</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000">
                <a:solidFill>
                  <a:schemeClr val="dk1"/>
                </a:solidFill>
                <a:latin typeface="Helvetica Neue"/>
                <a:ea typeface="Helvetica Neue"/>
                <a:cs typeface="Helvetica Neue"/>
                <a:sym typeface="Helvetica Neue"/>
              </a:rPr>
              <a:t>So hardly any growth 2008 to 2016</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total to DIMs in 2021: $5B</a:t>
            </a:r>
            <a:endParaRPr/>
          </a:p>
          <a:p>
            <a:pPr indent="0" lvl="0" marL="0" rtl="0" algn="l">
              <a:spcBef>
                <a:spcPts val="0"/>
              </a:spcBef>
              <a:spcAft>
                <a:spcPts val="0"/>
              </a:spcAft>
              <a:buNone/>
            </a:pPr>
            <a:r>
              <a:rPr lang="en"/>
              <a:t>The total to DFMs in 2021: $100M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mean to DIMs in 2021: $45M</a:t>
            </a:r>
            <a:endParaRPr/>
          </a:p>
          <a:p>
            <a:pPr indent="0" lvl="0" marL="0" rtl="0" algn="l">
              <a:spcBef>
                <a:spcPts val="0"/>
              </a:spcBef>
              <a:spcAft>
                <a:spcPts val="0"/>
              </a:spcAft>
              <a:buNone/>
            </a:pPr>
            <a:r>
              <a:rPr lang="en">
                <a:solidFill>
                  <a:schemeClr val="dk1"/>
                </a:solidFill>
              </a:rPr>
              <a:t>The mean to DFMs in 2021: $2M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The median to DIM in 2021: $16M</a:t>
            </a:r>
            <a:endParaRPr/>
          </a:p>
          <a:p>
            <a:pPr indent="0" lvl="0" marL="0" rtl="0" algn="l">
              <a:spcBef>
                <a:spcPts val="0"/>
              </a:spcBef>
              <a:spcAft>
                <a:spcPts val="0"/>
              </a:spcAft>
              <a:buNone/>
            </a:pPr>
            <a:r>
              <a:rPr lang="en"/>
              <a:t>The median to DFM in 2021: $1M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max to a DIM in 2021: $579M</a:t>
            </a:r>
            <a:endParaRPr/>
          </a:p>
          <a:p>
            <a:pPr indent="0" lvl="0" marL="0" rtl="0" algn="l">
              <a:spcBef>
                <a:spcPts val="0"/>
              </a:spcBef>
              <a:spcAft>
                <a:spcPts val="0"/>
              </a:spcAft>
              <a:buNone/>
            </a:pPr>
            <a:r>
              <a:rPr lang="en"/>
              <a:t>The max to a DFM in 2021: $14M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Total of 116 DIMs funded in 2021</a:t>
            </a:r>
            <a:endParaRPr/>
          </a:p>
          <a:p>
            <a:pPr indent="0" lvl="0" marL="0" rtl="0" algn="l">
              <a:spcBef>
                <a:spcPts val="0"/>
              </a:spcBef>
              <a:spcAft>
                <a:spcPts val="0"/>
              </a:spcAft>
              <a:buNone/>
            </a:pPr>
            <a:r>
              <a:rPr lang="en"/>
              <a:t>Total of 50 DFMs funded in 2021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ac82155fa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ac82155fa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957">
                <a:solidFill>
                  <a:schemeClr val="dk1"/>
                </a:solidFill>
                <a:latin typeface="Calibri"/>
                <a:ea typeface="Calibri"/>
                <a:cs typeface="Calibri"/>
                <a:sym typeface="Calibri"/>
              </a:rPr>
              <a:t>Amanda</a:t>
            </a:r>
            <a:endParaRPr sz="957">
              <a:solidFill>
                <a:schemeClr val="dk1"/>
              </a:solidFill>
              <a:latin typeface="Calibri"/>
              <a:ea typeface="Calibri"/>
              <a:cs typeface="Calibri"/>
              <a:sym typeface="Calibri"/>
            </a:endParaRPr>
          </a:p>
          <a:p>
            <a:pPr indent="0" lvl="0" marL="0" rtl="0" algn="l">
              <a:lnSpc>
                <a:spcPct val="105000"/>
              </a:lnSpc>
              <a:spcBef>
                <a:spcPts val="1200"/>
              </a:spcBef>
              <a:spcAft>
                <a:spcPts val="0"/>
              </a:spcAft>
              <a:buNone/>
            </a:pPr>
            <a:r>
              <a:rPr lang="en" sz="957">
                <a:solidFill>
                  <a:schemeClr val="dk1"/>
                </a:solidFill>
                <a:latin typeface="Calibri"/>
                <a:ea typeface="Calibri"/>
                <a:cs typeface="Calibri"/>
                <a:sym typeface="Calibri"/>
              </a:rPr>
              <a:t>There is a need to build NEW, creative strategies where every department, program, and practicing clinician can contribute in a way that is meaningful to them with an aim to grow our efforts in everything from critical appraisal to extramurally-funded research discipline-wide.</a:t>
            </a:r>
            <a:endParaRPr sz="957">
              <a:solidFill>
                <a:schemeClr val="dk1"/>
              </a:solidFill>
              <a:latin typeface="Calibri"/>
              <a:ea typeface="Calibri"/>
              <a:cs typeface="Calibri"/>
              <a:sym typeface="Calibri"/>
            </a:endParaRPr>
          </a:p>
          <a:p>
            <a:pPr indent="0" lvl="0" marL="0" rtl="0" algn="l">
              <a:lnSpc>
                <a:spcPct val="105000"/>
              </a:lnSpc>
              <a:spcBef>
                <a:spcPts val="1200"/>
              </a:spcBef>
              <a:spcAft>
                <a:spcPts val="0"/>
              </a:spcAft>
              <a:buClr>
                <a:schemeClr val="dk1"/>
              </a:buClr>
              <a:buSzPts val="358"/>
              <a:buFont typeface="Arial"/>
              <a:buNone/>
            </a:pPr>
            <a:r>
              <a:rPr lang="en" sz="1022">
                <a:solidFill>
                  <a:srgbClr val="595959"/>
                </a:solidFill>
                <a:latin typeface="Lato"/>
                <a:ea typeface="Lato"/>
                <a:cs typeface="Lato"/>
                <a:sym typeface="Lato"/>
              </a:rPr>
              <a:t>Leadership with an interest in research in key positions - </a:t>
            </a:r>
            <a:r>
              <a:rPr lang="en" sz="957">
                <a:solidFill>
                  <a:schemeClr val="dk1"/>
                </a:solidFill>
                <a:latin typeface="Calibri"/>
                <a:ea typeface="Calibri"/>
                <a:cs typeface="Calibri"/>
                <a:sym typeface="Calibri"/>
              </a:rPr>
              <a:t>is an opportune moment in the leadership of the family medicine organizations, with folks in academia currently sitting in the leadership positions of the organizations that aren’t focused on academics (e.g. Tochi Iroku-Malize as President of the AAFP; David Park, DO, as President of ACOFP)</a:t>
            </a:r>
            <a:endParaRPr sz="957">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Warren note about not enough FM researchers to populate federal health reform efforts</a:t>
            </a:r>
            <a:endParaRPr sz="1000">
              <a:solidFill>
                <a:schemeClr val="dk1"/>
              </a:solidFill>
              <a:latin typeface="Helvetica Neue"/>
              <a:ea typeface="Helvetica Neue"/>
              <a:cs typeface="Helvetica Neue"/>
              <a:sym typeface="Helvetica Neue"/>
            </a:endParaRPr>
          </a:p>
          <a:p>
            <a:pPr indent="0" lvl="0" marL="0" rtl="0" algn="l">
              <a:lnSpc>
                <a:spcPct val="105000"/>
              </a:lnSpc>
              <a:spcBef>
                <a:spcPts val="0"/>
              </a:spcBef>
              <a:spcAft>
                <a:spcPts val="1200"/>
              </a:spcAft>
              <a:buClr>
                <a:schemeClr val="dk1"/>
              </a:buClr>
              <a:buSzPts val="358"/>
              <a:buFont typeface="Arial"/>
              <a:buNone/>
            </a:pPr>
            <a:r>
              <a:t/>
            </a:r>
            <a:endParaRPr sz="957">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ac82155fa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ac82155fa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Amanda</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“The box is not a prison, but a semipermeable membrane.” – we anticipate people moving in and out of various boxes at various points in their careers</a:t>
            </a:r>
            <a:endParaRPr sz="1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d4544a8dd7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d4544a8dd7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Amanda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FPs work at the interface of the community and the healthcare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50">
                <a:solidFill>
                  <a:srgbClr val="50595C"/>
                </a:solidFill>
                <a:highlight>
                  <a:srgbClr val="FFFFFF"/>
                </a:highlight>
                <a:latin typeface="Helvetica Neue"/>
                <a:ea typeface="Helvetica Neue"/>
                <a:cs typeface="Helvetica Neue"/>
                <a:sym typeface="Helvetica Neue"/>
              </a:rPr>
              <a:t>Family medicine research is any study that addresses questions of importance to FPs with the objective to improve the care of patients.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000" u="sng">
                <a:solidFill>
                  <a:schemeClr val="dk1"/>
                </a:solidFill>
                <a:latin typeface="Helvetica Neue"/>
                <a:ea typeface="Helvetica Neue"/>
                <a:cs typeface="Helvetica Neue"/>
                <a:sym typeface="Helvetica Neue"/>
              </a:rPr>
              <a:t>From the history (1960s into the future) </a:t>
            </a:r>
            <a:endParaRPr sz="1000" u="sng">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“The problems patients bring to their family physicians often exist between wellness and illness - leaving a research chasm that still exists today”</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Dr. Geyman noted the general taxonomy for family practice research areas to be: 1) epidemiological and clinical research; 2) health services research; 3) behavioral research (including the impact of social changes); and 4) educational research.6</a:t>
            </a:r>
            <a:endParaRPr sz="1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Translational science continuum</a:t>
            </a:r>
            <a:endParaRPr/>
          </a:p>
          <a:p>
            <a:pPr indent="-298450" lvl="0" marL="457200" rtl="0" algn="l">
              <a:lnSpc>
                <a:spcPct val="115000"/>
              </a:lnSpc>
              <a:spcBef>
                <a:spcPts val="800"/>
              </a:spcBef>
              <a:spcAft>
                <a:spcPts val="0"/>
              </a:spcAft>
              <a:buClr>
                <a:srgbClr val="333333"/>
              </a:buClr>
              <a:buSzPts val="1100"/>
              <a:buFont typeface="Open Sans"/>
              <a:buChar char="●"/>
            </a:pPr>
            <a:r>
              <a:rPr lang="en">
                <a:solidFill>
                  <a:srgbClr val="333333"/>
                </a:solidFill>
                <a:highlight>
                  <a:srgbClr val="FFFFFF"/>
                </a:highlight>
                <a:latin typeface="Open Sans"/>
                <a:ea typeface="Open Sans"/>
                <a:cs typeface="Open Sans"/>
                <a:sym typeface="Open Sans"/>
              </a:rPr>
              <a:t>T0 - Basic Science: Preclinical and animal studies that happen at "the bench" to define molecular mechanisms and drug targets.</a:t>
            </a:r>
            <a:endParaRPr>
              <a:solidFill>
                <a:srgbClr val="333333"/>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333333"/>
              </a:buClr>
              <a:buSzPts val="1100"/>
              <a:buFont typeface="Open Sans"/>
              <a:buChar char="●"/>
            </a:pPr>
            <a:r>
              <a:rPr lang="en">
                <a:solidFill>
                  <a:srgbClr val="333333"/>
                </a:solidFill>
                <a:highlight>
                  <a:srgbClr val="FFFFFF"/>
                </a:highlight>
                <a:latin typeface="Open Sans"/>
                <a:ea typeface="Open Sans"/>
                <a:cs typeface="Open Sans"/>
                <a:sym typeface="Open Sans"/>
              </a:rPr>
              <a:t>T1 – Translation to Humans: Clinical trials that assess the safety of a drug, device or intervention.</a:t>
            </a:r>
            <a:endParaRPr>
              <a:solidFill>
                <a:srgbClr val="333333"/>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333333"/>
              </a:buClr>
              <a:buSzPts val="1100"/>
              <a:buFont typeface="Open Sans"/>
              <a:buChar char="●"/>
            </a:pPr>
            <a:r>
              <a:rPr lang="en">
                <a:solidFill>
                  <a:srgbClr val="333333"/>
                </a:solidFill>
                <a:highlight>
                  <a:srgbClr val="FFFFFF"/>
                </a:highlight>
                <a:latin typeface="Open Sans"/>
                <a:ea typeface="Open Sans"/>
                <a:cs typeface="Open Sans"/>
                <a:sym typeface="Open Sans"/>
              </a:rPr>
              <a:t>T2 – Translation to Patients: Clinical trials that test the efficacy of a drug, device or intervention.</a:t>
            </a:r>
            <a:endParaRPr>
              <a:solidFill>
                <a:srgbClr val="333333"/>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333333"/>
              </a:buClr>
              <a:buSzPts val="1100"/>
              <a:buFont typeface="Open Sans"/>
              <a:buChar char="●"/>
            </a:pPr>
            <a:r>
              <a:rPr lang="en">
                <a:solidFill>
                  <a:srgbClr val="333333"/>
                </a:solidFill>
                <a:highlight>
                  <a:srgbClr val="FFFFFF"/>
                </a:highlight>
                <a:latin typeface="Open Sans"/>
                <a:ea typeface="Open Sans"/>
                <a:cs typeface="Open Sans"/>
                <a:sym typeface="Open Sans"/>
              </a:rPr>
              <a:t>T3 – Translation to Clinical Practice: Clinical trials and outcomes research that test long-term impact and cost-effectiveness of a drug, device or intervention that is already on the market.</a:t>
            </a:r>
            <a:endParaRPr>
              <a:solidFill>
                <a:srgbClr val="333333"/>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333333"/>
              </a:buClr>
              <a:buSzPts val="1100"/>
              <a:buFont typeface="Open Sans"/>
              <a:buChar char="●"/>
            </a:pPr>
            <a:r>
              <a:rPr lang="en">
                <a:solidFill>
                  <a:srgbClr val="333333"/>
                </a:solidFill>
                <a:highlight>
                  <a:srgbClr val="FFFFFF"/>
                </a:highlight>
                <a:latin typeface="Open Sans"/>
                <a:ea typeface="Open Sans"/>
                <a:cs typeface="Open Sans"/>
                <a:sym typeface="Open Sans"/>
              </a:rPr>
              <a:t>T4 – Translation to Populations: Public health research that tests a drug, device or intervention's benefit to society.</a:t>
            </a:r>
            <a:endParaRPr>
              <a:solidFill>
                <a:srgbClr val="333333"/>
              </a:solidFill>
              <a:highlight>
                <a:srgbClr val="FFFFFF"/>
              </a:highlight>
              <a:latin typeface="Open Sans"/>
              <a:ea typeface="Open Sans"/>
              <a:cs typeface="Open Sans"/>
              <a:sym typeface="Open Sans"/>
            </a:endParaRPr>
          </a:p>
          <a:p>
            <a:pPr indent="0" lvl="0" marL="0" rtl="0" algn="l">
              <a:spcBef>
                <a:spcPts val="16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hyperlink" Target="https://www.surveymonkey.com/r/2023researchvis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hyperlink" Target="https://www.surveymonkey.com/r/2023researchvis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i.org/10.22454/FamMed.2019.53613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Family Medicine Research Summit</a:t>
            </a:r>
            <a:endParaRPr/>
          </a:p>
        </p:txBody>
      </p:sp>
      <p:sp>
        <p:nvSpPr>
          <p:cNvPr id="87" name="Google Shape;87;p13"/>
          <p:cNvSpPr txBox="1"/>
          <p:nvPr>
            <p:ph idx="1" type="subTitle"/>
          </p:nvPr>
        </p:nvSpPr>
        <p:spPr>
          <a:xfrm>
            <a:off x="770550" y="4388475"/>
            <a:ext cx="7688100" cy="9003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i="1" lang="en" sz="1310">
                <a:solidFill>
                  <a:srgbClr val="2E74B5"/>
                </a:solidFill>
                <a:latin typeface="Arial"/>
                <a:ea typeface="Arial"/>
                <a:cs typeface="Arial"/>
                <a:sym typeface="Arial"/>
              </a:rPr>
              <a:t>Hosted by ADFM in collaboration with NAPCRG</a:t>
            </a:r>
            <a:endParaRPr i="1" sz="1310">
              <a:solidFill>
                <a:srgbClr val="2E74B5"/>
              </a:solidFill>
              <a:latin typeface="Arial"/>
              <a:ea typeface="Arial"/>
              <a:cs typeface="Arial"/>
              <a:sym typeface="Arial"/>
            </a:endParaRPr>
          </a:p>
          <a:p>
            <a:pPr indent="0" lvl="0" marL="0" rtl="0" algn="l">
              <a:lnSpc>
                <a:spcPct val="95000"/>
              </a:lnSpc>
              <a:spcBef>
                <a:spcPts val="0"/>
              </a:spcBef>
              <a:spcAft>
                <a:spcPts val="0"/>
              </a:spcAft>
              <a:buClr>
                <a:srgbClr val="000000"/>
              </a:buClr>
              <a:buSzPts val="1018"/>
              <a:buFont typeface="Arial"/>
              <a:buNone/>
            </a:pPr>
            <a:r>
              <a:rPr i="1" lang="en" sz="1310">
                <a:solidFill>
                  <a:srgbClr val="2E74B5"/>
                </a:solidFill>
                <a:latin typeface="Arial"/>
                <a:ea typeface="Arial"/>
                <a:cs typeface="Arial"/>
                <a:sym typeface="Arial"/>
              </a:rPr>
              <a:t>Supported through the ABFM Foundation’s Family Medicine NEXT Initiative</a:t>
            </a:r>
            <a:endParaRPr i="1" sz="1310">
              <a:solidFill>
                <a:srgbClr val="2E74B5"/>
              </a:solidFill>
              <a:latin typeface="Arial"/>
              <a:ea typeface="Arial"/>
              <a:cs typeface="Arial"/>
              <a:sym typeface="Arial"/>
            </a:endParaRPr>
          </a:p>
          <a:p>
            <a:pPr indent="0" lvl="0" marL="0" rtl="0" algn="l">
              <a:spcBef>
                <a:spcPts val="0"/>
              </a:spcBef>
              <a:spcAft>
                <a:spcPts val="0"/>
              </a:spcAft>
              <a:buNone/>
            </a:pPr>
            <a:r>
              <a:t/>
            </a:r>
            <a:endParaRPr/>
          </a:p>
        </p:txBody>
      </p:sp>
      <p:pic>
        <p:nvPicPr>
          <p:cNvPr id="88" name="Google Shape;88;p13"/>
          <p:cNvPicPr preferRelativeResize="0"/>
          <p:nvPr/>
        </p:nvPicPr>
        <p:blipFill>
          <a:blip r:embed="rId3">
            <a:alphaModFix/>
          </a:blip>
          <a:stretch>
            <a:fillRect/>
          </a:stretch>
        </p:blipFill>
        <p:spPr>
          <a:xfrm>
            <a:off x="3511040" y="3333450"/>
            <a:ext cx="2207097" cy="776575"/>
          </a:xfrm>
          <a:prstGeom prst="rect">
            <a:avLst/>
          </a:prstGeom>
          <a:noFill/>
          <a:ln>
            <a:noFill/>
          </a:ln>
        </p:spPr>
      </p:pic>
      <p:pic>
        <p:nvPicPr>
          <p:cNvPr id="89" name="Google Shape;89;p13"/>
          <p:cNvPicPr preferRelativeResize="0"/>
          <p:nvPr/>
        </p:nvPicPr>
        <p:blipFill>
          <a:blip r:embed="rId4">
            <a:alphaModFix/>
          </a:blip>
          <a:stretch>
            <a:fillRect/>
          </a:stretch>
        </p:blipFill>
        <p:spPr>
          <a:xfrm>
            <a:off x="159663" y="3376125"/>
            <a:ext cx="2809925" cy="691200"/>
          </a:xfrm>
          <a:prstGeom prst="rect">
            <a:avLst/>
          </a:prstGeom>
          <a:noFill/>
          <a:ln>
            <a:noFill/>
          </a:ln>
        </p:spPr>
      </p:pic>
      <p:pic>
        <p:nvPicPr>
          <p:cNvPr id="90" name="Google Shape;90;p13"/>
          <p:cNvPicPr preferRelativeResize="0"/>
          <p:nvPr/>
        </p:nvPicPr>
        <p:blipFill>
          <a:blip r:embed="rId5">
            <a:alphaModFix/>
          </a:blip>
          <a:stretch>
            <a:fillRect/>
          </a:stretch>
        </p:blipFill>
        <p:spPr>
          <a:xfrm>
            <a:off x="6259587" y="3283575"/>
            <a:ext cx="2724748" cy="876300"/>
          </a:xfrm>
          <a:prstGeom prst="rect">
            <a:avLst/>
          </a:prstGeom>
          <a:noFill/>
          <a:ln>
            <a:noFill/>
          </a:ln>
        </p:spPr>
      </p:pic>
      <p:sp>
        <p:nvSpPr>
          <p:cNvPr id="91" name="Google Shape;91;p13"/>
          <p:cNvSpPr txBox="1"/>
          <p:nvPr/>
        </p:nvSpPr>
        <p:spPr>
          <a:xfrm>
            <a:off x="8371000" y="4159875"/>
            <a:ext cx="9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7" name="Shape 157"/>
        <p:cNvGrpSpPr/>
        <p:nvPr/>
      </p:nvGrpSpPr>
      <p:grpSpPr>
        <a:xfrm>
          <a:off x="0" y="0"/>
          <a:ext cx="0" cy="0"/>
          <a:chOff x="0" y="0"/>
          <a:chExt cx="0" cy="0"/>
        </a:xfrm>
      </p:grpSpPr>
      <p:sp>
        <p:nvSpPr>
          <p:cNvPr id="158" name="Google Shape;158;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Where we started this process</a:t>
            </a:r>
            <a:endParaRPr/>
          </a:p>
        </p:txBody>
      </p:sp>
      <p:sp>
        <p:nvSpPr>
          <p:cNvPr id="159" name="Google Shape;159;p22"/>
          <p:cNvSpPr txBox="1"/>
          <p:nvPr>
            <p:ph idx="1" type="body"/>
          </p:nvPr>
        </p:nvSpPr>
        <p:spPr>
          <a:xfrm>
            <a:off x="339525" y="1914975"/>
            <a:ext cx="8476500" cy="2943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a:solidFill>
                  <a:srgbClr val="000000"/>
                </a:solidFill>
                <a:latin typeface="Calibri"/>
                <a:ea typeface="Calibri"/>
                <a:cs typeface="Calibri"/>
                <a:sym typeface="Calibri"/>
              </a:rPr>
              <a:t>Thought leader</a:t>
            </a:r>
            <a:r>
              <a:rPr lang="en">
                <a:solidFill>
                  <a:srgbClr val="000000"/>
                </a:solidFill>
                <a:latin typeface="Calibri"/>
                <a:ea typeface="Calibri"/>
                <a:cs typeface="Calibri"/>
                <a:sym typeface="Calibri"/>
              </a:rPr>
              <a:t> interviews starting in early </a:t>
            </a:r>
            <a:r>
              <a:rPr lang="en">
                <a:solidFill>
                  <a:srgbClr val="000000"/>
                </a:solidFill>
                <a:latin typeface="Calibri"/>
                <a:ea typeface="Calibri"/>
                <a:cs typeface="Calibri"/>
                <a:sym typeface="Calibri"/>
              </a:rPr>
              <a:t>2020</a:t>
            </a:r>
            <a:r>
              <a:rPr lang="en">
                <a:solidFill>
                  <a:srgbClr val="000000"/>
                </a:solidFill>
                <a:latin typeface="Calibri"/>
                <a:ea typeface="Calibri"/>
                <a:cs typeface="Calibri"/>
                <a:sym typeface="Calibri"/>
              </a:rPr>
              <a:t>:</a:t>
            </a:r>
            <a:endParaRPr>
              <a:solidFill>
                <a:srgbClr val="000000"/>
              </a:solidFill>
              <a:latin typeface="Calibri"/>
              <a:ea typeface="Calibri"/>
              <a:cs typeface="Calibri"/>
              <a:sym typeface="Calibri"/>
            </a:endParaRPr>
          </a:p>
          <a:p>
            <a:pPr indent="-311150" lvl="0" marL="457200" rtl="0" algn="l">
              <a:lnSpc>
                <a:spcPct val="95000"/>
              </a:lnSpc>
              <a:spcBef>
                <a:spcPts val="1200"/>
              </a:spcBef>
              <a:spcAft>
                <a:spcPts val="0"/>
              </a:spcAft>
              <a:buClr>
                <a:srgbClr val="000000"/>
              </a:buClr>
              <a:buSzPts val="1300"/>
              <a:buFont typeface="Calibri"/>
              <a:buChar char="●"/>
            </a:pPr>
            <a:r>
              <a:rPr lang="en">
                <a:solidFill>
                  <a:srgbClr val="000000"/>
                </a:solidFill>
                <a:latin typeface="Calibri"/>
                <a:ea typeface="Calibri"/>
                <a:cs typeface="Calibri"/>
                <a:sym typeface="Calibri"/>
              </a:rPr>
              <a:t>NAPCRG leadership</a:t>
            </a:r>
            <a:endParaRPr>
              <a:solidFill>
                <a:srgbClr val="000000"/>
              </a:solidFill>
              <a:latin typeface="Calibri"/>
              <a:ea typeface="Calibri"/>
              <a:cs typeface="Calibri"/>
              <a:sym typeface="Calibri"/>
            </a:endParaRPr>
          </a:p>
          <a:p>
            <a:pPr indent="-311150" lvl="0" marL="457200" rtl="0" algn="l">
              <a:lnSpc>
                <a:spcPct val="95000"/>
              </a:lnSpc>
              <a:spcBef>
                <a:spcPts val="0"/>
              </a:spcBef>
              <a:spcAft>
                <a:spcPts val="0"/>
              </a:spcAft>
              <a:buClr>
                <a:srgbClr val="000000"/>
              </a:buClr>
              <a:buSzPts val="1300"/>
              <a:buFont typeface="Calibri"/>
              <a:buChar char="●"/>
            </a:pPr>
            <a:r>
              <a:rPr lang="en">
                <a:solidFill>
                  <a:srgbClr val="000000"/>
                </a:solidFill>
                <a:latin typeface="Calibri"/>
                <a:ea typeface="Calibri"/>
                <a:cs typeface="Calibri"/>
                <a:sym typeface="Calibri"/>
              </a:rPr>
              <a:t>Hope Wittenberg, CAFM Government Relations Director</a:t>
            </a:r>
            <a:endParaRPr>
              <a:solidFill>
                <a:srgbClr val="000000"/>
              </a:solidFill>
              <a:latin typeface="Calibri"/>
              <a:ea typeface="Calibri"/>
              <a:cs typeface="Calibri"/>
              <a:sym typeface="Calibri"/>
            </a:endParaRPr>
          </a:p>
          <a:p>
            <a:pPr indent="-311150" lvl="0" marL="457200" rtl="0" algn="l">
              <a:lnSpc>
                <a:spcPct val="80000"/>
              </a:lnSpc>
              <a:spcBef>
                <a:spcPts val="0"/>
              </a:spcBef>
              <a:spcAft>
                <a:spcPts val="0"/>
              </a:spcAft>
              <a:buClr>
                <a:srgbClr val="000000"/>
              </a:buClr>
              <a:buSzPts val="1300"/>
              <a:buFont typeface="Noto Sans"/>
              <a:buChar char="●"/>
            </a:pPr>
            <a:r>
              <a:rPr lang="en">
                <a:solidFill>
                  <a:srgbClr val="000000"/>
                </a:solidFill>
                <a:latin typeface="Calibri"/>
                <a:ea typeface="Calibri"/>
                <a:cs typeface="Calibri"/>
                <a:sym typeface="Calibri"/>
              </a:rPr>
              <a:t>Bob Phillips and Andrew Bazemore, Center for Professionalism and Value in Health Care</a:t>
            </a:r>
            <a:endParaRPr>
              <a:solidFill>
                <a:srgbClr val="000000"/>
              </a:solidFill>
              <a:latin typeface="Calibri"/>
              <a:ea typeface="Calibri"/>
              <a:cs typeface="Calibri"/>
              <a:sym typeface="Calibri"/>
            </a:endParaRPr>
          </a:p>
          <a:p>
            <a:pPr indent="-311150" lvl="0" marL="457200" rtl="0" algn="l">
              <a:lnSpc>
                <a:spcPct val="80000"/>
              </a:lnSpc>
              <a:spcBef>
                <a:spcPts val="0"/>
              </a:spcBef>
              <a:spcAft>
                <a:spcPts val="0"/>
              </a:spcAft>
              <a:buClr>
                <a:srgbClr val="000000"/>
              </a:buClr>
              <a:buSzPts val="1300"/>
              <a:buFont typeface="Noto Sans"/>
              <a:buChar char="●"/>
            </a:pPr>
            <a:r>
              <a:rPr lang="en">
                <a:solidFill>
                  <a:srgbClr val="000000"/>
                </a:solidFill>
                <a:latin typeface="Calibri"/>
                <a:ea typeface="Calibri"/>
                <a:cs typeface="Calibri"/>
                <a:sym typeface="Calibri"/>
              </a:rPr>
              <a:t>Warren Newton, ABFM</a:t>
            </a:r>
            <a:endParaRPr>
              <a:solidFill>
                <a:srgbClr val="000000"/>
              </a:solidFill>
              <a:latin typeface="Calibri"/>
              <a:ea typeface="Calibri"/>
              <a:cs typeface="Calibri"/>
              <a:sym typeface="Calibri"/>
            </a:endParaRPr>
          </a:p>
          <a:p>
            <a:pPr indent="-311150" lvl="0" marL="457200" rtl="0" algn="l">
              <a:lnSpc>
                <a:spcPct val="80000"/>
              </a:lnSpc>
              <a:spcBef>
                <a:spcPts val="0"/>
              </a:spcBef>
              <a:spcAft>
                <a:spcPts val="0"/>
              </a:spcAft>
              <a:buClr>
                <a:srgbClr val="000000"/>
              </a:buClr>
              <a:buSzPts val="1300"/>
              <a:buFont typeface="Calibri"/>
              <a:buChar char="●"/>
            </a:pPr>
            <a:r>
              <a:rPr lang="en">
                <a:solidFill>
                  <a:srgbClr val="000000"/>
                </a:solidFill>
                <a:latin typeface="Calibri"/>
                <a:ea typeface="Calibri"/>
                <a:cs typeface="Calibri"/>
                <a:sym typeface="Calibri"/>
              </a:rPr>
              <a:t>Christina Hester, AAFP National Research Network</a:t>
            </a:r>
            <a:endParaRPr>
              <a:solidFill>
                <a:srgbClr val="000000"/>
              </a:solidFill>
              <a:latin typeface="Calibri"/>
              <a:ea typeface="Calibri"/>
              <a:cs typeface="Calibri"/>
              <a:sym typeface="Calibri"/>
            </a:endParaRPr>
          </a:p>
          <a:p>
            <a:pPr indent="-311150" lvl="0" marL="457200" rtl="0" algn="l">
              <a:lnSpc>
                <a:spcPct val="80000"/>
              </a:lnSpc>
              <a:spcBef>
                <a:spcPts val="0"/>
              </a:spcBef>
              <a:spcAft>
                <a:spcPts val="0"/>
              </a:spcAft>
              <a:buClr>
                <a:srgbClr val="000000"/>
              </a:buClr>
              <a:buSzPts val="1300"/>
              <a:buFont typeface="Calibri"/>
              <a:buChar char="●"/>
            </a:pPr>
            <a:r>
              <a:rPr lang="en">
                <a:solidFill>
                  <a:srgbClr val="000000"/>
                </a:solidFill>
                <a:latin typeface="Calibri"/>
                <a:ea typeface="Calibri"/>
                <a:cs typeface="Calibri"/>
                <a:sym typeface="Calibri"/>
              </a:rPr>
              <a:t>Alex Krist and Chyke Doubeni regarding the Physician Scientist Pathway</a:t>
            </a:r>
            <a:endParaRPr>
              <a:solidFill>
                <a:srgbClr val="000000"/>
              </a:solidFill>
              <a:latin typeface="Calibri"/>
              <a:ea typeface="Calibri"/>
              <a:cs typeface="Calibri"/>
              <a:sym typeface="Calibri"/>
            </a:endParaRPr>
          </a:p>
          <a:p>
            <a:pPr indent="-311150" lvl="0" marL="457200" rtl="0" algn="l">
              <a:lnSpc>
                <a:spcPct val="80000"/>
              </a:lnSpc>
              <a:spcBef>
                <a:spcPts val="0"/>
              </a:spcBef>
              <a:spcAft>
                <a:spcPts val="0"/>
              </a:spcAft>
              <a:buClr>
                <a:srgbClr val="000000"/>
              </a:buClr>
              <a:buSzPts val="1300"/>
              <a:buFont typeface="Calibri"/>
              <a:buChar char="●"/>
            </a:pPr>
            <a:r>
              <a:rPr lang="en">
                <a:solidFill>
                  <a:srgbClr val="000000"/>
                </a:solidFill>
                <a:latin typeface="Calibri"/>
                <a:ea typeface="Calibri"/>
                <a:cs typeface="Calibri"/>
                <a:sym typeface="Calibri"/>
              </a:rPr>
              <a:t>ADFM Research and Development Committee</a:t>
            </a:r>
            <a:endParaRPr>
              <a:solidFill>
                <a:srgbClr val="000000"/>
              </a:solidFill>
              <a:latin typeface="Calibri"/>
              <a:ea typeface="Calibri"/>
              <a:cs typeface="Calibri"/>
              <a:sym typeface="Calibri"/>
            </a:endParaRPr>
          </a:p>
          <a:p>
            <a:pPr indent="-311150" lvl="0" marL="457200" rtl="0" algn="l">
              <a:lnSpc>
                <a:spcPct val="80000"/>
              </a:lnSpc>
              <a:spcBef>
                <a:spcPts val="0"/>
              </a:spcBef>
              <a:spcAft>
                <a:spcPts val="0"/>
              </a:spcAft>
              <a:buClr>
                <a:srgbClr val="000000"/>
              </a:buClr>
              <a:buSzPts val="1300"/>
              <a:buFont typeface="Calibri"/>
              <a:buChar char="●"/>
            </a:pPr>
            <a:r>
              <a:rPr lang="en">
                <a:solidFill>
                  <a:srgbClr val="000000"/>
                </a:solidFill>
                <a:latin typeface="Calibri"/>
                <a:ea typeface="Calibri"/>
                <a:cs typeface="Calibri"/>
                <a:sym typeface="Calibri"/>
              </a:rPr>
              <a:t>ADFM Board of Directors</a:t>
            </a:r>
            <a:endParaRPr>
              <a:solidFill>
                <a:srgbClr val="000000"/>
              </a:solidFill>
              <a:latin typeface="Calibri"/>
              <a:ea typeface="Calibri"/>
              <a:cs typeface="Calibri"/>
              <a:sym typeface="Calibri"/>
            </a:endParaRPr>
          </a:p>
          <a:p>
            <a:pPr indent="0" lvl="0" marL="457200" rtl="0" algn="l">
              <a:lnSpc>
                <a:spcPct val="80000"/>
              </a:lnSpc>
              <a:spcBef>
                <a:spcPts val="0"/>
              </a:spcBef>
              <a:spcAft>
                <a:spcPts val="0"/>
              </a:spcAft>
              <a:buNone/>
            </a:pPr>
            <a:r>
              <a:t/>
            </a:r>
            <a:endParaRPr>
              <a:solidFill>
                <a:srgbClr val="000000"/>
              </a:solidFill>
              <a:latin typeface="Calibri"/>
              <a:ea typeface="Calibri"/>
              <a:cs typeface="Calibri"/>
              <a:sym typeface="Calibri"/>
            </a:endParaRPr>
          </a:p>
          <a:p>
            <a:pPr indent="0" lvl="0" marL="0" rtl="0" algn="l">
              <a:lnSpc>
                <a:spcPct val="95000"/>
              </a:lnSpc>
              <a:spcBef>
                <a:spcPts val="0"/>
              </a:spcBef>
              <a:spcAft>
                <a:spcPts val="0"/>
              </a:spcAft>
              <a:buNone/>
            </a:pPr>
            <a:r>
              <a:rPr lang="en">
                <a:solidFill>
                  <a:srgbClr val="000000"/>
                </a:solidFill>
                <a:latin typeface="Calibri"/>
                <a:ea typeface="Calibri"/>
                <a:cs typeface="Calibri"/>
                <a:sym typeface="Calibri"/>
              </a:rPr>
              <a:t>NASEM Report (May 2021) </a:t>
            </a:r>
            <a:endParaRPr>
              <a:solidFill>
                <a:srgbClr val="000000"/>
              </a:solidFill>
              <a:latin typeface="Calibri"/>
              <a:ea typeface="Calibri"/>
              <a:cs typeface="Calibri"/>
              <a:sym typeface="Calibri"/>
            </a:endParaRPr>
          </a:p>
          <a:p>
            <a:pPr indent="-311150" lvl="0" marL="457200" rtl="0" algn="l">
              <a:lnSpc>
                <a:spcPct val="95000"/>
              </a:lnSpc>
              <a:spcBef>
                <a:spcPts val="0"/>
              </a:spcBef>
              <a:spcAft>
                <a:spcPts val="0"/>
              </a:spcAft>
              <a:buClr>
                <a:srgbClr val="000000"/>
              </a:buClr>
              <a:buSzPts val="1300"/>
              <a:buFont typeface="Calibri"/>
              <a:buChar char="●"/>
            </a:pPr>
            <a:r>
              <a:rPr lang="en">
                <a:solidFill>
                  <a:srgbClr val="000000"/>
                </a:solidFill>
                <a:latin typeface="Calibri"/>
                <a:ea typeface="Calibri"/>
                <a:cs typeface="Calibri"/>
                <a:sym typeface="Calibri"/>
              </a:rPr>
              <a:t>“The neglect of basic primary care research (PCR), and lack of research that draws on primary care–specific databases, such as clinical registries, not only adversely affects primary care outcomes but also leads to the lack of a population-based understanding of illness and disease along the healthcare spectrum”</a:t>
            </a:r>
            <a:endParaRPr>
              <a:solidFill>
                <a:srgbClr val="000000"/>
              </a:solidFill>
              <a:latin typeface="Calibri"/>
              <a:ea typeface="Calibri"/>
              <a:cs typeface="Calibri"/>
              <a:sym typeface="Calibri"/>
            </a:endParaRPr>
          </a:p>
          <a:p>
            <a:pPr indent="-311150" lvl="0" marL="457200" rtl="0" algn="l">
              <a:lnSpc>
                <a:spcPct val="95000"/>
              </a:lnSpc>
              <a:spcBef>
                <a:spcPts val="0"/>
              </a:spcBef>
              <a:spcAft>
                <a:spcPts val="0"/>
              </a:spcAft>
              <a:buClr>
                <a:srgbClr val="000000"/>
              </a:buClr>
              <a:buSzPts val="1300"/>
              <a:buFont typeface="Calibri"/>
              <a:buChar char="●"/>
            </a:pPr>
            <a:r>
              <a:rPr lang="en">
                <a:solidFill>
                  <a:srgbClr val="000000"/>
                </a:solidFill>
                <a:latin typeface="Calibri"/>
                <a:ea typeface="Calibri"/>
                <a:cs typeface="Calibri"/>
                <a:sym typeface="Calibri"/>
              </a:rPr>
              <a:t>“Better PCR support could lead to answers to questions that are critically important for improving population health.”</a:t>
            </a:r>
            <a:endParaRPr>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3" name="Shape 163"/>
        <p:cNvGrpSpPr/>
        <p:nvPr/>
      </p:nvGrpSpPr>
      <p:grpSpPr>
        <a:xfrm>
          <a:off x="0" y="0"/>
          <a:ext cx="0" cy="0"/>
          <a:chOff x="0" y="0"/>
          <a:chExt cx="0" cy="0"/>
        </a:xfrm>
      </p:grpSpPr>
      <p:sp>
        <p:nvSpPr>
          <p:cNvPr id="164" name="Google Shape;164;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 10 Key Areas for Research Development</a:t>
            </a:r>
            <a:endParaRPr/>
          </a:p>
        </p:txBody>
      </p:sp>
      <p:sp>
        <p:nvSpPr>
          <p:cNvPr id="165" name="Google Shape;165;p23"/>
          <p:cNvSpPr txBox="1"/>
          <p:nvPr>
            <p:ph idx="1" type="body"/>
          </p:nvPr>
        </p:nvSpPr>
        <p:spPr>
          <a:xfrm>
            <a:off x="573700" y="2078875"/>
            <a:ext cx="7844400" cy="2709600"/>
          </a:xfrm>
          <a:prstGeom prst="rect">
            <a:avLst/>
          </a:prstGeom>
        </p:spPr>
        <p:txBody>
          <a:bodyPr anchorCtr="0" anchor="t" bIns="91425" lIns="91425" spcFirstLastPara="1" rIns="91425" wrap="square" tIns="91425">
            <a:noAutofit/>
          </a:bodyPr>
          <a:lstStyle/>
          <a:p>
            <a:pPr indent="-323850" lvl="0" marL="914400" rtl="0" algn="l">
              <a:lnSpc>
                <a:spcPct val="105000"/>
              </a:lnSpc>
              <a:spcBef>
                <a:spcPts val="0"/>
              </a:spcBef>
              <a:spcAft>
                <a:spcPts val="0"/>
              </a:spcAft>
              <a:buSzPts val="1500"/>
              <a:buFont typeface="Calibri"/>
              <a:buAutoNum type="arabicPeriod"/>
            </a:pPr>
            <a:r>
              <a:rPr lang="en" sz="1500">
                <a:latin typeface="Calibri"/>
                <a:ea typeface="Calibri"/>
                <a:cs typeface="Calibri"/>
                <a:sym typeface="Calibri"/>
              </a:rPr>
              <a:t>Research foci</a:t>
            </a:r>
            <a:endParaRPr sz="1500">
              <a:latin typeface="Calibri"/>
              <a:ea typeface="Calibri"/>
              <a:cs typeface="Calibri"/>
              <a:sym typeface="Calibri"/>
            </a:endParaRPr>
          </a:p>
          <a:p>
            <a:pPr indent="-323850" lvl="0" marL="914400" rtl="0" algn="l">
              <a:lnSpc>
                <a:spcPct val="105000"/>
              </a:lnSpc>
              <a:spcBef>
                <a:spcPts val="0"/>
              </a:spcBef>
              <a:spcAft>
                <a:spcPts val="0"/>
              </a:spcAft>
              <a:buSzPts val="1500"/>
              <a:buFont typeface="Calibri"/>
              <a:buAutoNum type="arabicPeriod"/>
            </a:pPr>
            <a:r>
              <a:rPr lang="en" sz="1500">
                <a:latin typeface="Calibri"/>
                <a:ea typeface="Calibri"/>
                <a:cs typeface="Calibri"/>
                <a:sym typeface="Calibri"/>
              </a:rPr>
              <a:t>I</a:t>
            </a:r>
            <a:r>
              <a:rPr lang="en" sz="1500">
                <a:latin typeface="Calibri"/>
                <a:ea typeface="Calibri"/>
                <a:cs typeface="Calibri"/>
                <a:sym typeface="Calibri"/>
              </a:rPr>
              <a:t>nfrastructure</a:t>
            </a:r>
            <a:endParaRPr sz="1500">
              <a:latin typeface="Calibri"/>
              <a:ea typeface="Calibri"/>
              <a:cs typeface="Calibri"/>
              <a:sym typeface="Calibri"/>
            </a:endParaRPr>
          </a:p>
          <a:p>
            <a:pPr indent="-323850" lvl="0" marL="914400" rtl="0" algn="l">
              <a:lnSpc>
                <a:spcPct val="105000"/>
              </a:lnSpc>
              <a:spcBef>
                <a:spcPts val="0"/>
              </a:spcBef>
              <a:spcAft>
                <a:spcPts val="0"/>
              </a:spcAft>
              <a:buSzPts val="1500"/>
              <a:buFont typeface="Calibri"/>
              <a:buAutoNum type="arabicPeriod"/>
            </a:pPr>
            <a:r>
              <a:rPr lang="en" sz="1500">
                <a:latin typeface="Calibri"/>
                <a:ea typeface="Calibri"/>
                <a:cs typeface="Calibri"/>
                <a:sym typeface="Calibri"/>
              </a:rPr>
              <a:t>Advocacy </a:t>
            </a:r>
            <a:endParaRPr sz="1500">
              <a:latin typeface="Calibri"/>
              <a:ea typeface="Calibri"/>
              <a:cs typeface="Calibri"/>
              <a:sym typeface="Calibri"/>
            </a:endParaRPr>
          </a:p>
          <a:p>
            <a:pPr indent="-323850" lvl="0" marL="914400" rtl="0" algn="l">
              <a:lnSpc>
                <a:spcPct val="105000"/>
              </a:lnSpc>
              <a:spcBef>
                <a:spcPts val="0"/>
              </a:spcBef>
              <a:spcAft>
                <a:spcPts val="0"/>
              </a:spcAft>
              <a:buSzPts val="1500"/>
              <a:buFont typeface="Calibri"/>
              <a:buAutoNum type="arabicPeriod"/>
            </a:pPr>
            <a:r>
              <a:rPr lang="en" sz="1500">
                <a:latin typeface="Calibri"/>
                <a:ea typeface="Calibri"/>
                <a:cs typeface="Calibri"/>
                <a:sym typeface="Calibri"/>
              </a:rPr>
              <a:t>Funding</a:t>
            </a:r>
            <a:endParaRPr sz="1500">
              <a:latin typeface="Calibri"/>
              <a:ea typeface="Calibri"/>
              <a:cs typeface="Calibri"/>
              <a:sym typeface="Calibri"/>
            </a:endParaRPr>
          </a:p>
          <a:p>
            <a:pPr indent="-323850" lvl="0" marL="914400" rtl="0" algn="l">
              <a:lnSpc>
                <a:spcPct val="105000"/>
              </a:lnSpc>
              <a:spcBef>
                <a:spcPts val="0"/>
              </a:spcBef>
              <a:spcAft>
                <a:spcPts val="0"/>
              </a:spcAft>
              <a:buSzPts val="1500"/>
              <a:buFont typeface="Calibri"/>
              <a:buAutoNum type="arabicPeriod"/>
            </a:pPr>
            <a:r>
              <a:rPr lang="en" sz="1500">
                <a:latin typeface="Calibri"/>
                <a:ea typeface="Calibri"/>
                <a:cs typeface="Calibri"/>
                <a:sym typeface="Calibri"/>
              </a:rPr>
              <a:t>Pathway (pipeline) </a:t>
            </a:r>
            <a:endParaRPr sz="1500">
              <a:latin typeface="Calibri"/>
              <a:ea typeface="Calibri"/>
              <a:cs typeface="Calibri"/>
              <a:sym typeface="Calibri"/>
            </a:endParaRPr>
          </a:p>
          <a:p>
            <a:pPr indent="-323850" lvl="0" marL="914400" rtl="0" algn="l">
              <a:lnSpc>
                <a:spcPct val="105000"/>
              </a:lnSpc>
              <a:spcBef>
                <a:spcPts val="0"/>
              </a:spcBef>
              <a:spcAft>
                <a:spcPts val="0"/>
              </a:spcAft>
              <a:buSzPts val="1500"/>
              <a:buFont typeface="Calibri"/>
              <a:buAutoNum type="arabicPeriod"/>
            </a:pPr>
            <a:r>
              <a:rPr lang="en" sz="1500">
                <a:latin typeface="Calibri"/>
                <a:ea typeface="Calibri"/>
                <a:cs typeface="Calibri"/>
                <a:sym typeface="Calibri"/>
              </a:rPr>
              <a:t>Mentorship </a:t>
            </a:r>
            <a:endParaRPr sz="1500">
              <a:latin typeface="Calibri"/>
              <a:ea typeface="Calibri"/>
              <a:cs typeface="Calibri"/>
              <a:sym typeface="Calibri"/>
            </a:endParaRPr>
          </a:p>
          <a:p>
            <a:pPr indent="-323850" lvl="0" marL="914400" rtl="0" algn="l">
              <a:lnSpc>
                <a:spcPct val="105000"/>
              </a:lnSpc>
              <a:spcBef>
                <a:spcPts val="0"/>
              </a:spcBef>
              <a:spcAft>
                <a:spcPts val="0"/>
              </a:spcAft>
              <a:buSzPts val="1500"/>
              <a:buFont typeface="Calibri"/>
              <a:buAutoNum type="arabicPeriod"/>
            </a:pPr>
            <a:r>
              <a:rPr lang="en" sz="1500">
                <a:latin typeface="Calibri"/>
                <a:ea typeface="Calibri"/>
                <a:cs typeface="Calibri"/>
                <a:sym typeface="Calibri"/>
              </a:rPr>
              <a:t>Chair &amp; Faculty development</a:t>
            </a:r>
            <a:endParaRPr sz="1500">
              <a:latin typeface="Calibri"/>
              <a:ea typeface="Calibri"/>
              <a:cs typeface="Calibri"/>
              <a:sym typeface="Calibri"/>
            </a:endParaRPr>
          </a:p>
          <a:p>
            <a:pPr indent="-323850" lvl="0" marL="914400" rtl="0" algn="l">
              <a:lnSpc>
                <a:spcPct val="105000"/>
              </a:lnSpc>
              <a:spcBef>
                <a:spcPts val="0"/>
              </a:spcBef>
              <a:spcAft>
                <a:spcPts val="0"/>
              </a:spcAft>
              <a:buSzPts val="1500"/>
              <a:buFont typeface="Calibri"/>
              <a:buAutoNum type="arabicPeriod"/>
            </a:pPr>
            <a:r>
              <a:rPr lang="en" sz="1500">
                <a:latin typeface="Calibri"/>
                <a:ea typeface="Calibri"/>
                <a:cs typeface="Calibri"/>
                <a:sym typeface="Calibri"/>
              </a:rPr>
              <a:t>Partnerships</a:t>
            </a:r>
            <a:endParaRPr sz="1500">
              <a:latin typeface="Calibri"/>
              <a:ea typeface="Calibri"/>
              <a:cs typeface="Calibri"/>
              <a:sym typeface="Calibri"/>
            </a:endParaRPr>
          </a:p>
          <a:p>
            <a:pPr indent="-323850" lvl="0" marL="914400" rtl="0" algn="l">
              <a:lnSpc>
                <a:spcPct val="105000"/>
              </a:lnSpc>
              <a:spcBef>
                <a:spcPts val="0"/>
              </a:spcBef>
              <a:spcAft>
                <a:spcPts val="0"/>
              </a:spcAft>
              <a:buSzPts val="1500"/>
              <a:buFont typeface="Calibri"/>
              <a:buAutoNum type="arabicPeriod"/>
            </a:pPr>
            <a:r>
              <a:rPr lang="en" sz="1500">
                <a:latin typeface="Calibri"/>
                <a:ea typeface="Calibri"/>
                <a:cs typeface="Calibri"/>
                <a:sym typeface="Calibri"/>
              </a:rPr>
              <a:t>Data</a:t>
            </a:r>
            <a:endParaRPr sz="1500">
              <a:latin typeface="Calibri"/>
              <a:ea typeface="Calibri"/>
              <a:cs typeface="Calibri"/>
              <a:sym typeface="Calibri"/>
            </a:endParaRPr>
          </a:p>
          <a:p>
            <a:pPr indent="-323850" lvl="0" marL="914400" rtl="0" algn="l">
              <a:lnSpc>
                <a:spcPct val="105000"/>
              </a:lnSpc>
              <a:spcBef>
                <a:spcPts val="0"/>
              </a:spcBef>
              <a:spcAft>
                <a:spcPts val="0"/>
              </a:spcAft>
              <a:buSzPts val="1500"/>
              <a:buFont typeface="Calibri"/>
              <a:buAutoNum type="arabicPeriod"/>
            </a:pPr>
            <a:r>
              <a:rPr lang="en" sz="1500">
                <a:latin typeface="Calibri"/>
                <a:ea typeface="Calibri"/>
                <a:cs typeface="Calibri"/>
                <a:sym typeface="Calibri"/>
              </a:rPr>
              <a:t>Communication</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9" name="Shape 169"/>
        <p:cNvGrpSpPr/>
        <p:nvPr/>
      </p:nvGrpSpPr>
      <p:grpSpPr>
        <a:xfrm>
          <a:off x="0" y="0"/>
          <a:ext cx="0" cy="0"/>
          <a:chOff x="0" y="0"/>
          <a:chExt cx="0" cy="0"/>
        </a:xfrm>
      </p:grpSpPr>
      <p:sp>
        <p:nvSpPr>
          <p:cNvPr id="170" name="Google Shape;170;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 brief note that this is not new…	</a:t>
            </a:r>
            <a:endParaRPr/>
          </a:p>
        </p:txBody>
      </p:sp>
      <p:sp>
        <p:nvSpPr>
          <p:cNvPr id="171" name="Google Shape;171;p2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Mark Johnson sent us a set of slides from a presentation he did with Paul James, Charles Mouton, and Jeff Borkan in 2010 and they highlighted what it means to build research capacity (building on this 2002 article):</a:t>
            </a:r>
            <a:endParaRPr/>
          </a:p>
          <a:p>
            <a:pPr indent="-304958" lvl="0" marL="457200" rtl="0" algn="l">
              <a:spcBef>
                <a:spcPts val="1200"/>
              </a:spcBef>
              <a:spcAft>
                <a:spcPts val="0"/>
              </a:spcAft>
              <a:buSzPct val="100000"/>
              <a:buAutoNum type="alphaUcPeriod"/>
            </a:pPr>
            <a:r>
              <a:rPr lang="en"/>
              <a:t>Linkage</a:t>
            </a:r>
            <a:endParaRPr/>
          </a:p>
          <a:p>
            <a:pPr indent="-304958" lvl="0" marL="457200" rtl="0" algn="l">
              <a:spcBef>
                <a:spcPts val="0"/>
              </a:spcBef>
              <a:spcAft>
                <a:spcPts val="0"/>
              </a:spcAft>
              <a:buSzPct val="100000"/>
              <a:buAutoNum type="alphaUcPeriod"/>
            </a:pPr>
            <a:r>
              <a:rPr lang="en"/>
              <a:t>Infrastructure</a:t>
            </a:r>
            <a:endParaRPr/>
          </a:p>
          <a:p>
            <a:pPr indent="-304958" lvl="0" marL="457200" rtl="0" algn="l">
              <a:spcBef>
                <a:spcPts val="0"/>
              </a:spcBef>
              <a:spcAft>
                <a:spcPts val="0"/>
              </a:spcAft>
              <a:buSzPct val="100000"/>
              <a:buAutoNum type="alphaUcPeriod"/>
            </a:pPr>
            <a:r>
              <a:rPr lang="en"/>
              <a:t>Training</a:t>
            </a:r>
            <a:endParaRPr/>
          </a:p>
          <a:p>
            <a:pPr indent="-304958" lvl="0" marL="457200" rtl="0" algn="l">
              <a:spcBef>
                <a:spcPts val="0"/>
              </a:spcBef>
              <a:spcAft>
                <a:spcPts val="0"/>
              </a:spcAft>
              <a:buSzPct val="100000"/>
              <a:buAutoNum type="alphaUcPeriod"/>
            </a:pPr>
            <a:r>
              <a:rPr lang="en"/>
              <a:t>Reputation</a:t>
            </a:r>
            <a:endParaRPr/>
          </a:p>
          <a:p>
            <a:pPr indent="-304958" lvl="0" marL="457200" rtl="0" algn="l">
              <a:spcBef>
                <a:spcPts val="0"/>
              </a:spcBef>
              <a:spcAft>
                <a:spcPts val="0"/>
              </a:spcAft>
              <a:buSzPct val="100000"/>
              <a:buAutoNum type="alphaUcPeriod"/>
            </a:pPr>
            <a:r>
              <a:rPr lang="en"/>
              <a:t>Publishing</a:t>
            </a:r>
            <a:endParaRPr/>
          </a:p>
          <a:p>
            <a:pPr indent="-304958" lvl="0" marL="457200" rtl="0" algn="l">
              <a:spcBef>
                <a:spcPts val="0"/>
              </a:spcBef>
              <a:spcAft>
                <a:spcPts val="0"/>
              </a:spcAft>
              <a:buSzPct val="100000"/>
              <a:buAutoNum type="alphaUcPeriod"/>
            </a:pPr>
            <a:r>
              <a:rPr lang="en"/>
              <a:t>Culture</a:t>
            </a:r>
            <a:endParaRPr/>
          </a:p>
          <a:p>
            <a:pPr indent="-304958" lvl="0" marL="457200" rtl="0" algn="l">
              <a:spcBef>
                <a:spcPts val="0"/>
              </a:spcBef>
              <a:spcAft>
                <a:spcPts val="0"/>
              </a:spcAft>
              <a:buSzPct val="100000"/>
              <a:buAutoNum type="alphaUcPeriod"/>
            </a:pPr>
            <a:r>
              <a:rPr lang="en"/>
              <a:t>Asking the Right Questions in the Right Setting</a:t>
            </a:r>
            <a:endParaRPr/>
          </a:p>
          <a:p>
            <a:pPr indent="-304958" lvl="0" marL="457200" rtl="0" algn="l">
              <a:spcBef>
                <a:spcPts val="0"/>
              </a:spcBef>
              <a:spcAft>
                <a:spcPts val="0"/>
              </a:spcAft>
              <a:buSzPct val="100000"/>
              <a:buAutoNum type="alphaUcPeriod"/>
            </a:pPr>
            <a:r>
              <a:rPr lang="en"/>
              <a:t>Funding</a:t>
            </a:r>
            <a:endParaRPr/>
          </a:p>
        </p:txBody>
      </p:sp>
      <p:sp>
        <p:nvSpPr>
          <p:cNvPr id="172" name="Google Shape;172;p24"/>
          <p:cNvSpPr txBox="1"/>
          <p:nvPr/>
        </p:nvSpPr>
        <p:spPr>
          <a:xfrm>
            <a:off x="381000" y="4448425"/>
            <a:ext cx="55605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900">
                <a:solidFill>
                  <a:schemeClr val="accent1"/>
                </a:solidFill>
                <a:latin typeface="Lato"/>
                <a:ea typeface="Lato"/>
                <a:cs typeface="Lato"/>
                <a:sym typeface="Lato"/>
              </a:rPr>
              <a:t>https://fammedarchives.blob.core.windows.net/imagesandpdfs/fmhub/fm2002/oct02/fd.pdf</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6" name="Shape 176"/>
        <p:cNvGrpSpPr/>
        <p:nvPr/>
      </p:nvGrpSpPr>
      <p:grpSpPr>
        <a:xfrm>
          <a:off x="0" y="0"/>
          <a:ext cx="0" cy="0"/>
          <a:chOff x="0" y="0"/>
          <a:chExt cx="0" cy="0"/>
        </a:xfrm>
      </p:grpSpPr>
      <p:sp>
        <p:nvSpPr>
          <p:cNvPr id="177" name="Google Shape;177;p25"/>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3. What? Vision for the process</a:t>
            </a:r>
            <a:endParaRPr/>
          </a:p>
        </p:txBody>
      </p:sp>
      <p:sp>
        <p:nvSpPr>
          <p:cNvPr id="178" name="Google Shape;178;p25"/>
          <p:cNvSpPr txBox="1"/>
          <p:nvPr/>
        </p:nvSpPr>
        <p:spPr>
          <a:xfrm>
            <a:off x="831250" y="2992450"/>
            <a:ext cx="30000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D9D9D9"/>
                </a:solidFill>
                <a:latin typeface="Lato"/>
                <a:ea typeface="Lato"/>
                <a:cs typeface="Lato"/>
                <a:sym typeface="Lato"/>
              </a:rPr>
              <a:t>4. Process &amp; Summit</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5. Final Product</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6. Current State</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7. Innovative Inspirations</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8. Next Steps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76050" y="1318650"/>
            <a:ext cx="8991900" cy="155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2377"/>
              <a:t>Main outcome: </a:t>
            </a:r>
            <a:endParaRPr i="1" sz="2377"/>
          </a:p>
          <a:p>
            <a:pPr indent="0" lvl="0" marL="0" rtl="0" algn="l">
              <a:spcBef>
                <a:spcPts val="0"/>
              </a:spcBef>
              <a:spcAft>
                <a:spcPts val="0"/>
              </a:spcAft>
              <a:buNone/>
            </a:pPr>
            <a:r>
              <a:rPr lang="en" sz="2500"/>
              <a:t>#1 R</a:t>
            </a:r>
            <a:r>
              <a:rPr lang="en" sz="2500"/>
              <a:t>oad map &amp; </a:t>
            </a:r>
            <a:r>
              <a:rPr lang="en" sz="2500"/>
              <a:t>strategic</a:t>
            </a:r>
            <a:r>
              <a:rPr lang="en" sz="2500"/>
              <a:t> plan for the discipline (by 2030?)</a:t>
            </a:r>
            <a:endParaRPr sz="2500"/>
          </a:p>
          <a:p>
            <a:pPr indent="-323850" lvl="0" marL="457200" rtl="0" algn="l">
              <a:spcBef>
                <a:spcPts val="0"/>
              </a:spcBef>
              <a:spcAft>
                <a:spcPts val="0"/>
              </a:spcAft>
              <a:buClr>
                <a:schemeClr val="accent1"/>
              </a:buClr>
              <a:buSzPts val="1500"/>
              <a:buFont typeface="Lato"/>
              <a:buChar char="●"/>
            </a:pPr>
            <a:r>
              <a:rPr b="0" lang="en" sz="1500">
                <a:solidFill>
                  <a:schemeClr val="accent1"/>
                </a:solidFill>
                <a:latin typeface="Lato"/>
                <a:ea typeface="Lato"/>
                <a:cs typeface="Lato"/>
                <a:sym typeface="Lato"/>
              </a:rPr>
              <a:t>Tracks us from current state to ideal state… </a:t>
            </a:r>
            <a:endParaRPr b="0" sz="1500">
              <a:solidFill>
                <a:schemeClr val="accent1"/>
              </a:solidFill>
              <a:latin typeface="Lato"/>
              <a:ea typeface="Lato"/>
              <a:cs typeface="Lato"/>
              <a:sym typeface="Lato"/>
            </a:endParaRPr>
          </a:p>
          <a:p>
            <a:pPr indent="-323850" lvl="0" marL="457200" rtl="0" algn="l">
              <a:spcBef>
                <a:spcPts val="0"/>
              </a:spcBef>
              <a:spcAft>
                <a:spcPts val="0"/>
              </a:spcAft>
              <a:buClr>
                <a:schemeClr val="accent1"/>
              </a:buClr>
              <a:buSzPts val="1500"/>
              <a:buFont typeface="Lato"/>
              <a:buChar char="●"/>
            </a:pPr>
            <a:r>
              <a:rPr b="0" lang="en" sz="1500">
                <a:solidFill>
                  <a:schemeClr val="accent1"/>
                </a:solidFill>
                <a:latin typeface="Lato"/>
                <a:ea typeface="Lato"/>
                <a:cs typeface="Lato"/>
                <a:sym typeface="Lato"/>
              </a:rPr>
              <a:t>Action plan and metrics for each area</a:t>
            </a:r>
            <a:endParaRPr sz="2500"/>
          </a:p>
        </p:txBody>
      </p:sp>
      <p:pic>
        <p:nvPicPr>
          <p:cNvPr id="184" name="Google Shape;184;p26"/>
          <p:cNvPicPr preferRelativeResize="0"/>
          <p:nvPr/>
        </p:nvPicPr>
        <p:blipFill>
          <a:blip r:embed="rId3">
            <a:alphaModFix/>
          </a:blip>
          <a:stretch>
            <a:fillRect/>
          </a:stretch>
        </p:blipFill>
        <p:spPr>
          <a:xfrm>
            <a:off x="5838200" y="2957675"/>
            <a:ext cx="3037400" cy="1945525"/>
          </a:xfrm>
          <a:prstGeom prst="rect">
            <a:avLst/>
          </a:prstGeom>
          <a:noFill/>
          <a:ln>
            <a:noFill/>
          </a:ln>
        </p:spPr>
      </p:pic>
      <p:sp>
        <p:nvSpPr>
          <p:cNvPr id="185" name="Google Shape;185;p26"/>
          <p:cNvSpPr txBox="1"/>
          <p:nvPr/>
        </p:nvSpPr>
        <p:spPr>
          <a:xfrm>
            <a:off x="128775" y="2822238"/>
            <a:ext cx="59244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1"/>
                </a:solidFill>
                <a:latin typeface="Lato"/>
                <a:ea typeface="Lato"/>
                <a:cs typeface="Lato"/>
                <a:sym typeface="Lato"/>
              </a:rPr>
              <a:t>#2 - Discipline is unified on the role of each organization</a:t>
            </a:r>
            <a:endParaRPr sz="1200">
              <a:solidFill>
                <a:schemeClr val="accent1"/>
              </a:solidFill>
              <a:latin typeface="Lato"/>
              <a:ea typeface="Lato"/>
              <a:cs typeface="Lato"/>
              <a:sym typeface="Lato"/>
            </a:endParaRPr>
          </a:p>
          <a:p>
            <a:pPr indent="-304800" lvl="0" marL="457200" rtl="0" algn="l">
              <a:spcBef>
                <a:spcPts val="0"/>
              </a:spcBef>
              <a:spcAft>
                <a:spcPts val="0"/>
              </a:spcAft>
              <a:buClr>
                <a:schemeClr val="accent1"/>
              </a:buClr>
              <a:buSzPts val="1200"/>
              <a:buFont typeface="Lato"/>
              <a:buChar char="●"/>
            </a:pPr>
            <a:r>
              <a:rPr lang="en" sz="1200">
                <a:solidFill>
                  <a:schemeClr val="accent1"/>
                </a:solidFill>
                <a:latin typeface="Lato"/>
                <a:ea typeface="Lato"/>
                <a:cs typeface="Lato"/>
                <a:sym typeface="Lato"/>
              </a:rPr>
              <a:t>How can we elevate research within each organization? </a:t>
            </a:r>
            <a:endParaRPr sz="1200">
              <a:solidFill>
                <a:schemeClr val="accent1"/>
              </a:solidFill>
              <a:latin typeface="Lato"/>
              <a:ea typeface="Lato"/>
              <a:cs typeface="Lato"/>
              <a:sym typeface="Lato"/>
            </a:endParaRPr>
          </a:p>
          <a:p>
            <a:pPr indent="-304800" lvl="0" marL="457200" rtl="0" algn="l">
              <a:spcBef>
                <a:spcPts val="0"/>
              </a:spcBef>
              <a:spcAft>
                <a:spcPts val="0"/>
              </a:spcAft>
              <a:buClr>
                <a:schemeClr val="accent1"/>
              </a:buClr>
              <a:buSzPts val="1200"/>
              <a:buFont typeface="Lato"/>
              <a:buChar char="●"/>
            </a:pPr>
            <a:r>
              <a:rPr lang="en" sz="1200">
                <a:solidFill>
                  <a:schemeClr val="accent1"/>
                </a:solidFill>
                <a:latin typeface="Lato"/>
                <a:ea typeface="Lato"/>
                <a:cs typeface="Lato"/>
                <a:sym typeface="Lato"/>
              </a:rPr>
              <a:t>Can we write it into our strategic plans and efforts?</a:t>
            </a:r>
            <a:endParaRPr sz="1200">
              <a:solidFill>
                <a:schemeClr val="accent1"/>
              </a:solidFill>
              <a:latin typeface="Lato"/>
              <a:ea typeface="Lato"/>
              <a:cs typeface="Lato"/>
              <a:sym typeface="Lato"/>
            </a:endParaRPr>
          </a:p>
          <a:p>
            <a:pPr indent="0" lvl="0" marL="0" rtl="0" algn="l">
              <a:spcBef>
                <a:spcPts val="0"/>
              </a:spcBef>
              <a:spcAft>
                <a:spcPts val="0"/>
              </a:spcAft>
              <a:buNone/>
            </a:pPr>
            <a:r>
              <a:t/>
            </a:r>
            <a:endParaRPr sz="1200">
              <a:solidFill>
                <a:schemeClr val="accent1"/>
              </a:solidFill>
              <a:latin typeface="Lato"/>
              <a:ea typeface="Lato"/>
              <a:cs typeface="Lato"/>
              <a:sym typeface="Lato"/>
            </a:endParaRPr>
          </a:p>
          <a:p>
            <a:pPr indent="0" lvl="0" marL="0" rtl="0" algn="l">
              <a:spcBef>
                <a:spcPts val="0"/>
              </a:spcBef>
              <a:spcAft>
                <a:spcPts val="0"/>
              </a:spcAft>
              <a:buNone/>
            </a:pPr>
            <a:r>
              <a:rPr lang="en" sz="1200">
                <a:solidFill>
                  <a:schemeClr val="accent1"/>
                </a:solidFill>
                <a:latin typeface="Lato"/>
                <a:ea typeface="Lato"/>
                <a:cs typeface="Lato"/>
                <a:sym typeface="Lato"/>
              </a:rPr>
              <a:t>#3  - Everyone (students, deans, etc.): Strategic communication plan </a:t>
            </a:r>
            <a:endParaRPr sz="1200">
              <a:solidFill>
                <a:schemeClr val="accent1"/>
              </a:solidFill>
              <a:latin typeface="Lato"/>
              <a:ea typeface="Lato"/>
              <a:cs typeface="Lato"/>
              <a:sym typeface="Lato"/>
            </a:endParaRPr>
          </a:p>
          <a:p>
            <a:pPr indent="0" lvl="0" marL="0" rtl="0" algn="l">
              <a:spcBef>
                <a:spcPts val="0"/>
              </a:spcBef>
              <a:spcAft>
                <a:spcPts val="0"/>
              </a:spcAft>
              <a:buNone/>
            </a:pPr>
            <a:r>
              <a:t/>
            </a:r>
            <a:endParaRPr sz="1200">
              <a:solidFill>
                <a:schemeClr val="accent1"/>
              </a:solidFill>
              <a:latin typeface="Lato"/>
              <a:ea typeface="Lato"/>
              <a:cs typeface="Lato"/>
              <a:sym typeface="Lato"/>
            </a:endParaRPr>
          </a:p>
          <a:p>
            <a:pPr indent="0" lvl="0" marL="0" rtl="0" algn="l">
              <a:spcBef>
                <a:spcPts val="0"/>
              </a:spcBef>
              <a:spcAft>
                <a:spcPts val="0"/>
              </a:spcAft>
              <a:buNone/>
            </a:pPr>
            <a:r>
              <a:rPr lang="en" sz="1200">
                <a:solidFill>
                  <a:schemeClr val="accent1"/>
                </a:solidFill>
                <a:latin typeface="Lato"/>
                <a:ea typeface="Lato"/>
                <a:cs typeface="Lato"/>
                <a:sym typeface="Lato"/>
              </a:rPr>
              <a:t>#4 - MAYBE - NIH Center for Primary Care to amplify advocacy</a:t>
            </a:r>
            <a:endParaRPr sz="1200">
              <a:solidFill>
                <a:schemeClr val="accent1"/>
              </a:solidFill>
              <a:latin typeface="Lato"/>
              <a:ea typeface="Lato"/>
              <a:cs typeface="Lato"/>
              <a:sym typeface="Lato"/>
            </a:endParaRPr>
          </a:p>
          <a:p>
            <a:pPr indent="0" lvl="0" marL="0" rtl="0" algn="l">
              <a:spcBef>
                <a:spcPts val="0"/>
              </a:spcBef>
              <a:spcAft>
                <a:spcPts val="0"/>
              </a:spcAft>
              <a:buNone/>
            </a:pPr>
            <a:r>
              <a:t/>
            </a:r>
            <a:endParaRPr sz="1200">
              <a:solidFill>
                <a:schemeClr val="accent1"/>
              </a:solidFill>
              <a:latin typeface="Lato"/>
              <a:ea typeface="Lato"/>
              <a:cs typeface="Lato"/>
              <a:sym typeface="Lato"/>
            </a:endParaRPr>
          </a:p>
          <a:p>
            <a:pPr indent="0" lvl="0" marL="0" rtl="0" algn="l">
              <a:spcBef>
                <a:spcPts val="0"/>
              </a:spcBef>
              <a:spcAft>
                <a:spcPts val="0"/>
              </a:spcAft>
              <a:buNone/>
            </a:pPr>
            <a:r>
              <a:rPr lang="en" sz="1200">
                <a:solidFill>
                  <a:schemeClr val="accent1"/>
                </a:solidFill>
                <a:latin typeface="Lato"/>
                <a:ea typeface="Lato"/>
                <a:cs typeface="Lato"/>
                <a:sym typeface="Lato"/>
              </a:rPr>
              <a:t>#5 - MAYBE - Networks/consortia to elevate research within our discipline</a:t>
            </a:r>
            <a:endParaRPr sz="1500"/>
          </a:p>
        </p:txBody>
      </p:sp>
      <p:cxnSp>
        <p:nvCxnSpPr>
          <p:cNvPr id="186" name="Google Shape;186;p26"/>
          <p:cNvCxnSpPr/>
          <p:nvPr/>
        </p:nvCxnSpPr>
        <p:spPr>
          <a:xfrm>
            <a:off x="175625" y="2704575"/>
            <a:ext cx="6111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7"/>
          <p:cNvPicPr preferRelativeResize="0"/>
          <p:nvPr/>
        </p:nvPicPr>
        <p:blipFill>
          <a:blip r:embed="rId3">
            <a:alphaModFix/>
          </a:blip>
          <a:stretch>
            <a:fillRect/>
          </a:stretch>
        </p:blipFill>
        <p:spPr>
          <a:xfrm>
            <a:off x="615575" y="126213"/>
            <a:ext cx="4729725" cy="4891075"/>
          </a:xfrm>
          <a:prstGeom prst="rect">
            <a:avLst/>
          </a:prstGeom>
          <a:noFill/>
          <a:ln>
            <a:noFill/>
          </a:ln>
        </p:spPr>
      </p:pic>
      <p:sp>
        <p:nvSpPr>
          <p:cNvPr id="192" name="Google Shape;192;p27"/>
          <p:cNvSpPr txBox="1"/>
          <p:nvPr>
            <p:ph type="title"/>
          </p:nvPr>
        </p:nvSpPr>
        <p:spPr>
          <a:xfrm>
            <a:off x="5431475" y="1005175"/>
            <a:ext cx="3756900" cy="1689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 a nice visual to help us explain the plan briefly and to broad audiences (like this)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6" name="Shape 196"/>
        <p:cNvGrpSpPr/>
        <p:nvPr/>
      </p:nvGrpSpPr>
      <p:grpSpPr>
        <a:xfrm>
          <a:off x="0" y="0"/>
          <a:ext cx="0" cy="0"/>
          <a:chOff x="0" y="0"/>
          <a:chExt cx="0" cy="0"/>
        </a:xfrm>
      </p:grpSpPr>
      <p:sp>
        <p:nvSpPr>
          <p:cNvPr id="197" name="Google Shape;197;p2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4. Process &amp; Summit</a:t>
            </a:r>
            <a:endParaRPr/>
          </a:p>
        </p:txBody>
      </p:sp>
      <p:sp>
        <p:nvSpPr>
          <p:cNvPr id="198" name="Google Shape;198;p28"/>
          <p:cNvSpPr txBox="1"/>
          <p:nvPr/>
        </p:nvSpPr>
        <p:spPr>
          <a:xfrm>
            <a:off x="821075" y="2992450"/>
            <a:ext cx="30000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5. Final Product</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6. Current State</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7. Innovative Inspirations</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8. Next Steps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249425"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 summary/overview</a:t>
            </a:r>
            <a:endParaRPr/>
          </a:p>
        </p:txBody>
      </p:sp>
      <p:pic>
        <p:nvPicPr>
          <p:cNvPr id="204" name="Google Shape;204;p29"/>
          <p:cNvPicPr preferRelativeResize="0"/>
          <p:nvPr/>
        </p:nvPicPr>
        <p:blipFill>
          <a:blip r:embed="rId3">
            <a:alphaModFix/>
          </a:blip>
          <a:stretch>
            <a:fillRect/>
          </a:stretch>
        </p:blipFill>
        <p:spPr>
          <a:xfrm>
            <a:off x="99062" y="1783600"/>
            <a:ext cx="8945874" cy="3449899"/>
          </a:xfrm>
          <a:prstGeom prst="rect">
            <a:avLst/>
          </a:prstGeom>
          <a:noFill/>
          <a:ln>
            <a:noFill/>
          </a:ln>
        </p:spPr>
      </p:pic>
      <p:sp>
        <p:nvSpPr>
          <p:cNvPr id="205" name="Google Shape;205;p29"/>
          <p:cNvSpPr/>
          <p:nvPr/>
        </p:nvSpPr>
        <p:spPr>
          <a:xfrm>
            <a:off x="2213150" y="3309475"/>
            <a:ext cx="1065600" cy="16701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8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653250" y="1242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will this information gathering look like?</a:t>
            </a:r>
            <a:endParaRPr/>
          </a:p>
        </p:txBody>
      </p:sp>
      <p:sp>
        <p:nvSpPr>
          <p:cNvPr id="211" name="Google Shape;211;p30"/>
          <p:cNvSpPr txBox="1"/>
          <p:nvPr>
            <p:ph idx="1" type="body"/>
          </p:nvPr>
        </p:nvSpPr>
        <p:spPr>
          <a:xfrm>
            <a:off x="339525" y="1744700"/>
            <a:ext cx="8523600" cy="3171600"/>
          </a:xfrm>
          <a:prstGeom prst="rect">
            <a:avLst/>
          </a:prstGeom>
        </p:spPr>
        <p:txBody>
          <a:bodyPr anchorCtr="0" anchor="t" bIns="91425" lIns="91425" spcFirstLastPara="1" rIns="91425" wrap="square" tIns="91425">
            <a:noAutofit/>
          </a:bodyPr>
          <a:lstStyle/>
          <a:p>
            <a:pPr indent="-311308" lvl="0" marL="457200" rtl="0" algn="l">
              <a:lnSpc>
                <a:spcPct val="105000"/>
              </a:lnSpc>
              <a:spcBef>
                <a:spcPts val="0"/>
              </a:spcBef>
              <a:spcAft>
                <a:spcPts val="0"/>
              </a:spcAft>
              <a:buClr>
                <a:schemeClr val="dk2"/>
              </a:buClr>
              <a:buSzPts val="1303"/>
              <a:buAutoNum type="arabicPeriod"/>
            </a:pPr>
            <a:r>
              <a:rPr b="1" lang="en" sz="1302">
                <a:solidFill>
                  <a:schemeClr val="dk2"/>
                </a:solidFill>
              </a:rPr>
              <a:t>I</a:t>
            </a:r>
            <a:r>
              <a:rPr b="1" lang="en" sz="1302">
                <a:solidFill>
                  <a:schemeClr val="dk2"/>
                </a:solidFill>
              </a:rPr>
              <a:t>nformation from organizations:</a:t>
            </a:r>
            <a:endParaRPr b="1" sz="1302">
              <a:solidFill>
                <a:schemeClr val="dk2"/>
              </a:solidFill>
            </a:endParaRPr>
          </a:p>
          <a:p>
            <a:pPr indent="0" lvl="0" marL="0" rtl="0" algn="l">
              <a:lnSpc>
                <a:spcPct val="90000"/>
              </a:lnSpc>
              <a:spcBef>
                <a:spcPts val="1200"/>
              </a:spcBef>
              <a:spcAft>
                <a:spcPts val="0"/>
              </a:spcAft>
              <a:buSzPts val="1018"/>
              <a:buNone/>
            </a:pPr>
            <a:r>
              <a:rPr lang="en" sz="1249">
                <a:solidFill>
                  <a:schemeClr val="dk2"/>
                </a:solidFill>
                <a:latin typeface="Calibri"/>
                <a:ea typeface="Calibri"/>
                <a:cs typeface="Calibri"/>
                <a:sym typeface="Calibri"/>
              </a:rPr>
              <a:t>Each FMLC organization to provided  the following as part of </a:t>
            </a:r>
            <a:r>
              <a:rPr lang="en" sz="1249">
                <a:solidFill>
                  <a:schemeClr val="dk2"/>
                </a:solidFill>
                <a:latin typeface="Calibri"/>
                <a:ea typeface="Calibri"/>
                <a:cs typeface="Calibri"/>
                <a:sym typeface="Calibri"/>
              </a:rPr>
              <a:t>their</a:t>
            </a:r>
            <a:r>
              <a:rPr lang="en" sz="1249">
                <a:solidFill>
                  <a:schemeClr val="dk2"/>
                </a:solidFill>
                <a:latin typeface="Calibri"/>
                <a:ea typeface="Calibri"/>
                <a:cs typeface="Calibri"/>
                <a:sym typeface="Calibri"/>
              </a:rPr>
              <a:t> organizational updates for February 2023:</a:t>
            </a:r>
            <a:endParaRPr sz="1249">
              <a:solidFill>
                <a:schemeClr val="dk2"/>
              </a:solidFill>
              <a:latin typeface="Calibri"/>
              <a:ea typeface="Calibri"/>
              <a:cs typeface="Calibri"/>
              <a:sym typeface="Calibri"/>
            </a:endParaRPr>
          </a:p>
          <a:p>
            <a:pPr indent="0" lvl="0" marL="0" rtl="0" algn="l">
              <a:lnSpc>
                <a:spcPct val="90000"/>
              </a:lnSpc>
              <a:spcBef>
                <a:spcPts val="0"/>
              </a:spcBef>
              <a:spcAft>
                <a:spcPts val="0"/>
              </a:spcAft>
              <a:buSzPts val="1018"/>
              <a:buNone/>
            </a:pPr>
            <a:r>
              <a:rPr lang="en" sz="1249">
                <a:solidFill>
                  <a:schemeClr val="dk2"/>
                </a:solidFill>
                <a:latin typeface="Calibri"/>
                <a:ea typeface="Calibri"/>
                <a:cs typeface="Calibri"/>
                <a:sym typeface="Calibri"/>
              </a:rPr>
              <a:t>Thinking about </a:t>
            </a:r>
            <a:r>
              <a:rPr lang="en" sz="1249" u="sng">
                <a:solidFill>
                  <a:schemeClr val="dk2"/>
                </a:solidFill>
                <a:latin typeface="Calibri"/>
                <a:ea typeface="Calibri"/>
                <a:cs typeface="Calibri"/>
                <a:sym typeface="Calibri"/>
              </a:rPr>
              <a:t>research and research capacity building</a:t>
            </a:r>
            <a:r>
              <a:rPr lang="en" sz="1249">
                <a:solidFill>
                  <a:schemeClr val="dk2"/>
                </a:solidFill>
                <a:latin typeface="Calibri"/>
                <a:ea typeface="Calibri"/>
                <a:cs typeface="Calibri"/>
                <a:sym typeface="Calibri"/>
              </a:rPr>
              <a:t>:</a:t>
            </a:r>
            <a:endParaRPr sz="1249">
              <a:solidFill>
                <a:schemeClr val="dk2"/>
              </a:solidFill>
              <a:latin typeface="Calibri"/>
              <a:ea typeface="Calibri"/>
              <a:cs typeface="Calibri"/>
              <a:sym typeface="Calibri"/>
            </a:endParaRPr>
          </a:p>
          <a:p>
            <a:pPr indent="-307952" lvl="1" marL="914400" rtl="0" algn="l">
              <a:lnSpc>
                <a:spcPct val="90000"/>
              </a:lnSpc>
              <a:spcBef>
                <a:spcPts val="0"/>
              </a:spcBef>
              <a:spcAft>
                <a:spcPts val="0"/>
              </a:spcAft>
              <a:buClr>
                <a:schemeClr val="dk2"/>
              </a:buClr>
              <a:buSzPts val="1250"/>
              <a:buFont typeface="Calibri"/>
              <a:buAutoNum type="alphaLcPeriod"/>
            </a:pPr>
            <a:r>
              <a:rPr lang="en" sz="1249">
                <a:solidFill>
                  <a:schemeClr val="dk2"/>
                </a:solidFill>
                <a:latin typeface="Calibri"/>
                <a:ea typeface="Calibri"/>
                <a:cs typeface="Calibri"/>
                <a:sym typeface="Calibri"/>
              </a:rPr>
              <a:t>What has your organization done in the past (programs, grants, etc.) and what were the outcomes?</a:t>
            </a:r>
            <a:endParaRPr sz="1249">
              <a:solidFill>
                <a:schemeClr val="dk2"/>
              </a:solidFill>
              <a:latin typeface="Calibri"/>
              <a:ea typeface="Calibri"/>
              <a:cs typeface="Calibri"/>
              <a:sym typeface="Calibri"/>
            </a:endParaRPr>
          </a:p>
          <a:p>
            <a:pPr indent="-307952" lvl="1" marL="914400" rtl="0" algn="l">
              <a:lnSpc>
                <a:spcPct val="90000"/>
              </a:lnSpc>
              <a:spcBef>
                <a:spcPts val="0"/>
              </a:spcBef>
              <a:spcAft>
                <a:spcPts val="0"/>
              </a:spcAft>
              <a:buClr>
                <a:schemeClr val="dk2"/>
              </a:buClr>
              <a:buSzPts val="1250"/>
              <a:buFont typeface="Calibri"/>
              <a:buAutoNum type="alphaLcPeriod"/>
            </a:pPr>
            <a:r>
              <a:rPr lang="en" sz="1249">
                <a:solidFill>
                  <a:schemeClr val="dk2"/>
                </a:solidFill>
                <a:latin typeface="Calibri"/>
                <a:ea typeface="Calibri"/>
                <a:cs typeface="Calibri"/>
                <a:sym typeface="Calibri"/>
              </a:rPr>
              <a:t>What is your organization currently doing?</a:t>
            </a:r>
            <a:endParaRPr sz="1249">
              <a:solidFill>
                <a:schemeClr val="dk2"/>
              </a:solidFill>
              <a:latin typeface="Calibri"/>
              <a:ea typeface="Calibri"/>
              <a:cs typeface="Calibri"/>
              <a:sym typeface="Calibri"/>
            </a:endParaRPr>
          </a:p>
          <a:p>
            <a:pPr indent="-193652" lvl="2" marL="1371600" rtl="0" algn="l">
              <a:lnSpc>
                <a:spcPct val="90000"/>
              </a:lnSpc>
              <a:spcBef>
                <a:spcPts val="0"/>
              </a:spcBef>
              <a:spcAft>
                <a:spcPts val="0"/>
              </a:spcAft>
              <a:buClr>
                <a:schemeClr val="dk2"/>
              </a:buClr>
              <a:buSzPts val="1250"/>
              <a:buFont typeface="Calibri"/>
              <a:buAutoNum type="romanLcPeriod"/>
            </a:pPr>
            <a:r>
              <a:rPr lang="en" sz="1249">
                <a:solidFill>
                  <a:schemeClr val="dk2"/>
                </a:solidFill>
                <a:latin typeface="Calibri"/>
                <a:ea typeface="Calibri"/>
                <a:cs typeface="Calibri"/>
                <a:sym typeface="Calibri"/>
              </a:rPr>
              <a:t>If there are efforts that tie specifically to health equity, please note this.</a:t>
            </a:r>
            <a:endParaRPr sz="1249">
              <a:solidFill>
                <a:schemeClr val="dk2"/>
              </a:solidFill>
              <a:latin typeface="Calibri"/>
              <a:ea typeface="Calibri"/>
              <a:cs typeface="Calibri"/>
              <a:sym typeface="Calibri"/>
            </a:endParaRPr>
          </a:p>
          <a:p>
            <a:pPr indent="-307952" lvl="1" marL="914400" rtl="0" algn="l">
              <a:lnSpc>
                <a:spcPct val="90000"/>
              </a:lnSpc>
              <a:spcBef>
                <a:spcPts val="0"/>
              </a:spcBef>
              <a:spcAft>
                <a:spcPts val="0"/>
              </a:spcAft>
              <a:buClr>
                <a:schemeClr val="dk2"/>
              </a:buClr>
              <a:buSzPts val="1250"/>
              <a:buFont typeface="Calibri"/>
              <a:buAutoNum type="alphaLcPeriod"/>
            </a:pPr>
            <a:r>
              <a:rPr lang="en" sz="1249">
                <a:solidFill>
                  <a:schemeClr val="dk2"/>
                </a:solidFill>
                <a:latin typeface="Calibri"/>
                <a:ea typeface="Calibri"/>
                <a:cs typeface="Calibri"/>
                <a:sym typeface="Calibri"/>
              </a:rPr>
              <a:t>Who from your organization (or your networks) would you recommend we engage with as part of the process of creating a strategic plan for research in the discipline?</a:t>
            </a:r>
            <a:endParaRPr sz="1249">
              <a:solidFill>
                <a:schemeClr val="dk2"/>
              </a:solidFill>
              <a:latin typeface="Calibri"/>
              <a:ea typeface="Calibri"/>
              <a:cs typeface="Calibri"/>
              <a:sym typeface="Calibri"/>
            </a:endParaRPr>
          </a:p>
          <a:p>
            <a:pPr indent="-307952" lvl="1" marL="914400" rtl="0" algn="l">
              <a:lnSpc>
                <a:spcPct val="90000"/>
              </a:lnSpc>
              <a:spcBef>
                <a:spcPts val="0"/>
              </a:spcBef>
              <a:spcAft>
                <a:spcPts val="0"/>
              </a:spcAft>
              <a:buClr>
                <a:schemeClr val="dk2"/>
              </a:buClr>
              <a:buSzPts val="1250"/>
              <a:buFont typeface="Calibri"/>
              <a:buAutoNum type="alphaLcPeriod"/>
            </a:pPr>
            <a:r>
              <a:rPr lang="en" sz="1249">
                <a:solidFill>
                  <a:schemeClr val="dk2"/>
                </a:solidFill>
                <a:latin typeface="Calibri"/>
                <a:ea typeface="Calibri"/>
                <a:cs typeface="Calibri"/>
                <a:sym typeface="Calibri"/>
              </a:rPr>
              <a:t>What is the organization’s interest in/commitment to enhancing research and research capacity in the future? </a:t>
            </a:r>
            <a:endParaRPr sz="1249">
              <a:solidFill>
                <a:schemeClr val="dk2"/>
              </a:solidFill>
              <a:latin typeface="Calibri"/>
              <a:ea typeface="Calibri"/>
              <a:cs typeface="Calibri"/>
              <a:sym typeface="Calibri"/>
            </a:endParaRPr>
          </a:p>
          <a:p>
            <a:pPr indent="-193652" lvl="2" marL="1371600" rtl="0" algn="l">
              <a:lnSpc>
                <a:spcPct val="90000"/>
              </a:lnSpc>
              <a:spcBef>
                <a:spcPts val="0"/>
              </a:spcBef>
              <a:spcAft>
                <a:spcPts val="0"/>
              </a:spcAft>
              <a:buClr>
                <a:schemeClr val="dk2"/>
              </a:buClr>
              <a:buSzPts val="1250"/>
              <a:buFont typeface="Calibri"/>
              <a:buAutoNum type="romanLcPeriod"/>
            </a:pPr>
            <a:r>
              <a:rPr lang="en" sz="1249">
                <a:solidFill>
                  <a:schemeClr val="dk2"/>
                </a:solidFill>
                <a:latin typeface="Calibri"/>
                <a:ea typeface="Calibri"/>
                <a:cs typeface="Calibri"/>
                <a:sym typeface="Calibri"/>
              </a:rPr>
              <a:t>do you have any goals specific to research advocacy? (if yes, please share)</a:t>
            </a:r>
            <a:endParaRPr sz="1249">
              <a:solidFill>
                <a:schemeClr val="dk2"/>
              </a:solidFill>
              <a:latin typeface="Calibri"/>
              <a:ea typeface="Calibri"/>
              <a:cs typeface="Calibri"/>
              <a:sym typeface="Calibri"/>
            </a:endParaRPr>
          </a:p>
          <a:p>
            <a:pPr indent="0" lvl="0" marL="1371600" rtl="0" algn="l">
              <a:lnSpc>
                <a:spcPct val="90000"/>
              </a:lnSpc>
              <a:spcBef>
                <a:spcPts val="0"/>
              </a:spcBef>
              <a:spcAft>
                <a:spcPts val="0"/>
              </a:spcAft>
              <a:buNone/>
            </a:pPr>
            <a:r>
              <a:t/>
            </a:r>
            <a:endParaRPr sz="1249">
              <a:solidFill>
                <a:schemeClr val="dk2"/>
              </a:solidFill>
              <a:latin typeface="Calibri"/>
              <a:ea typeface="Calibri"/>
              <a:cs typeface="Calibri"/>
              <a:sym typeface="Calibri"/>
            </a:endParaRPr>
          </a:p>
          <a:p>
            <a:pPr indent="0" lvl="0" marL="0" rtl="0" algn="l">
              <a:lnSpc>
                <a:spcPct val="105000"/>
              </a:lnSpc>
              <a:spcBef>
                <a:spcPts val="0"/>
              </a:spcBef>
              <a:spcAft>
                <a:spcPts val="0"/>
              </a:spcAft>
              <a:buSzPts val="1018"/>
              <a:buNone/>
            </a:pPr>
            <a:r>
              <a:rPr b="1" lang="en" sz="1302">
                <a:solidFill>
                  <a:schemeClr val="dk2"/>
                </a:solidFill>
              </a:rPr>
              <a:t>2. 	B</a:t>
            </a:r>
            <a:r>
              <a:rPr b="1" lang="en" sz="1302">
                <a:solidFill>
                  <a:schemeClr val="dk2"/>
                </a:solidFill>
              </a:rPr>
              <a:t>road</a:t>
            </a:r>
            <a:r>
              <a:rPr b="1" lang="en" sz="1302">
                <a:solidFill>
                  <a:schemeClr val="dk2"/>
                </a:solidFill>
              </a:rPr>
              <a:t> audience participation (Partner Survey): Creating Word Clouds</a:t>
            </a:r>
            <a:endParaRPr sz="1117">
              <a:solidFill>
                <a:schemeClr val="dk2"/>
              </a:solidFill>
              <a:latin typeface="Arial"/>
              <a:ea typeface="Arial"/>
              <a:cs typeface="Arial"/>
              <a:sym typeface="Arial"/>
            </a:endParaRPr>
          </a:p>
          <a:p>
            <a:pPr indent="0" lvl="0" marL="0" rtl="0" algn="l">
              <a:lnSpc>
                <a:spcPct val="105000"/>
              </a:lnSpc>
              <a:spcBef>
                <a:spcPts val="1200"/>
              </a:spcBef>
              <a:spcAft>
                <a:spcPts val="0"/>
              </a:spcAft>
              <a:buSzPts val="1018"/>
              <a:buNone/>
            </a:pPr>
            <a:r>
              <a:rPr b="1" lang="en" sz="1302">
                <a:solidFill>
                  <a:schemeClr val="dk2"/>
                </a:solidFill>
              </a:rPr>
              <a:t>3. 	F</a:t>
            </a:r>
            <a:r>
              <a:rPr b="1" lang="en" sz="1302">
                <a:solidFill>
                  <a:schemeClr val="dk2"/>
                </a:solidFill>
              </a:rPr>
              <a:t>ormal focus groups and interviews </a:t>
            </a:r>
            <a:endParaRPr b="1" sz="1302">
              <a:solidFill>
                <a:schemeClr val="dk2"/>
              </a:solidFill>
            </a:endParaRPr>
          </a:p>
          <a:p>
            <a:pPr indent="0" lvl="0" marL="0" rtl="0" algn="l">
              <a:lnSpc>
                <a:spcPct val="105000"/>
              </a:lnSpc>
              <a:spcBef>
                <a:spcPts val="1200"/>
              </a:spcBef>
              <a:spcAft>
                <a:spcPts val="1200"/>
              </a:spcAft>
              <a:buSzPts val="1018"/>
              <a:buNone/>
            </a:pPr>
            <a:r>
              <a:rPr b="1" lang="en" sz="1302">
                <a:solidFill>
                  <a:schemeClr val="dk2"/>
                </a:solidFill>
              </a:rPr>
              <a:t>4. 	Series of papers</a:t>
            </a:r>
            <a:endParaRPr b="1" sz="1302">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nvSpPr>
        <p:spPr>
          <a:xfrm>
            <a:off x="1400425" y="3102925"/>
            <a:ext cx="527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217" name="Google Shape;217;p31"/>
          <p:cNvPicPr preferRelativeResize="0"/>
          <p:nvPr/>
        </p:nvPicPr>
        <p:blipFill>
          <a:blip r:embed="rId3">
            <a:alphaModFix/>
          </a:blip>
          <a:stretch>
            <a:fillRect/>
          </a:stretch>
        </p:blipFill>
        <p:spPr>
          <a:xfrm>
            <a:off x="65250" y="0"/>
            <a:ext cx="7942548" cy="4820599"/>
          </a:xfrm>
          <a:prstGeom prst="rect">
            <a:avLst/>
          </a:prstGeom>
          <a:noFill/>
          <a:ln>
            <a:noFill/>
          </a:ln>
        </p:spPr>
      </p:pic>
      <p:pic>
        <p:nvPicPr>
          <p:cNvPr id="218" name="Google Shape;218;p31"/>
          <p:cNvPicPr preferRelativeResize="0"/>
          <p:nvPr/>
        </p:nvPicPr>
        <p:blipFill>
          <a:blip r:embed="rId4">
            <a:alphaModFix/>
          </a:blip>
          <a:stretch>
            <a:fillRect/>
          </a:stretch>
        </p:blipFill>
        <p:spPr>
          <a:xfrm>
            <a:off x="4947450" y="2794575"/>
            <a:ext cx="4196548" cy="2348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 YOU!</a:t>
            </a:r>
            <a:endParaRPr/>
          </a:p>
        </p:txBody>
      </p:sp>
      <p:sp>
        <p:nvSpPr>
          <p:cNvPr id="97" name="Google Shape;97;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1200"/>
              </a:spcAft>
              <a:buNone/>
            </a:pPr>
            <a:r>
              <a:rPr lang="en"/>
              <a:t>A huge thank you to the ABFM Foundation for supporting this work; Warren Newton, the ADFM and NAPCRG Executive teams for </a:t>
            </a:r>
            <a:r>
              <a:rPr lang="en"/>
              <a:t>their</a:t>
            </a:r>
            <a:r>
              <a:rPr lang="en"/>
              <a:t> ongoing engagement and feedback into this process so far; the ADFM Research Development Committee for the many thoughtful conversations leading up to this process; and everyone else who has shared their time and wisdom with us!!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Complete the Visioning for Family Medicine Research Survey and share with others!</a:t>
            </a:r>
            <a:endParaRPr/>
          </a:p>
        </p:txBody>
      </p:sp>
      <p:pic>
        <p:nvPicPr>
          <p:cNvPr id="224" name="Google Shape;224;p32"/>
          <p:cNvPicPr preferRelativeResize="0"/>
          <p:nvPr/>
        </p:nvPicPr>
        <p:blipFill>
          <a:blip r:embed="rId3">
            <a:alphaModFix/>
          </a:blip>
          <a:stretch>
            <a:fillRect/>
          </a:stretch>
        </p:blipFill>
        <p:spPr>
          <a:xfrm>
            <a:off x="6775525" y="2571750"/>
            <a:ext cx="2157325" cy="2157325"/>
          </a:xfrm>
          <a:prstGeom prst="rect">
            <a:avLst/>
          </a:prstGeom>
          <a:noFill/>
          <a:ln>
            <a:noFill/>
          </a:ln>
        </p:spPr>
      </p:pic>
      <p:sp>
        <p:nvSpPr>
          <p:cNvPr id="225" name="Google Shape;225;p32"/>
          <p:cNvSpPr txBox="1"/>
          <p:nvPr/>
        </p:nvSpPr>
        <p:spPr>
          <a:xfrm>
            <a:off x="490475" y="2504125"/>
            <a:ext cx="624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Use the QR code or this link to complete the survey: </a:t>
            </a:r>
            <a:r>
              <a:rPr lang="en" u="sng">
                <a:solidFill>
                  <a:schemeClr val="hlink"/>
                </a:solidFill>
                <a:hlinkClick r:id="rId4"/>
              </a:rPr>
              <a:t>https://www.surveymonkey.com/r/2023researchvision</a:t>
            </a:r>
            <a:r>
              <a:rPr lang="en"/>
              <a:t> </a:t>
            </a:r>
            <a:endParaRPr/>
          </a:p>
        </p:txBody>
      </p:sp>
      <p:sp>
        <p:nvSpPr>
          <p:cNvPr id="226" name="Google Shape;226;p32"/>
          <p:cNvSpPr txBox="1"/>
          <p:nvPr/>
        </p:nvSpPr>
        <p:spPr>
          <a:xfrm>
            <a:off x="357275" y="3395350"/>
            <a:ext cx="6381000" cy="12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2"/>
                </a:solidFill>
                <a:latin typeface="Lato"/>
                <a:ea typeface="Lato"/>
                <a:cs typeface="Lato"/>
                <a:sym typeface="Lato"/>
              </a:rPr>
              <a:t>B</a:t>
            </a:r>
            <a:r>
              <a:rPr lang="en" sz="1350">
                <a:solidFill>
                  <a:schemeClr val="dk2"/>
                </a:solidFill>
                <a:latin typeface="Lato"/>
                <a:ea typeface="Lato"/>
                <a:cs typeface="Lato"/>
                <a:sym typeface="Lato"/>
              </a:rPr>
              <a:t>rief survey to be shared broadly:</a:t>
            </a:r>
            <a:endParaRPr sz="1350">
              <a:solidFill>
                <a:schemeClr val="dk2"/>
              </a:solidFill>
              <a:latin typeface="Lato"/>
              <a:ea typeface="Lato"/>
              <a:cs typeface="Lato"/>
              <a:sym typeface="Lato"/>
            </a:endParaRPr>
          </a:p>
          <a:p>
            <a:pPr indent="-314325" lvl="0" marL="457200" rtl="0" algn="l">
              <a:spcBef>
                <a:spcPts val="0"/>
              </a:spcBef>
              <a:spcAft>
                <a:spcPts val="0"/>
              </a:spcAft>
              <a:buClr>
                <a:srgbClr val="404040"/>
              </a:buClr>
              <a:buSzPts val="1350"/>
              <a:buFont typeface="Lato"/>
              <a:buAutoNum type="arabicPeriod"/>
            </a:pPr>
            <a:r>
              <a:rPr lang="en" sz="1350">
                <a:solidFill>
                  <a:srgbClr val="404040"/>
                </a:solidFill>
                <a:highlight>
                  <a:schemeClr val="lt1"/>
                </a:highlight>
                <a:latin typeface="Lato"/>
                <a:ea typeface="Lato"/>
                <a:cs typeface="Lato"/>
                <a:sym typeface="Lato"/>
              </a:rPr>
              <a:t>By 2030, what does family medicine research look like in an ideal world? </a:t>
            </a:r>
            <a:endParaRPr sz="1350">
              <a:solidFill>
                <a:srgbClr val="404040"/>
              </a:solidFill>
              <a:highlight>
                <a:schemeClr val="lt1"/>
              </a:highlight>
              <a:latin typeface="Lato"/>
              <a:ea typeface="Lato"/>
              <a:cs typeface="Lato"/>
              <a:sym typeface="Lato"/>
            </a:endParaRPr>
          </a:p>
          <a:p>
            <a:pPr indent="0" lvl="0" marL="457200" rtl="0" algn="l">
              <a:spcBef>
                <a:spcPts val="0"/>
              </a:spcBef>
              <a:spcAft>
                <a:spcPts val="0"/>
              </a:spcAft>
              <a:buNone/>
            </a:pPr>
            <a:r>
              <a:rPr lang="en" sz="1350">
                <a:solidFill>
                  <a:srgbClr val="404040"/>
                </a:solidFill>
                <a:highlight>
                  <a:schemeClr val="lt1"/>
                </a:highlight>
                <a:latin typeface="Lato"/>
                <a:ea typeface="Lato"/>
                <a:cs typeface="Lato"/>
                <a:sym typeface="Lato"/>
              </a:rPr>
              <a:t>(250 words or less, think, "elevator speech")</a:t>
            </a:r>
            <a:endParaRPr sz="1350">
              <a:solidFill>
                <a:srgbClr val="404040"/>
              </a:solidFill>
              <a:highlight>
                <a:schemeClr val="lt1"/>
              </a:highlight>
              <a:latin typeface="Lato"/>
              <a:ea typeface="Lato"/>
              <a:cs typeface="Lato"/>
              <a:sym typeface="Lato"/>
            </a:endParaRPr>
          </a:p>
          <a:p>
            <a:pPr indent="-314325" lvl="0" marL="457200" rtl="0" algn="l">
              <a:spcBef>
                <a:spcPts val="0"/>
              </a:spcBef>
              <a:spcAft>
                <a:spcPts val="0"/>
              </a:spcAft>
              <a:buClr>
                <a:srgbClr val="404040"/>
              </a:buClr>
              <a:buSzPts val="1350"/>
              <a:buFont typeface="Lato"/>
              <a:buAutoNum type="arabicPeriod"/>
            </a:pPr>
            <a:r>
              <a:rPr lang="en" sz="1350">
                <a:solidFill>
                  <a:srgbClr val="404040"/>
                </a:solidFill>
                <a:highlight>
                  <a:schemeClr val="lt1"/>
                </a:highlight>
                <a:latin typeface="Lato"/>
                <a:ea typeface="Lato"/>
                <a:cs typeface="Lato"/>
                <a:sym typeface="Lato"/>
              </a:rPr>
              <a:t>Current barriers to achieving this ideal state</a:t>
            </a:r>
            <a:endParaRPr sz="1350">
              <a:solidFill>
                <a:srgbClr val="404040"/>
              </a:solidFill>
              <a:highlight>
                <a:schemeClr val="lt1"/>
              </a:highlight>
              <a:latin typeface="Lato"/>
              <a:ea typeface="Lato"/>
              <a:cs typeface="Lato"/>
              <a:sym typeface="Lato"/>
            </a:endParaRPr>
          </a:p>
          <a:p>
            <a:pPr indent="-314325" lvl="0" marL="457200" rtl="0" algn="l">
              <a:spcBef>
                <a:spcPts val="0"/>
              </a:spcBef>
              <a:spcAft>
                <a:spcPts val="0"/>
              </a:spcAft>
              <a:buClr>
                <a:srgbClr val="404040"/>
              </a:buClr>
              <a:buSzPts val="1350"/>
              <a:buFont typeface="Lato"/>
              <a:buAutoNum type="arabicPeriod"/>
            </a:pPr>
            <a:r>
              <a:rPr lang="en" sz="1350">
                <a:solidFill>
                  <a:srgbClr val="404040"/>
                </a:solidFill>
                <a:highlight>
                  <a:schemeClr val="lt1"/>
                </a:highlight>
                <a:latin typeface="Lato"/>
                <a:ea typeface="Lato"/>
                <a:cs typeface="Lato"/>
                <a:sym typeface="Lato"/>
              </a:rPr>
              <a:t>Possible solutions to these barriers</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729450" y="1318650"/>
            <a:ext cx="7688700" cy="535200"/>
          </a:xfrm>
          <a:prstGeom prst="rect">
            <a:avLst/>
          </a:prstGeom>
          <a:no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Partner Engagement</a:t>
            </a:r>
            <a:endParaRPr/>
          </a:p>
        </p:txBody>
      </p:sp>
      <p:sp>
        <p:nvSpPr>
          <p:cNvPr id="232" name="Google Shape;232;p3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the end of February, we’ll be finalizing names for:</a:t>
            </a:r>
            <a:endParaRPr/>
          </a:p>
          <a:p>
            <a:pPr indent="-311150" lvl="0" marL="457200" rtl="0" algn="l">
              <a:spcBef>
                <a:spcPts val="1200"/>
              </a:spcBef>
              <a:spcAft>
                <a:spcPts val="0"/>
              </a:spcAft>
              <a:buSzPts val="1300"/>
              <a:buChar char="●"/>
            </a:pPr>
            <a:r>
              <a:rPr lang="en"/>
              <a:t>Interviews (20) - goal to gather diverse perspectives with people who are intimately familiar with our discipline and research (e.g. chairs, patients, longtime researchers, a dean, etc.)</a:t>
            </a:r>
            <a:endParaRPr/>
          </a:p>
          <a:p>
            <a:pPr indent="-311150" lvl="0" marL="457200" rtl="0" algn="l">
              <a:spcBef>
                <a:spcPts val="0"/>
              </a:spcBef>
              <a:spcAft>
                <a:spcPts val="0"/>
              </a:spcAft>
              <a:buSzPts val="1300"/>
              <a:buChar char="●"/>
            </a:pPr>
            <a:r>
              <a:rPr lang="en"/>
              <a:t>Focus groups (2 of 15 participants each) - one focused on outcomes of educational programs (PDs and learners) and one </a:t>
            </a:r>
            <a:r>
              <a:rPr lang="en"/>
              <a:t>focused</a:t>
            </a:r>
            <a:r>
              <a:rPr lang="en"/>
              <a:t> on </a:t>
            </a:r>
            <a:r>
              <a:rPr lang="en"/>
              <a:t>research structures and experiences (</a:t>
            </a:r>
            <a:r>
              <a:rPr lang="en"/>
              <a:t>chairs &amp; research directors)</a:t>
            </a:r>
            <a:endParaRPr/>
          </a:p>
          <a:p>
            <a:pPr indent="-311150" lvl="0" marL="457200" rtl="0" algn="l">
              <a:spcBef>
                <a:spcPts val="0"/>
              </a:spcBef>
              <a:spcAft>
                <a:spcPts val="0"/>
              </a:spcAft>
              <a:buSzPts val="1300"/>
              <a:buChar char="●"/>
            </a:pPr>
            <a:r>
              <a:rPr lang="en"/>
              <a:t>Papers (25? 30?)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298075" y="6087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Potential paper topics…</a:t>
            </a:r>
            <a:endParaRPr/>
          </a:p>
        </p:txBody>
      </p:sp>
      <p:sp>
        <p:nvSpPr>
          <p:cNvPr id="238" name="Google Shape;238;p34"/>
          <p:cNvSpPr txBox="1"/>
          <p:nvPr>
            <p:ph idx="1" type="body"/>
          </p:nvPr>
        </p:nvSpPr>
        <p:spPr>
          <a:xfrm>
            <a:off x="140400" y="1323775"/>
            <a:ext cx="4108500" cy="3667500"/>
          </a:xfrm>
          <a:prstGeom prst="rect">
            <a:avLst/>
          </a:prstGeom>
          <a:noFill/>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100">
                <a:solidFill>
                  <a:srgbClr val="000000"/>
                </a:solidFill>
                <a:latin typeface="Calibri"/>
                <a:ea typeface="Calibri"/>
                <a:cs typeface="Calibri"/>
                <a:sym typeface="Calibri"/>
              </a:rPr>
              <a:t>Overall context</a:t>
            </a:r>
            <a:endParaRPr b="1"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Setting the stage – Why? Why now? Themes</a:t>
            </a:r>
            <a:endParaRPr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Highlighting our history and current state (context)</a:t>
            </a:r>
            <a:endParaRPr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What is possible/innovative inspirations (EM, Netherlands MD/PhD, TUTOR PHC)</a:t>
            </a:r>
            <a:endParaRPr sz="1100">
              <a:solidFill>
                <a:srgbClr val="000000"/>
              </a:solidFill>
              <a:latin typeface="Calibri"/>
              <a:ea typeface="Calibri"/>
              <a:cs typeface="Calibri"/>
              <a:sym typeface="Calibri"/>
            </a:endParaRPr>
          </a:p>
          <a:p>
            <a:pPr indent="0" lvl="0" marL="0" rtl="0" algn="l">
              <a:spcBef>
                <a:spcPts val="0"/>
              </a:spcBef>
              <a:spcAft>
                <a:spcPts val="0"/>
              </a:spcAft>
              <a:buNone/>
            </a:pPr>
            <a:r>
              <a:rPr b="1" lang="en" sz="1100">
                <a:solidFill>
                  <a:srgbClr val="000000"/>
                </a:solidFill>
                <a:latin typeface="Calibri"/>
                <a:ea typeface="Calibri"/>
                <a:cs typeface="Calibri"/>
                <a:sym typeface="Calibri"/>
              </a:rPr>
              <a:t>Infrastructure</a:t>
            </a:r>
            <a:endParaRPr b="1"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Infrastructure successes and gaps - incl PBRNs, outcomes of BRC</a:t>
            </a:r>
            <a:endParaRPr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Culture of curiosity</a:t>
            </a:r>
            <a:endParaRPr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CERA infrastructure &amp; outcomes to date</a:t>
            </a:r>
            <a:endParaRPr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How do you build a center for excellence in Primary Care at your institution?</a:t>
            </a:r>
            <a:endParaRPr sz="1100">
              <a:solidFill>
                <a:srgbClr val="000000"/>
              </a:solidFill>
              <a:latin typeface="Calibri"/>
              <a:ea typeface="Calibri"/>
              <a:cs typeface="Calibri"/>
              <a:sym typeface="Calibri"/>
            </a:endParaRPr>
          </a:p>
          <a:p>
            <a:pPr indent="0" lvl="0" marL="0" rtl="0" algn="l">
              <a:spcBef>
                <a:spcPts val="0"/>
              </a:spcBef>
              <a:spcAft>
                <a:spcPts val="0"/>
              </a:spcAft>
              <a:buNone/>
            </a:pPr>
            <a:r>
              <a:rPr b="1" lang="en" sz="1100">
                <a:solidFill>
                  <a:srgbClr val="000000"/>
                </a:solidFill>
                <a:latin typeface="Calibri"/>
                <a:ea typeface="Calibri"/>
                <a:cs typeface="Calibri"/>
                <a:sym typeface="Calibri"/>
              </a:rPr>
              <a:t>Pathways</a:t>
            </a:r>
            <a:endParaRPr b="1"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Career pathways of physician scientists (what are the pathways? what are the entry points? how many people are there?)</a:t>
            </a:r>
            <a:endParaRPr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Training program requirements - changes &amp; impact; scholarship in FM residencies</a:t>
            </a:r>
            <a:endParaRPr>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Who is doing FM research? </a:t>
            </a:r>
            <a:r>
              <a:rPr lang="en">
                <a:solidFill>
                  <a:srgbClr val="000000"/>
                </a:solidFill>
                <a:latin typeface="Calibri"/>
                <a:ea typeface="Calibri"/>
                <a:cs typeface="Calibri"/>
                <a:sym typeface="Calibri"/>
              </a:rPr>
              <a:t>And Role of the PhD researcher</a:t>
            </a:r>
            <a:endParaRPr>
              <a:solidFill>
                <a:srgbClr val="000000"/>
              </a:solidFill>
              <a:latin typeface="Calibri"/>
              <a:ea typeface="Calibri"/>
              <a:cs typeface="Calibri"/>
              <a:sym typeface="Calibri"/>
            </a:endParaRPr>
          </a:p>
          <a:p>
            <a:pPr indent="0" lvl="0" marL="457200" rtl="0" algn="l">
              <a:spcBef>
                <a:spcPts val="0"/>
              </a:spcBef>
              <a:spcAft>
                <a:spcPts val="0"/>
              </a:spcAft>
              <a:buNone/>
            </a:pPr>
            <a:r>
              <a:t/>
            </a:r>
            <a:endParaRPr>
              <a:solidFill>
                <a:srgbClr val="000000"/>
              </a:solidFill>
              <a:latin typeface="Calibri"/>
              <a:ea typeface="Calibri"/>
              <a:cs typeface="Calibri"/>
              <a:sym typeface="Calibri"/>
            </a:endParaRPr>
          </a:p>
          <a:p>
            <a:pPr indent="0" lvl="0" marL="0" rtl="0" algn="l">
              <a:spcBef>
                <a:spcPts val="0"/>
              </a:spcBef>
              <a:spcAft>
                <a:spcPts val="0"/>
              </a:spcAft>
              <a:buNone/>
            </a:pPr>
            <a:r>
              <a:rPr lang="en" sz="1100">
                <a:solidFill>
                  <a:srgbClr val="000000"/>
                </a:solidFill>
                <a:latin typeface="Calibri"/>
                <a:ea typeface="Calibri"/>
                <a:cs typeface="Calibri"/>
                <a:sym typeface="Calibri"/>
              </a:rPr>
              <a:t> </a:t>
            </a:r>
            <a:r>
              <a:rPr b="1" lang="en" sz="1100">
                <a:solidFill>
                  <a:srgbClr val="000000"/>
                </a:solidFill>
                <a:latin typeface="Calibri"/>
                <a:ea typeface="Calibri"/>
                <a:cs typeface="Calibri"/>
                <a:sym typeface="Calibri"/>
              </a:rPr>
              <a:t>Mentorship</a:t>
            </a:r>
            <a:endParaRPr b="1"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Font typeface="Calibri"/>
              <a:buAutoNum type="arabicPeriod"/>
            </a:pPr>
            <a:r>
              <a:rPr lang="en" sz="1100">
                <a:solidFill>
                  <a:srgbClr val="000000"/>
                </a:solidFill>
                <a:latin typeface="Calibri"/>
                <a:ea typeface="Calibri"/>
                <a:cs typeface="Calibri"/>
                <a:sym typeface="Calibri"/>
              </a:rPr>
              <a:t>?? GGP? </a:t>
            </a:r>
            <a:endParaRPr sz="1100">
              <a:solidFill>
                <a:srgbClr val="000000"/>
              </a:solidFill>
              <a:latin typeface="Calibri"/>
              <a:ea typeface="Calibri"/>
              <a:cs typeface="Calibri"/>
              <a:sym typeface="Calibri"/>
            </a:endParaRPr>
          </a:p>
          <a:p>
            <a:pPr indent="0" lvl="0" marL="0" rtl="0" algn="l">
              <a:spcBef>
                <a:spcPts val="0"/>
              </a:spcBef>
              <a:spcAft>
                <a:spcPts val="0"/>
              </a:spcAft>
              <a:buNone/>
            </a:pPr>
            <a:r>
              <a:rPr lang="en" sz="1100">
                <a:solidFill>
                  <a:srgbClr val="000000"/>
                </a:solidFill>
                <a:latin typeface="Calibri"/>
                <a:ea typeface="Calibri"/>
                <a:cs typeface="Calibri"/>
                <a:sym typeface="Calibri"/>
              </a:rPr>
              <a:t> </a:t>
            </a:r>
            <a:endParaRPr sz="1100">
              <a:solidFill>
                <a:srgbClr val="000000"/>
              </a:solidFill>
              <a:latin typeface="Calibri"/>
              <a:ea typeface="Calibri"/>
              <a:cs typeface="Calibri"/>
              <a:sym typeface="Calibri"/>
            </a:endParaRPr>
          </a:p>
          <a:p>
            <a:pPr indent="0" lvl="0" marL="0" rtl="0" algn="l">
              <a:spcBef>
                <a:spcPts val="0"/>
              </a:spcBef>
              <a:spcAft>
                <a:spcPts val="0"/>
              </a:spcAft>
              <a:buNone/>
            </a:pPr>
            <a:r>
              <a:rPr b="1" lang="en" sz="1100">
                <a:solidFill>
                  <a:srgbClr val="000000"/>
                </a:solidFill>
                <a:latin typeface="Calibri"/>
                <a:ea typeface="Calibri"/>
                <a:cs typeface="Calibri"/>
                <a:sym typeface="Calibri"/>
              </a:rPr>
              <a:t>Data</a:t>
            </a:r>
            <a:endParaRPr b="1" sz="1100">
              <a:solidFill>
                <a:srgbClr val="000000"/>
              </a:solidFill>
              <a:latin typeface="Calibri"/>
              <a:ea typeface="Calibri"/>
              <a:cs typeface="Calibri"/>
              <a:sym typeface="Calibri"/>
            </a:endParaRPr>
          </a:p>
          <a:p>
            <a:pPr indent="-293211" lvl="0" marL="457200" rtl="0" algn="l">
              <a:spcBef>
                <a:spcPts val="0"/>
              </a:spcBef>
              <a:spcAft>
                <a:spcPts val="0"/>
              </a:spcAft>
              <a:buClr>
                <a:srgbClr val="000000"/>
              </a:buClr>
              <a:buSzPct val="100000"/>
              <a:buAutoNum type="arabicPeriod"/>
            </a:pPr>
            <a:r>
              <a:rPr lang="en" sz="1100">
                <a:solidFill>
                  <a:srgbClr val="000000"/>
                </a:solidFill>
                <a:latin typeface="Calibri"/>
                <a:ea typeface="Calibri"/>
                <a:cs typeface="Calibri"/>
                <a:sym typeface="Calibri"/>
              </a:rPr>
              <a:t>Big data </a:t>
            </a:r>
            <a:endParaRPr sz="1100">
              <a:solidFill>
                <a:srgbClr val="000000"/>
              </a:solidFill>
              <a:latin typeface="Calibri"/>
              <a:ea typeface="Calibri"/>
              <a:cs typeface="Calibri"/>
              <a:sym typeface="Calibri"/>
            </a:endParaRPr>
          </a:p>
        </p:txBody>
      </p:sp>
      <p:sp>
        <p:nvSpPr>
          <p:cNvPr id="239" name="Google Shape;239;p34"/>
          <p:cNvSpPr txBox="1"/>
          <p:nvPr/>
        </p:nvSpPr>
        <p:spPr>
          <a:xfrm>
            <a:off x="4248900" y="202500"/>
            <a:ext cx="4895100" cy="494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000">
              <a:latin typeface="Calibri"/>
              <a:ea typeface="Calibri"/>
              <a:cs typeface="Calibri"/>
              <a:sym typeface="Calibri"/>
            </a:endParaRPr>
          </a:p>
          <a:p>
            <a:pPr indent="0" lvl="0" marL="0" rtl="0" algn="l">
              <a:lnSpc>
                <a:spcPct val="115000"/>
              </a:lnSpc>
              <a:spcBef>
                <a:spcPts val="0"/>
              </a:spcBef>
              <a:spcAft>
                <a:spcPts val="0"/>
              </a:spcAft>
              <a:buNone/>
            </a:pPr>
            <a:r>
              <a:rPr b="1" lang="en" sz="1000">
                <a:latin typeface="Calibri"/>
                <a:ea typeface="Calibri"/>
                <a:cs typeface="Calibri"/>
                <a:sym typeface="Calibri"/>
              </a:rPr>
              <a:t>Research foci</a:t>
            </a:r>
            <a:endParaRPr b="1"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lang="en" sz="1000">
                <a:latin typeface="Calibri"/>
                <a:ea typeface="Calibri"/>
                <a:cs typeface="Calibri"/>
                <a:sym typeface="Calibri"/>
              </a:rPr>
              <a:t>What are the funders looking for?</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lang="en" sz="1000">
                <a:latin typeface="Calibri"/>
                <a:ea typeface="Calibri"/>
                <a:cs typeface="Calibri"/>
                <a:sym typeface="Calibri"/>
              </a:rPr>
              <a:t>What are our journals interested in?</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lang="en" sz="1000">
                <a:latin typeface="Calibri"/>
                <a:ea typeface="Calibri"/>
                <a:cs typeface="Calibri"/>
                <a:sym typeface="Calibri"/>
              </a:rPr>
              <a:t>What are family docs interested in?  (National Journal Club data)</a:t>
            </a:r>
            <a:endParaRPr sz="1000">
              <a:latin typeface="Calibri"/>
              <a:ea typeface="Calibri"/>
              <a:cs typeface="Calibri"/>
              <a:sym typeface="Calibri"/>
            </a:endParaRPr>
          </a:p>
          <a:p>
            <a:pPr indent="0" lvl="0" marL="0" rtl="0" algn="l">
              <a:lnSpc>
                <a:spcPct val="115000"/>
              </a:lnSpc>
              <a:spcBef>
                <a:spcPts val="0"/>
              </a:spcBef>
              <a:spcAft>
                <a:spcPts val="0"/>
              </a:spcAft>
              <a:buNone/>
            </a:pPr>
            <a:r>
              <a:t/>
            </a:r>
            <a:endParaRPr sz="1000">
              <a:latin typeface="Calibri"/>
              <a:ea typeface="Calibri"/>
              <a:cs typeface="Calibri"/>
              <a:sym typeface="Calibri"/>
            </a:endParaRPr>
          </a:p>
          <a:p>
            <a:pPr indent="0" lvl="0" marL="0" rtl="0" algn="l">
              <a:lnSpc>
                <a:spcPct val="115000"/>
              </a:lnSpc>
              <a:spcBef>
                <a:spcPts val="0"/>
              </a:spcBef>
              <a:spcAft>
                <a:spcPts val="0"/>
              </a:spcAft>
              <a:buNone/>
            </a:pPr>
            <a:r>
              <a:rPr b="1" lang="en" sz="1000">
                <a:latin typeface="Calibri"/>
                <a:ea typeface="Calibri"/>
                <a:cs typeface="Calibri"/>
                <a:sym typeface="Calibri"/>
              </a:rPr>
              <a:t>Chair (and faculty) development</a:t>
            </a:r>
            <a:endParaRPr b="1"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lang="en" sz="1000">
                <a:latin typeface="Calibri"/>
                <a:ea typeface="Calibri"/>
                <a:cs typeface="Calibri"/>
                <a:sym typeface="Calibri"/>
              </a:rPr>
              <a:t>Harmonization of missions of practice (research, development of knowledge)</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lang="en" sz="1000">
                <a:latin typeface="Calibri"/>
                <a:ea typeface="Calibri"/>
                <a:cs typeface="Calibri"/>
                <a:sym typeface="Calibri"/>
              </a:rPr>
              <a:t>What to ask for in a new chair package specific to research</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lang="en" sz="1000">
                <a:latin typeface="Calibri"/>
                <a:ea typeface="Calibri"/>
                <a:cs typeface="Calibri"/>
                <a:sym typeface="Calibri"/>
              </a:rPr>
              <a:t>New methodologies (define it, teach people, build infrastructure, gather data…) - e.g. how to measure and analyze health equity; how to set up pragmatic trials</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lang="en" sz="1000">
                <a:latin typeface="Calibri"/>
                <a:ea typeface="Calibri"/>
                <a:cs typeface="Calibri"/>
                <a:sym typeface="Calibri"/>
              </a:rPr>
              <a:t>Dissemination and implementation</a:t>
            </a:r>
            <a:endParaRPr sz="1000">
              <a:latin typeface="Calibri"/>
              <a:ea typeface="Calibri"/>
              <a:cs typeface="Calibri"/>
              <a:sym typeface="Calibri"/>
            </a:endParaRPr>
          </a:p>
          <a:p>
            <a:pPr indent="0" lvl="0" marL="0" rtl="0" algn="l">
              <a:lnSpc>
                <a:spcPct val="115000"/>
              </a:lnSpc>
              <a:spcBef>
                <a:spcPts val="0"/>
              </a:spcBef>
              <a:spcAft>
                <a:spcPts val="0"/>
              </a:spcAft>
              <a:buNone/>
            </a:pPr>
            <a:r>
              <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 </a:t>
            </a:r>
            <a:r>
              <a:rPr b="1" lang="en" sz="1000">
                <a:latin typeface="Calibri"/>
                <a:ea typeface="Calibri"/>
                <a:cs typeface="Calibri"/>
                <a:sym typeface="Calibri"/>
              </a:rPr>
              <a:t>Partnerships</a:t>
            </a:r>
            <a:endParaRPr b="1"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i="1" lang="en" sz="1000">
                <a:latin typeface="Calibri"/>
                <a:ea typeface="Calibri"/>
                <a:cs typeface="Calibri"/>
                <a:sym typeface="Calibri"/>
              </a:rPr>
              <a:t>Deans and FM research? </a:t>
            </a:r>
            <a:endParaRPr i="1"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i="1" lang="en" sz="1000">
                <a:latin typeface="Calibri"/>
                <a:ea typeface="Calibri"/>
                <a:cs typeface="Calibri"/>
                <a:sym typeface="Calibri"/>
              </a:rPr>
              <a:t>Successful community and patient partnerships and engagement</a:t>
            </a:r>
            <a:endParaRPr i="1"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i="1" lang="en" sz="1000">
                <a:latin typeface="Calibri"/>
                <a:ea typeface="Calibri"/>
                <a:cs typeface="Calibri"/>
                <a:sym typeface="Calibri"/>
              </a:rPr>
              <a:t>Healthcare system disruption - CVS, Aetna, etc.</a:t>
            </a:r>
            <a:endParaRPr i="1"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 </a:t>
            </a:r>
            <a:endParaRPr sz="1000">
              <a:latin typeface="Calibri"/>
              <a:ea typeface="Calibri"/>
              <a:cs typeface="Calibri"/>
              <a:sym typeface="Calibri"/>
            </a:endParaRPr>
          </a:p>
          <a:p>
            <a:pPr indent="0" lvl="0" marL="0" rtl="0" algn="l">
              <a:lnSpc>
                <a:spcPct val="115000"/>
              </a:lnSpc>
              <a:spcBef>
                <a:spcPts val="0"/>
              </a:spcBef>
              <a:spcAft>
                <a:spcPts val="0"/>
              </a:spcAft>
              <a:buNone/>
            </a:pPr>
            <a:r>
              <a:rPr b="1" lang="en" sz="1000">
                <a:latin typeface="Calibri"/>
                <a:ea typeface="Calibri"/>
                <a:cs typeface="Calibri"/>
                <a:sym typeface="Calibri"/>
              </a:rPr>
              <a:t>Communication</a:t>
            </a:r>
            <a:endParaRPr b="1"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i="1" lang="en" sz="1000">
                <a:latin typeface="Calibri"/>
                <a:ea typeface="Calibri"/>
                <a:cs typeface="Calibri"/>
                <a:sym typeface="Calibri"/>
              </a:rPr>
              <a:t>?? </a:t>
            </a:r>
            <a:r>
              <a:rPr i="1" lang="en" sz="1000">
                <a:solidFill>
                  <a:srgbClr val="FF0000"/>
                </a:solidFill>
                <a:latin typeface="Calibri"/>
                <a:ea typeface="Calibri"/>
                <a:cs typeface="Calibri"/>
                <a:sym typeface="Calibri"/>
              </a:rPr>
              <a:t>[??]</a:t>
            </a:r>
            <a:endParaRPr i="1" sz="1000">
              <a:solidFill>
                <a:srgbClr val="FF0000"/>
              </a:solidFill>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 </a:t>
            </a:r>
            <a:endParaRPr sz="1000">
              <a:latin typeface="Calibri"/>
              <a:ea typeface="Calibri"/>
              <a:cs typeface="Calibri"/>
              <a:sym typeface="Calibri"/>
            </a:endParaRPr>
          </a:p>
          <a:p>
            <a:pPr indent="0" lvl="0" marL="0" rtl="0" algn="l">
              <a:lnSpc>
                <a:spcPct val="115000"/>
              </a:lnSpc>
              <a:spcBef>
                <a:spcPts val="0"/>
              </a:spcBef>
              <a:spcAft>
                <a:spcPts val="0"/>
              </a:spcAft>
              <a:buNone/>
            </a:pPr>
            <a:r>
              <a:rPr b="1" lang="en" sz="1000">
                <a:latin typeface="Calibri"/>
                <a:ea typeface="Calibri"/>
                <a:cs typeface="Calibri"/>
                <a:sym typeface="Calibri"/>
              </a:rPr>
              <a:t>Advocacy</a:t>
            </a:r>
            <a:endParaRPr b="1"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lang="en" sz="1000">
                <a:latin typeface="Calibri"/>
                <a:ea typeface="Calibri"/>
                <a:cs typeface="Calibri"/>
                <a:sym typeface="Calibri"/>
              </a:rPr>
              <a:t>Goals of an NIH Center??</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i="1" lang="en" sz="1000">
                <a:latin typeface="Calibri"/>
                <a:ea typeface="Calibri"/>
                <a:cs typeface="Calibri"/>
                <a:sym typeface="Calibri"/>
              </a:rPr>
              <a:t>AFMAC, history and wins?</a:t>
            </a:r>
            <a:endParaRPr i="1"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 </a:t>
            </a:r>
            <a:endParaRPr sz="1000">
              <a:latin typeface="Calibri"/>
              <a:ea typeface="Calibri"/>
              <a:cs typeface="Calibri"/>
              <a:sym typeface="Calibri"/>
            </a:endParaRPr>
          </a:p>
          <a:p>
            <a:pPr indent="0" lvl="0" marL="0" rtl="0" algn="l">
              <a:lnSpc>
                <a:spcPct val="115000"/>
              </a:lnSpc>
              <a:spcBef>
                <a:spcPts val="0"/>
              </a:spcBef>
              <a:spcAft>
                <a:spcPts val="0"/>
              </a:spcAft>
              <a:buNone/>
            </a:pPr>
            <a:r>
              <a:rPr b="1" lang="en" sz="1000">
                <a:latin typeface="Calibri"/>
                <a:ea typeface="Calibri"/>
                <a:cs typeface="Calibri"/>
                <a:sym typeface="Calibri"/>
              </a:rPr>
              <a:t>Funding</a:t>
            </a:r>
            <a:endParaRPr b="1"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AutoNum type="arabicPeriod" startAt="13"/>
            </a:pPr>
            <a:r>
              <a:rPr i="1" lang="en" sz="1000">
                <a:latin typeface="Calibri"/>
                <a:ea typeface="Calibri"/>
                <a:cs typeface="Calibri"/>
                <a:sym typeface="Calibri"/>
              </a:rPr>
              <a:t>?? What is funded captured above in setting the stage?</a:t>
            </a:r>
            <a:endParaRPr sz="10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6. FMLC Updates &amp; Next Steps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0" name="Google Shape;250;p3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1" name="Google Shape;251;p36"/>
          <p:cNvPicPr preferRelativeResize="0"/>
          <p:nvPr/>
        </p:nvPicPr>
        <p:blipFill>
          <a:blip r:embed="rId3">
            <a:alphaModFix/>
          </a:blip>
          <a:stretch>
            <a:fillRect/>
          </a:stretch>
        </p:blipFill>
        <p:spPr>
          <a:xfrm>
            <a:off x="180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ph type="title"/>
          </p:nvPr>
        </p:nvSpPr>
        <p:spPr>
          <a:xfrm>
            <a:off x="729450" y="1318650"/>
            <a:ext cx="8219100" cy="83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Themes from breakout discussions:  </a:t>
            </a:r>
            <a:endParaRPr/>
          </a:p>
          <a:p>
            <a:pPr indent="0" lvl="0" marL="0" rtl="0" algn="l">
              <a:spcBef>
                <a:spcPts val="0"/>
              </a:spcBef>
              <a:spcAft>
                <a:spcPts val="0"/>
              </a:spcAft>
              <a:buNone/>
            </a:pPr>
            <a:r>
              <a:rPr i="1" lang="en" sz="1677"/>
              <a:t>What do you hope to be true for the national family medicine research strategy by 2030?</a:t>
            </a:r>
            <a:endParaRPr i="1" sz="2377"/>
          </a:p>
        </p:txBody>
      </p:sp>
      <p:sp>
        <p:nvSpPr>
          <p:cNvPr id="257" name="Google Shape;257;p37"/>
          <p:cNvSpPr txBox="1"/>
          <p:nvPr>
            <p:ph idx="1" type="body"/>
          </p:nvPr>
        </p:nvSpPr>
        <p:spPr>
          <a:xfrm>
            <a:off x="729450" y="2078875"/>
            <a:ext cx="7688700" cy="2795400"/>
          </a:xfrm>
          <a:prstGeom prst="rect">
            <a:avLst/>
          </a:prstGeom>
          <a:noFill/>
          <a:ln>
            <a:noFill/>
          </a:ln>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Increased research opportunities in residency and training, accessible to all</a:t>
            </a:r>
            <a:endParaRPr/>
          </a:p>
          <a:p>
            <a:pPr indent="-311150" lvl="0" marL="457200" rtl="0" algn="l">
              <a:spcBef>
                <a:spcPts val="0"/>
              </a:spcBef>
              <a:spcAft>
                <a:spcPts val="0"/>
              </a:spcAft>
              <a:buSzPts val="1300"/>
              <a:buChar char="●"/>
            </a:pPr>
            <a:r>
              <a:rPr lang="en"/>
              <a:t>Interprofessional approach, united vision, and broadly adopted plan</a:t>
            </a:r>
            <a:endParaRPr/>
          </a:p>
          <a:p>
            <a:pPr indent="-311150" lvl="0" marL="457200" rtl="0" algn="l">
              <a:spcBef>
                <a:spcPts val="0"/>
              </a:spcBef>
              <a:spcAft>
                <a:spcPts val="0"/>
              </a:spcAft>
              <a:buSzPts val="1300"/>
              <a:buChar char="●"/>
            </a:pPr>
            <a:r>
              <a:rPr lang="en"/>
              <a:t>Grow, use and share data resources</a:t>
            </a:r>
            <a:endParaRPr/>
          </a:p>
          <a:p>
            <a:pPr indent="-311150" lvl="0" marL="457200" rtl="0" algn="l">
              <a:spcBef>
                <a:spcPts val="0"/>
              </a:spcBef>
              <a:spcAft>
                <a:spcPts val="0"/>
              </a:spcAft>
              <a:buSzPts val="1300"/>
              <a:buChar char="●"/>
            </a:pPr>
            <a:r>
              <a:rPr lang="en"/>
              <a:t>Role/value-add of research and research as part of professional identity</a:t>
            </a:r>
            <a:endParaRPr/>
          </a:p>
          <a:p>
            <a:pPr indent="-311150" lvl="0" marL="457200" rtl="0" algn="l">
              <a:spcBef>
                <a:spcPts val="0"/>
              </a:spcBef>
              <a:spcAft>
                <a:spcPts val="0"/>
              </a:spcAft>
              <a:buSzPts val="1300"/>
              <a:buChar char="●"/>
            </a:pPr>
            <a:r>
              <a:rPr lang="en"/>
              <a:t>Dedicated funding</a:t>
            </a:r>
            <a:endParaRPr/>
          </a:p>
          <a:p>
            <a:pPr indent="-311150" lvl="0" marL="457200" rtl="0" algn="l">
              <a:spcBef>
                <a:spcPts val="0"/>
              </a:spcBef>
              <a:spcAft>
                <a:spcPts val="0"/>
              </a:spcAft>
              <a:buSzPts val="1300"/>
              <a:buChar char="●"/>
            </a:pPr>
            <a:r>
              <a:rPr lang="en"/>
              <a:t>Established research networks, centers and collaboratives</a:t>
            </a:r>
            <a:endParaRPr/>
          </a:p>
          <a:p>
            <a:pPr indent="-311150" lvl="0" marL="457200" rtl="0" algn="l">
              <a:spcBef>
                <a:spcPts val="0"/>
              </a:spcBef>
              <a:spcAft>
                <a:spcPts val="0"/>
              </a:spcAft>
              <a:buSzPts val="1300"/>
              <a:buChar char="●"/>
            </a:pPr>
            <a:r>
              <a:rPr lang="en"/>
              <a:t>NIH Center for Primary Care Research</a:t>
            </a:r>
            <a:endParaRPr/>
          </a:p>
          <a:p>
            <a:pPr indent="-311150" lvl="0" marL="457200" rtl="0" algn="l">
              <a:spcBef>
                <a:spcPts val="0"/>
              </a:spcBef>
              <a:spcAft>
                <a:spcPts val="0"/>
              </a:spcAft>
              <a:buSzPts val="1300"/>
              <a:buChar char="●"/>
            </a:pPr>
            <a:r>
              <a:rPr lang="en"/>
              <a:t>Widespread communication about outcomes and impact</a:t>
            </a:r>
            <a:endParaRPr/>
          </a:p>
          <a:p>
            <a:pPr indent="-311150" lvl="0" marL="457200" rtl="0" algn="l">
              <a:spcBef>
                <a:spcPts val="0"/>
              </a:spcBef>
              <a:spcAft>
                <a:spcPts val="0"/>
              </a:spcAft>
              <a:buSzPts val="1300"/>
              <a:buChar char="●"/>
            </a:pPr>
            <a:r>
              <a:rPr lang="en"/>
              <a:t>Patient-centered approach</a:t>
            </a:r>
            <a:endParaRPr/>
          </a:p>
          <a:p>
            <a:pPr indent="-311150" lvl="0" marL="457200" rtl="0" algn="l">
              <a:spcBef>
                <a:spcPts val="0"/>
              </a:spcBef>
              <a:spcAft>
                <a:spcPts val="0"/>
              </a:spcAft>
              <a:buSzPts val="1300"/>
              <a:buChar char="●"/>
            </a:pPr>
            <a:r>
              <a:rPr lang="en"/>
              <a:t>Research impact/results are connected to practice</a:t>
            </a:r>
            <a:endParaRPr/>
          </a:p>
          <a:p>
            <a:pPr indent="-311150" lvl="0" marL="457200" rtl="0" algn="l">
              <a:spcBef>
                <a:spcPts val="0"/>
              </a:spcBef>
              <a:spcAft>
                <a:spcPts val="0"/>
              </a:spcAft>
              <a:buSzPts val="1300"/>
              <a:buChar char="●"/>
            </a:pPr>
            <a:r>
              <a:rPr lang="en"/>
              <a:t>High quality, innovative research that addresses the quadruple (quintuple) aim</a:t>
            </a:r>
            <a:endParaRPr/>
          </a:p>
          <a:p>
            <a:pPr indent="-311150" lvl="0" marL="457200" rtl="0" algn="l">
              <a:spcBef>
                <a:spcPts val="0"/>
              </a:spcBef>
              <a:spcAft>
                <a:spcPts val="0"/>
              </a:spcAft>
              <a:buSzPts val="1300"/>
              <a:buChar char="●"/>
            </a:pPr>
            <a:r>
              <a:rPr lang="en"/>
              <a:t>…and that we’ve moved past this conversation by then!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REMINDER: </a:t>
            </a:r>
            <a:r>
              <a:rPr lang="en"/>
              <a:t>Complete the Visioning for Family Medicine Research Survey and share with others!</a:t>
            </a:r>
            <a:endParaRPr/>
          </a:p>
        </p:txBody>
      </p:sp>
      <p:pic>
        <p:nvPicPr>
          <p:cNvPr id="263" name="Google Shape;263;p38"/>
          <p:cNvPicPr preferRelativeResize="0"/>
          <p:nvPr/>
        </p:nvPicPr>
        <p:blipFill>
          <a:blip r:embed="rId3">
            <a:alphaModFix/>
          </a:blip>
          <a:stretch>
            <a:fillRect/>
          </a:stretch>
        </p:blipFill>
        <p:spPr>
          <a:xfrm>
            <a:off x="5803750" y="2298725"/>
            <a:ext cx="2157325" cy="2157325"/>
          </a:xfrm>
          <a:prstGeom prst="rect">
            <a:avLst/>
          </a:prstGeom>
          <a:noFill/>
          <a:ln>
            <a:noFill/>
          </a:ln>
        </p:spPr>
      </p:pic>
      <p:sp>
        <p:nvSpPr>
          <p:cNvPr id="264" name="Google Shape;264;p38"/>
          <p:cNvSpPr txBox="1"/>
          <p:nvPr/>
        </p:nvSpPr>
        <p:spPr>
          <a:xfrm>
            <a:off x="940950" y="2810650"/>
            <a:ext cx="440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Use the QR code or this link to complete the survey: </a:t>
            </a:r>
            <a:r>
              <a:rPr lang="en" u="sng">
                <a:solidFill>
                  <a:schemeClr val="hlink"/>
                </a:solidFill>
                <a:hlinkClick r:id="rId4"/>
              </a:rPr>
              <a:t>https://www.surveymonkey.com/r/2023researchvision</a:t>
            </a:r>
            <a:r>
              <a:rPr lang="en"/>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questions</a:t>
            </a:r>
            <a:endParaRPr/>
          </a:p>
        </p:txBody>
      </p:sp>
      <p:sp>
        <p:nvSpPr>
          <p:cNvPr id="270" name="Google Shape;270;p3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What topics are missing from the list of papers we are trying to generate? </a:t>
            </a:r>
            <a:endParaRPr sz="1700"/>
          </a:p>
          <a:p>
            <a:pPr indent="0" lvl="0" marL="0" rtl="0" algn="l">
              <a:spcBef>
                <a:spcPts val="1200"/>
              </a:spcBef>
              <a:spcAft>
                <a:spcPts val="0"/>
              </a:spcAft>
              <a:buNone/>
            </a:pPr>
            <a:r>
              <a:rPr lang="en" sz="1700"/>
              <a:t>How would you design a network if you were designing it from </a:t>
            </a:r>
            <a:r>
              <a:rPr lang="en" sz="1700"/>
              <a:t>scratch</a:t>
            </a:r>
            <a:r>
              <a:rPr lang="en" sz="1700"/>
              <a:t>? What would it look like? What resources would we need to amass as a discipline? What might be the focus of the </a:t>
            </a:r>
            <a:r>
              <a:rPr lang="en" sz="1700"/>
              <a:t>network</a:t>
            </a:r>
            <a:r>
              <a:rPr lang="en" sz="1700"/>
              <a:t>? </a:t>
            </a:r>
            <a:endParaRPr sz="1700"/>
          </a:p>
          <a:p>
            <a:pPr indent="0" lvl="0" marL="0" rtl="0" algn="l">
              <a:spcBef>
                <a:spcPts val="1200"/>
              </a:spcBef>
              <a:spcAft>
                <a:spcPts val="0"/>
              </a:spcAft>
              <a:buNone/>
            </a:pPr>
            <a:r>
              <a:rPr lang="en" sz="1700"/>
              <a:t>How should we communicate what we are doing once we have this strategic plan for research? What resources would we need to do that well?</a:t>
            </a:r>
            <a:endParaRPr sz="1700"/>
          </a:p>
          <a:p>
            <a:pPr indent="0" lvl="0" marL="0" rtl="0" algn="l">
              <a:spcBef>
                <a:spcPts val="1200"/>
              </a:spcBef>
              <a:spcAft>
                <a:spcPts val="1200"/>
              </a:spcAft>
              <a:buNone/>
            </a:pPr>
            <a:r>
              <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699175" y="580775"/>
            <a:ext cx="7021200" cy="2985000"/>
          </a:xfrm>
          <a:prstGeom prst="rect">
            <a:avLst/>
          </a:prstGeom>
        </p:spPr>
        <p:txBody>
          <a:bodyPr anchorCtr="0" anchor="ctr" bIns="91425" lIns="91425" spcFirstLastPara="1" rIns="91425" wrap="square" tIns="91425">
            <a:normAutofit/>
          </a:bodyPr>
          <a:lstStyle/>
          <a:p>
            <a:pPr indent="-457200" lvl="0" marL="457200" rtl="0" algn="l">
              <a:spcBef>
                <a:spcPts val="0"/>
              </a:spcBef>
              <a:spcAft>
                <a:spcPts val="0"/>
              </a:spcAft>
              <a:buSzPts val="3600"/>
              <a:buAutoNum type="arabicPeriod"/>
            </a:pPr>
            <a:r>
              <a:rPr lang="en"/>
              <a:t>Setting the stage</a:t>
            </a:r>
            <a:endParaRPr/>
          </a:p>
        </p:txBody>
      </p:sp>
      <p:sp>
        <p:nvSpPr>
          <p:cNvPr id="103" name="Google Shape;103;p15"/>
          <p:cNvSpPr txBox="1"/>
          <p:nvPr/>
        </p:nvSpPr>
        <p:spPr>
          <a:xfrm>
            <a:off x="780650" y="2369650"/>
            <a:ext cx="60936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D9D9D9"/>
                </a:solidFill>
                <a:latin typeface="Lato"/>
                <a:ea typeface="Lato"/>
                <a:cs typeface="Lato"/>
                <a:sym typeface="Lato"/>
              </a:rPr>
              <a:t>2. </a:t>
            </a:r>
            <a:r>
              <a:rPr b="1" lang="en" sz="1300">
                <a:solidFill>
                  <a:srgbClr val="D9D9D9"/>
                </a:solidFill>
                <a:latin typeface="Lato"/>
                <a:ea typeface="Lato"/>
                <a:cs typeface="Lato"/>
                <a:sym typeface="Lato"/>
              </a:rPr>
              <a:t>Why? Setting the context</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3. What? Vision for the process</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4. Process &amp; Summit</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5. Final Product</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6. FMLC Guidance</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7. Next Steps</a:t>
            </a:r>
            <a:endParaRPr b="1" sz="1300">
              <a:solidFill>
                <a:srgbClr val="D9D9D9"/>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7" name="Shape 107"/>
        <p:cNvGrpSpPr/>
        <p:nvPr/>
      </p:nvGrpSpPr>
      <p:grpSpPr>
        <a:xfrm>
          <a:off x="0" y="0"/>
          <a:ext cx="0" cy="0"/>
          <a:chOff x="0" y="0"/>
          <a:chExt cx="0" cy="0"/>
        </a:xfrm>
      </p:grpSpPr>
      <p:sp>
        <p:nvSpPr>
          <p:cNvPr id="108" name="Google Shape;108;p16"/>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2. Why? Setting the context</a:t>
            </a:r>
            <a:endParaRPr/>
          </a:p>
        </p:txBody>
      </p:sp>
      <p:sp>
        <p:nvSpPr>
          <p:cNvPr id="109" name="Google Shape;109;p16"/>
          <p:cNvSpPr txBox="1"/>
          <p:nvPr/>
        </p:nvSpPr>
        <p:spPr>
          <a:xfrm>
            <a:off x="834650" y="2571750"/>
            <a:ext cx="60936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3. What? Vision for the process</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4. Process &amp; Summit</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5. Final Product</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6. Current State</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7. Innovative Inspirations</a:t>
            </a:r>
            <a:endParaRPr b="1" sz="1300">
              <a:solidFill>
                <a:srgbClr val="D9D9D9"/>
              </a:solidFill>
              <a:latin typeface="Lato"/>
              <a:ea typeface="Lato"/>
              <a:cs typeface="Lato"/>
              <a:sym typeface="Lato"/>
            </a:endParaRPr>
          </a:p>
          <a:p>
            <a:pPr indent="0" lvl="0" marL="0" rtl="0" algn="l">
              <a:spcBef>
                <a:spcPts val="0"/>
              </a:spcBef>
              <a:spcAft>
                <a:spcPts val="0"/>
              </a:spcAft>
              <a:buNone/>
            </a:pPr>
            <a:r>
              <a:rPr b="1" lang="en" sz="1300">
                <a:solidFill>
                  <a:srgbClr val="D9D9D9"/>
                </a:solidFill>
                <a:latin typeface="Lato"/>
                <a:ea typeface="Lato"/>
                <a:cs typeface="Lato"/>
                <a:sym typeface="Lato"/>
              </a:rPr>
              <a:t>8. Next Steps</a:t>
            </a:r>
            <a:endParaRPr b="1" sz="1300">
              <a:solidFill>
                <a:srgbClr val="D9D9D9"/>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little history</a:t>
            </a:r>
            <a:endParaRPr/>
          </a:p>
        </p:txBody>
      </p:sp>
      <p:sp>
        <p:nvSpPr>
          <p:cNvPr id="115" name="Google Shape;115;p17"/>
          <p:cNvSpPr txBox="1"/>
          <p:nvPr>
            <p:ph idx="1" type="body"/>
          </p:nvPr>
        </p:nvSpPr>
        <p:spPr>
          <a:xfrm>
            <a:off x="729450" y="1939488"/>
            <a:ext cx="7688700" cy="2261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1200">
                <a:latin typeface="Calibri"/>
                <a:ea typeface="Calibri"/>
                <a:cs typeface="Calibri"/>
                <a:sym typeface="Calibri"/>
              </a:rPr>
              <a:t>Family medicine has been grappling with its role and place as an academic discipline since its founding (Stephens, 1975)</a:t>
            </a:r>
            <a:endParaRPr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0" rtl="0" algn="just">
              <a:spcBef>
                <a:spcPts val="0"/>
              </a:spcBef>
              <a:spcAft>
                <a:spcPts val="0"/>
              </a:spcAft>
              <a:buNone/>
            </a:pPr>
            <a:r>
              <a:rPr lang="en" sz="1200">
                <a:latin typeface="Calibri"/>
                <a:ea typeface="Calibri"/>
                <a:cs typeface="Calibri"/>
                <a:sym typeface="Calibri"/>
              </a:rPr>
              <a:t>General agreement</a:t>
            </a:r>
            <a:endParaRPr sz="1200">
              <a:latin typeface="Calibri"/>
              <a:ea typeface="Calibri"/>
              <a:cs typeface="Calibri"/>
              <a:sym typeface="Calibri"/>
            </a:endParaRPr>
          </a:p>
          <a:p>
            <a:pPr indent="-304800" lvl="0" marL="457200" rtl="0" algn="just">
              <a:spcBef>
                <a:spcPts val="0"/>
              </a:spcBef>
              <a:spcAft>
                <a:spcPts val="0"/>
              </a:spcAft>
              <a:buSzPts val="1200"/>
              <a:buFont typeface="Calibri"/>
              <a:buChar char="●"/>
            </a:pPr>
            <a:r>
              <a:rPr lang="en" sz="1200">
                <a:latin typeface="Calibri"/>
                <a:ea typeface="Calibri"/>
                <a:cs typeface="Calibri"/>
                <a:sym typeface="Calibri"/>
              </a:rPr>
              <a:t>Family Medicine aims to improve population and community health</a:t>
            </a:r>
            <a:endParaRPr sz="1200">
              <a:latin typeface="Calibri"/>
              <a:ea typeface="Calibri"/>
              <a:cs typeface="Calibri"/>
              <a:sym typeface="Calibri"/>
            </a:endParaRPr>
          </a:p>
          <a:p>
            <a:pPr indent="-304800" lvl="0" marL="457200" rtl="0" algn="just">
              <a:spcBef>
                <a:spcPts val="0"/>
              </a:spcBef>
              <a:spcAft>
                <a:spcPts val="0"/>
              </a:spcAft>
              <a:buSzPts val="1200"/>
              <a:buFont typeface="Calibri"/>
              <a:buChar char="●"/>
            </a:pPr>
            <a:r>
              <a:rPr lang="en" sz="1200">
                <a:latin typeface="Calibri"/>
                <a:ea typeface="Calibri"/>
                <a:cs typeface="Calibri"/>
                <a:sym typeface="Calibri"/>
              </a:rPr>
              <a:t>“A clinical discipline with academic rigor that include[s] research as a key intellectual underpinning” (Bowman 2017). </a:t>
            </a:r>
            <a:endParaRPr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0" rtl="0" algn="just">
              <a:spcBef>
                <a:spcPts val="0"/>
              </a:spcBef>
              <a:spcAft>
                <a:spcPts val="0"/>
              </a:spcAft>
              <a:buNone/>
            </a:pPr>
            <a:r>
              <a:rPr lang="en" sz="1200">
                <a:latin typeface="Calibri"/>
                <a:ea typeface="Calibri"/>
                <a:cs typeface="Calibri"/>
                <a:sym typeface="Calibri"/>
              </a:rPr>
              <a:t>We have made progress in growing research capacity! </a:t>
            </a:r>
            <a:r>
              <a:rPr lang="en" sz="1200">
                <a:highlight>
                  <a:srgbClr val="FFFFFF"/>
                </a:highlight>
                <a:latin typeface="Calibri"/>
                <a:ea typeface="Calibri"/>
                <a:cs typeface="Calibri"/>
                <a:sym typeface="Calibri"/>
              </a:rPr>
              <a:t>(Weidner 2019) </a:t>
            </a:r>
            <a:endParaRPr sz="1200">
              <a:highlight>
                <a:srgbClr val="FFFFFF"/>
              </a:highlight>
              <a:latin typeface="Calibri"/>
              <a:ea typeface="Calibri"/>
              <a:cs typeface="Calibri"/>
              <a:sym typeface="Calibri"/>
            </a:endParaRPr>
          </a:p>
          <a:p>
            <a:pPr indent="-304800" lvl="0" marL="457200" rtl="0" algn="just">
              <a:spcBef>
                <a:spcPts val="0"/>
              </a:spcBef>
              <a:spcAft>
                <a:spcPts val="0"/>
              </a:spcAft>
              <a:buSzPts val="1200"/>
              <a:buFont typeface="Calibri"/>
              <a:buChar char="●"/>
            </a:pPr>
            <a:r>
              <a:rPr lang="en" sz="1200">
                <a:highlight>
                  <a:srgbClr val="FFFFFF"/>
                </a:highlight>
                <a:latin typeface="Calibri"/>
                <a:ea typeface="Calibri"/>
                <a:cs typeface="Calibri"/>
                <a:sym typeface="Calibri"/>
              </a:rPr>
              <a:t>C</a:t>
            </a:r>
            <a:r>
              <a:rPr lang="en" sz="1200">
                <a:latin typeface="Calibri"/>
                <a:ea typeface="Calibri"/>
                <a:cs typeface="Calibri"/>
                <a:sym typeface="Calibri"/>
              </a:rPr>
              <a:t>ollective research efforts remain far below that of other disciplines</a:t>
            </a:r>
            <a:endParaRPr sz="1200">
              <a:latin typeface="Calibri"/>
              <a:ea typeface="Calibri"/>
              <a:cs typeface="Calibri"/>
              <a:sym typeface="Calibri"/>
            </a:endParaRPr>
          </a:p>
          <a:p>
            <a:pPr indent="-304800" lvl="0" marL="457200" rtl="0" algn="just">
              <a:spcBef>
                <a:spcPts val="0"/>
              </a:spcBef>
              <a:spcAft>
                <a:spcPts val="0"/>
              </a:spcAft>
              <a:buSzPts val="1200"/>
              <a:buFont typeface="Calibri"/>
              <a:buChar char="●"/>
            </a:pPr>
            <a:r>
              <a:rPr lang="en" sz="1200">
                <a:latin typeface="Calibri"/>
                <a:ea typeface="Calibri"/>
                <a:cs typeface="Calibri"/>
                <a:sym typeface="Calibri"/>
              </a:rPr>
              <a:t>Extramural funding (e.g. NIH) (</a:t>
            </a:r>
            <a:r>
              <a:rPr lang="en" sz="1200">
                <a:highlight>
                  <a:srgbClr val="FFFFFF"/>
                </a:highlight>
                <a:latin typeface="Calibri"/>
                <a:ea typeface="Calibri"/>
                <a:cs typeface="Calibri"/>
                <a:sym typeface="Calibri"/>
              </a:rPr>
              <a:t>Cameron, 2016; Jang, 2019; Lucan, 2008</a:t>
            </a:r>
            <a:r>
              <a:rPr lang="en" sz="1200">
                <a:latin typeface="Calibri"/>
                <a:ea typeface="Calibri"/>
                <a:cs typeface="Calibri"/>
                <a:sym typeface="Calibri"/>
              </a:rPr>
              <a:t>) or outputs (e.g. publications) (Liaw 2019)</a:t>
            </a:r>
            <a:endParaRPr sz="1400"/>
          </a:p>
        </p:txBody>
      </p:sp>
      <p:sp>
        <p:nvSpPr>
          <p:cNvPr id="116" name="Google Shape;116;p17"/>
          <p:cNvSpPr txBox="1"/>
          <p:nvPr/>
        </p:nvSpPr>
        <p:spPr>
          <a:xfrm>
            <a:off x="190500" y="4286225"/>
            <a:ext cx="8814900" cy="7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500">
                <a:highlight>
                  <a:srgbClr val="FFFFFF"/>
                </a:highlight>
                <a:latin typeface="Calibri"/>
                <a:ea typeface="Calibri"/>
                <a:cs typeface="Calibri"/>
                <a:sym typeface="Calibri"/>
              </a:rPr>
              <a:t>Stephens GG. The intellectual basis of family practice. J Fam Pract. 1975 Dec;2(6):423-8. PMID: 1230500.</a:t>
            </a:r>
            <a:endParaRPr sz="5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500">
                <a:highlight>
                  <a:srgbClr val="FFFFFF"/>
                </a:highlight>
                <a:latin typeface="Calibri"/>
                <a:ea typeface="Calibri"/>
                <a:cs typeface="Calibri"/>
                <a:sym typeface="Calibri"/>
              </a:rPr>
              <a:t>Bowman MA, Lucan SC, Rosenthal TC, Mainous AG 3rd, James PA. Family Medicine Research in the United States From the late 1960s Into the Future. Fam Med. 2017;49(4):289-295.</a:t>
            </a:r>
            <a:endParaRPr sz="5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500">
                <a:solidFill>
                  <a:srgbClr val="212121"/>
                </a:solidFill>
                <a:highlight>
                  <a:srgbClr val="FFFFFF"/>
                </a:highlight>
                <a:latin typeface="Calibri"/>
                <a:ea typeface="Calibri"/>
                <a:cs typeface="Calibri"/>
                <a:sym typeface="Calibri"/>
              </a:rPr>
              <a:t>Weidner A, Peterson LE, Mainous AG 3rd, Datta A, Ewigman B. The Current State of Research Capacity in US Family Medicine Departments. Fam Med. 2019 Feb;51(2):112-119. doi: 10.22454/FamMed.2019.180310. PMID: 30736036.</a:t>
            </a:r>
            <a:endParaRPr sz="500">
              <a:solidFill>
                <a:srgbClr val="21212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500">
                <a:highlight>
                  <a:srgbClr val="FFFFFF"/>
                </a:highlight>
                <a:latin typeface="Calibri"/>
                <a:ea typeface="Calibri"/>
                <a:cs typeface="Calibri"/>
                <a:sym typeface="Calibri"/>
              </a:rPr>
              <a:t>Liaw W, Petterson S, Jiang V, et al. The Scholarly Output of Faculty in Family Medicine Departments. Fam Med. 2019;51(2):103-111.</a:t>
            </a:r>
            <a:r>
              <a:rPr lang="en" sz="500">
                <a:highlight>
                  <a:srgbClr val="FFFFFF"/>
                </a:highlight>
                <a:uFill>
                  <a:noFill/>
                </a:uFill>
                <a:latin typeface="Calibri"/>
                <a:ea typeface="Calibri"/>
                <a:cs typeface="Calibri"/>
                <a:sym typeface="Calibri"/>
                <a:hlinkClick r:id="rId3"/>
              </a:rPr>
              <a:t> https://doi.org/10.22454/FamMed.2019.536135</a:t>
            </a:r>
            <a:r>
              <a:rPr lang="en" sz="500">
                <a:highlight>
                  <a:srgbClr val="FFFFFF"/>
                </a:highlight>
                <a:latin typeface="Calibri"/>
                <a:ea typeface="Calibri"/>
                <a:cs typeface="Calibri"/>
                <a:sym typeface="Calibri"/>
              </a:rPr>
              <a:t>. - Something to compare to other disciplines?</a:t>
            </a:r>
            <a:endParaRPr sz="5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500">
                <a:highlight>
                  <a:srgbClr val="FFFFFF"/>
                </a:highlight>
                <a:latin typeface="Calibri"/>
                <a:ea typeface="Calibri"/>
                <a:cs typeface="Calibri"/>
                <a:sym typeface="Calibri"/>
              </a:rPr>
              <a:t>Lucan SC, Phillips RL Jr, Bazemore AW. Off the roadmap? Family medicine's grant funding and committee representation at NIH. Ann Fam Med. 2008;6(6):534-542. doi:10.1370/afm.911</a:t>
            </a:r>
            <a:endParaRPr sz="5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500">
                <a:highlight>
                  <a:srgbClr val="FFFFFF"/>
                </a:highlight>
                <a:latin typeface="Calibri"/>
                <a:ea typeface="Calibri"/>
                <a:cs typeface="Calibri"/>
                <a:sym typeface="Calibri"/>
              </a:rPr>
              <a:t>Cameron BJ, Bazemore AW, Morley CP. Lost in Translation: NIH Funding for Family Medicine Research Remains Limited. J Am Board Fam Med. 2016;29(5):528-530. doi:10.3122/jabfm.2016.05.160063</a:t>
            </a:r>
            <a:endParaRPr sz="5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500">
                <a:highlight>
                  <a:srgbClr val="FFFFFF"/>
                </a:highlight>
                <a:latin typeface="Calibri"/>
                <a:ea typeface="Calibri"/>
                <a:cs typeface="Calibri"/>
                <a:sym typeface="Calibri"/>
              </a:rPr>
              <a:t>Jang DH, Levy PD, Shofer FS, Sun B, Brown J. A comparative analysis of National Institutes of Health research support for emergency medicine - 2008 to 2017. Am J Emerg Med. 2019;37(10):1850-1854. doi:10.1016/j.ajem.2018.12.045</a:t>
            </a:r>
            <a:endParaRPr sz="500">
              <a:highlight>
                <a:srgbClr val="FFFFFF"/>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8" title="Points scored"/>
          <p:cNvPicPr preferRelativeResize="0"/>
          <p:nvPr/>
        </p:nvPicPr>
        <p:blipFill>
          <a:blip r:embed="rId3">
            <a:alphaModFix/>
          </a:blip>
          <a:stretch>
            <a:fillRect/>
          </a:stretch>
        </p:blipFill>
        <p:spPr>
          <a:xfrm>
            <a:off x="3377123" y="915362"/>
            <a:ext cx="5357625" cy="3312776"/>
          </a:xfrm>
          <a:prstGeom prst="rect">
            <a:avLst/>
          </a:prstGeom>
          <a:noFill/>
          <a:ln cap="flat" cmpd="sng" w="9525">
            <a:solidFill>
              <a:schemeClr val="dk2"/>
            </a:solidFill>
            <a:prstDash val="solid"/>
            <a:round/>
            <a:headEnd len="sm" w="sm" type="none"/>
            <a:tailEnd len="sm" w="sm" type="none"/>
          </a:ln>
        </p:spPr>
      </p:pic>
      <p:sp>
        <p:nvSpPr>
          <p:cNvPr id="122" name="Google Shape;122;p18"/>
          <p:cNvSpPr txBox="1"/>
          <p:nvPr/>
        </p:nvSpPr>
        <p:spPr>
          <a:xfrm>
            <a:off x="409250" y="2873875"/>
            <a:ext cx="6468900" cy="12930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Lato"/>
                <a:ea typeface="Lato"/>
                <a:cs typeface="Lato"/>
                <a:sym typeface="Lato"/>
              </a:rPr>
              <a:t>TOTAL NIH funding for all DFMs in 2021: $103M</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Compared to:</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Mean NIH funding for a DIM in 2021: $46M</a:t>
            </a:r>
            <a:endParaRPr sz="1800">
              <a:latin typeface="Lato"/>
              <a:ea typeface="Lato"/>
              <a:cs typeface="Lato"/>
              <a:sym typeface="Lato"/>
            </a:endParaRPr>
          </a:p>
        </p:txBody>
      </p:sp>
      <p:sp>
        <p:nvSpPr>
          <p:cNvPr id="123" name="Google Shape;123;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little data</a:t>
            </a:r>
            <a:endParaRPr/>
          </a:p>
        </p:txBody>
      </p:sp>
      <p:sp>
        <p:nvSpPr>
          <p:cNvPr id="124" name="Google Shape;124;p18"/>
          <p:cNvSpPr txBox="1"/>
          <p:nvPr/>
        </p:nvSpPr>
        <p:spPr>
          <a:xfrm>
            <a:off x="59125" y="4540475"/>
            <a:ext cx="6172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Lato"/>
                <a:ea typeface="Lato"/>
                <a:cs typeface="Lato"/>
                <a:sym typeface="Lato"/>
              </a:rPr>
              <a:t>Source: Blue Ridge Institute for Medical Research Rankings of NIH funding in 2016 &amp; 2021</a:t>
            </a:r>
            <a:endParaRPr sz="1100">
              <a:latin typeface="Lato"/>
              <a:ea typeface="Lato"/>
              <a:cs typeface="Lato"/>
              <a:sym typeface="Lato"/>
            </a:endParaRPr>
          </a:p>
          <a:p>
            <a:pPr indent="0" lvl="0" marL="0" rtl="0" algn="l">
              <a:spcBef>
                <a:spcPts val="0"/>
              </a:spcBef>
              <a:spcAft>
                <a:spcPts val="0"/>
              </a:spcAft>
              <a:buNone/>
            </a:pPr>
            <a:r>
              <a:rPr lang="en" sz="1100">
                <a:latin typeface="Lato"/>
                <a:ea typeface="Lato"/>
                <a:cs typeface="Lato"/>
                <a:sym typeface="Lato"/>
              </a:rPr>
              <a:t>https://brimr.org/brimr-rankings-of-nih-funding-in-2021/</a:t>
            </a:r>
            <a:endParaRPr sz="11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now?</a:t>
            </a:r>
            <a:endParaRPr/>
          </a:p>
        </p:txBody>
      </p:sp>
      <p:sp>
        <p:nvSpPr>
          <p:cNvPr id="130" name="Google Shape;130;p19"/>
          <p:cNvSpPr txBox="1"/>
          <p:nvPr>
            <p:ph idx="1" type="body"/>
          </p:nvPr>
        </p:nvSpPr>
        <p:spPr>
          <a:xfrm>
            <a:off x="727650" y="2043125"/>
            <a:ext cx="7688700" cy="25995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358"/>
              <a:buNone/>
            </a:pPr>
            <a:r>
              <a:rPr lang="en" sz="1222"/>
              <a:t>We have some great programs!</a:t>
            </a:r>
            <a:endParaRPr sz="1222"/>
          </a:p>
          <a:p>
            <a:pPr indent="0" lvl="0" marL="0" rtl="0" algn="l">
              <a:lnSpc>
                <a:spcPct val="100000"/>
              </a:lnSpc>
              <a:spcBef>
                <a:spcPts val="1200"/>
              </a:spcBef>
              <a:spcAft>
                <a:spcPts val="0"/>
              </a:spcAft>
              <a:buSzPts val="358"/>
              <a:buNone/>
            </a:pPr>
            <a:r>
              <a:rPr lang="en" sz="1222"/>
              <a:t>P</a:t>
            </a:r>
            <a:r>
              <a:rPr lang="en" sz="1222"/>
              <a:t>rogress is slow </a:t>
            </a:r>
            <a:endParaRPr sz="1222"/>
          </a:p>
          <a:p>
            <a:pPr indent="-306228" lvl="0" marL="457200" rtl="0" algn="l">
              <a:lnSpc>
                <a:spcPct val="100000"/>
              </a:lnSpc>
              <a:spcBef>
                <a:spcPts val="0"/>
              </a:spcBef>
              <a:spcAft>
                <a:spcPts val="0"/>
              </a:spcAft>
              <a:buSzPts val="1223"/>
              <a:buChar char="●"/>
            </a:pPr>
            <a:r>
              <a:rPr lang="en" sz="1222"/>
              <a:t>Concerning trends</a:t>
            </a:r>
            <a:endParaRPr sz="1222"/>
          </a:p>
          <a:p>
            <a:pPr indent="-306228" lvl="0" marL="457200" rtl="0" algn="l">
              <a:lnSpc>
                <a:spcPct val="105000"/>
              </a:lnSpc>
              <a:spcBef>
                <a:spcPts val="0"/>
              </a:spcBef>
              <a:spcAft>
                <a:spcPts val="0"/>
              </a:spcAft>
              <a:buSzPts val="1223"/>
              <a:buChar char="●"/>
            </a:pPr>
            <a:r>
              <a:rPr lang="en" sz="1222"/>
              <a:t>L</a:t>
            </a:r>
            <a:r>
              <a:rPr lang="en" sz="1222"/>
              <a:t>ack of physicians entering research careers in family medicine</a:t>
            </a:r>
            <a:endParaRPr sz="1222"/>
          </a:p>
          <a:p>
            <a:pPr indent="0" lvl="0" marL="0" rtl="0" algn="l">
              <a:lnSpc>
                <a:spcPct val="105000"/>
              </a:lnSpc>
              <a:spcBef>
                <a:spcPts val="1200"/>
              </a:spcBef>
              <a:spcAft>
                <a:spcPts val="0"/>
              </a:spcAft>
              <a:buSzPts val="358"/>
              <a:buNone/>
            </a:pPr>
            <a:r>
              <a:rPr lang="en" sz="1222"/>
              <a:t>Other groups </a:t>
            </a:r>
            <a:endParaRPr sz="1222"/>
          </a:p>
          <a:p>
            <a:pPr indent="-306228" lvl="0" marL="457200" rtl="0" algn="l">
              <a:lnSpc>
                <a:spcPct val="105000"/>
              </a:lnSpc>
              <a:spcBef>
                <a:spcPts val="0"/>
              </a:spcBef>
              <a:spcAft>
                <a:spcPts val="0"/>
              </a:spcAft>
              <a:buSzPts val="1223"/>
              <a:buChar char="●"/>
            </a:pPr>
            <a:r>
              <a:rPr lang="en" sz="1222"/>
              <a:t>Emergency medicine making significant </a:t>
            </a:r>
            <a:r>
              <a:rPr lang="en" sz="1222"/>
              <a:t>progress</a:t>
            </a:r>
            <a:r>
              <a:rPr lang="en" sz="1222"/>
              <a:t> </a:t>
            </a:r>
            <a:endParaRPr sz="1222"/>
          </a:p>
          <a:p>
            <a:pPr indent="-306228" lvl="0" marL="457200" rtl="0" algn="l">
              <a:lnSpc>
                <a:spcPct val="105000"/>
              </a:lnSpc>
              <a:spcBef>
                <a:spcPts val="0"/>
              </a:spcBef>
              <a:spcAft>
                <a:spcPts val="0"/>
              </a:spcAft>
              <a:buSzPts val="1223"/>
              <a:buChar char="●"/>
            </a:pPr>
            <a:r>
              <a:rPr lang="en" sz="1222"/>
              <a:t>Creative initiatives  in other places like Canada and Europe</a:t>
            </a:r>
            <a:endParaRPr sz="1222"/>
          </a:p>
          <a:p>
            <a:pPr indent="0" lvl="0" marL="0" rtl="0" algn="l">
              <a:lnSpc>
                <a:spcPct val="105000"/>
              </a:lnSpc>
              <a:spcBef>
                <a:spcPts val="1200"/>
              </a:spcBef>
              <a:spcAft>
                <a:spcPts val="0"/>
              </a:spcAft>
              <a:buSzPts val="358"/>
              <a:buNone/>
            </a:pPr>
            <a:r>
              <a:rPr lang="en" sz="1222"/>
              <a:t>An opportune moment</a:t>
            </a:r>
            <a:endParaRPr sz="1222"/>
          </a:p>
          <a:p>
            <a:pPr indent="-306228" lvl="0" marL="457200" rtl="0" algn="l">
              <a:lnSpc>
                <a:spcPct val="105000"/>
              </a:lnSpc>
              <a:spcBef>
                <a:spcPts val="0"/>
              </a:spcBef>
              <a:spcAft>
                <a:spcPts val="0"/>
              </a:spcAft>
              <a:buSzPts val="1223"/>
              <a:buChar char="●"/>
            </a:pPr>
            <a:r>
              <a:rPr lang="en" sz="1222"/>
              <a:t>High energy among leadership across the family medicine organizations </a:t>
            </a:r>
            <a:endParaRPr sz="1222"/>
          </a:p>
          <a:p>
            <a:pPr indent="-306228" lvl="0" marL="457200" rtl="0" algn="l">
              <a:lnSpc>
                <a:spcPct val="105000"/>
              </a:lnSpc>
              <a:spcBef>
                <a:spcPts val="0"/>
              </a:spcBef>
              <a:spcAft>
                <a:spcPts val="0"/>
              </a:spcAft>
              <a:buSzPts val="1223"/>
              <a:buChar char="●"/>
            </a:pPr>
            <a:r>
              <a:rPr lang="en" sz="1222"/>
              <a:t>Unique opportunity with ADFM and NAPCRG co-hosting the FMLC meetings this year</a:t>
            </a:r>
            <a:endParaRPr sz="1222"/>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0"/>
          <p:cNvPicPr preferRelativeResize="0"/>
          <p:nvPr/>
        </p:nvPicPr>
        <p:blipFill>
          <a:blip r:embed="rId3">
            <a:alphaModFix/>
          </a:blip>
          <a:stretch>
            <a:fillRect/>
          </a:stretch>
        </p:blipFill>
        <p:spPr>
          <a:xfrm>
            <a:off x="408250" y="756700"/>
            <a:ext cx="6027850" cy="4254275"/>
          </a:xfrm>
          <a:prstGeom prst="rect">
            <a:avLst/>
          </a:prstGeom>
          <a:noFill/>
          <a:ln>
            <a:noFill/>
          </a:ln>
        </p:spPr>
      </p:pic>
      <p:sp>
        <p:nvSpPr>
          <p:cNvPr id="136" name="Google Shape;136;p20"/>
          <p:cNvSpPr txBox="1"/>
          <p:nvPr/>
        </p:nvSpPr>
        <p:spPr>
          <a:xfrm>
            <a:off x="6557225" y="4210575"/>
            <a:ext cx="2532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12121"/>
                </a:solidFill>
                <a:highlight>
                  <a:srgbClr val="FFFFFF"/>
                </a:highlight>
                <a:latin typeface="Roboto"/>
                <a:ea typeface="Roboto"/>
                <a:cs typeface="Roboto"/>
                <a:sym typeface="Roboto"/>
              </a:rPr>
              <a:t>Pimlott N, Katz A. Ecology of family physicians' research engagement. Can Fam Physician. 2016 May;62(5):385-90. PMID: 27255618; PMCID: PMC4865334.</a:t>
            </a:r>
            <a:endParaRPr sz="1100"/>
          </a:p>
        </p:txBody>
      </p:sp>
      <p:sp>
        <p:nvSpPr>
          <p:cNvPr id="137" name="Google Shape;137;p20"/>
          <p:cNvSpPr txBox="1"/>
          <p:nvPr>
            <p:ph type="title"/>
          </p:nvPr>
        </p:nvSpPr>
        <p:spPr>
          <a:xfrm>
            <a:off x="6018150" y="1240450"/>
            <a:ext cx="3028500" cy="252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Thinking inclusively about the whole spectrum of research (practice improvement &amp; scholarship too!)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729450" y="5540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“Ecosystem connections” to meet community needs</a:t>
            </a:r>
            <a:endParaRPr/>
          </a:p>
        </p:txBody>
      </p:sp>
      <p:pic>
        <p:nvPicPr>
          <p:cNvPr id="143" name="Google Shape;143;p21"/>
          <p:cNvPicPr preferRelativeResize="0"/>
          <p:nvPr/>
        </p:nvPicPr>
        <p:blipFill>
          <a:blip r:embed="rId3">
            <a:alphaModFix/>
          </a:blip>
          <a:stretch>
            <a:fillRect/>
          </a:stretch>
        </p:blipFill>
        <p:spPr>
          <a:xfrm>
            <a:off x="2190750" y="1323800"/>
            <a:ext cx="4762500" cy="3543300"/>
          </a:xfrm>
          <a:prstGeom prst="rect">
            <a:avLst/>
          </a:prstGeom>
          <a:noFill/>
          <a:ln>
            <a:noFill/>
          </a:ln>
        </p:spPr>
      </p:pic>
      <p:sp>
        <p:nvSpPr>
          <p:cNvPr id="144" name="Google Shape;144;p21"/>
          <p:cNvSpPr txBox="1"/>
          <p:nvPr/>
        </p:nvSpPr>
        <p:spPr>
          <a:xfrm>
            <a:off x="73300" y="4712400"/>
            <a:ext cx="5132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Graphic borrowed from “What is translational science” https://www.urmc.rochester.edu/clinical-translational-science-institute.aspx</a:t>
            </a:r>
            <a:endParaRPr sz="800">
              <a:latin typeface="Lato"/>
              <a:ea typeface="Lato"/>
              <a:cs typeface="Lato"/>
              <a:sym typeface="Lato"/>
            </a:endParaRPr>
          </a:p>
        </p:txBody>
      </p:sp>
      <p:sp>
        <p:nvSpPr>
          <p:cNvPr id="145" name="Google Shape;145;p21"/>
          <p:cNvSpPr txBox="1"/>
          <p:nvPr/>
        </p:nvSpPr>
        <p:spPr>
          <a:xfrm>
            <a:off x="6651150" y="1267375"/>
            <a:ext cx="2335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Lato"/>
                <a:ea typeface="Lato"/>
                <a:cs typeface="Lato"/>
                <a:sym typeface="Lato"/>
              </a:rPr>
              <a:t>COVID vaccine development </a:t>
            </a:r>
            <a:endParaRPr b="1">
              <a:solidFill>
                <a:srgbClr val="FF0000"/>
              </a:solidFill>
              <a:latin typeface="Lato"/>
              <a:ea typeface="Lato"/>
              <a:cs typeface="Lato"/>
              <a:sym typeface="Lato"/>
            </a:endParaRPr>
          </a:p>
        </p:txBody>
      </p:sp>
      <p:cxnSp>
        <p:nvCxnSpPr>
          <p:cNvPr id="146" name="Google Shape;146;p21"/>
          <p:cNvCxnSpPr>
            <a:stCxn id="145" idx="1"/>
          </p:cNvCxnSpPr>
          <p:nvPr/>
        </p:nvCxnSpPr>
        <p:spPr>
          <a:xfrm flipH="1">
            <a:off x="6420750" y="1575175"/>
            <a:ext cx="230400" cy="341700"/>
          </a:xfrm>
          <a:prstGeom prst="straightConnector1">
            <a:avLst/>
          </a:prstGeom>
          <a:noFill/>
          <a:ln cap="flat" cmpd="sng" w="9525">
            <a:solidFill>
              <a:srgbClr val="FF0000"/>
            </a:solidFill>
            <a:prstDash val="solid"/>
            <a:round/>
            <a:headEnd len="med" w="med" type="none"/>
            <a:tailEnd len="med" w="med" type="triangle"/>
          </a:ln>
        </p:spPr>
      </p:cxnSp>
      <p:sp>
        <p:nvSpPr>
          <p:cNvPr id="147" name="Google Shape;147;p21"/>
          <p:cNvSpPr txBox="1"/>
          <p:nvPr/>
        </p:nvSpPr>
        <p:spPr>
          <a:xfrm>
            <a:off x="6499800" y="4326900"/>
            <a:ext cx="233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Lato"/>
                <a:ea typeface="Lato"/>
                <a:cs typeface="Lato"/>
                <a:sym typeface="Lato"/>
              </a:rPr>
              <a:t>Making sure</a:t>
            </a:r>
            <a:r>
              <a:rPr b="1" lang="en">
                <a:solidFill>
                  <a:srgbClr val="FF0000"/>
                </a:solidFill>
                <a:latin typeface="Lato"/>
                <a:ea typeface="Lato"/>
                <a:cs typeface="Lato"/>
                <a:sym typeface="Lato"/>
              </a:rPr>
              <a:t> vaccine is safe</a:t>
            </a:r>
            <a:endParaRPr b="1">
              <a:solidFill>
                <a:srgbClr val="FF0000"/>
              </a:solidFill>
              <a:latin typeface="Lato"/>
              <a:ea typeface="Lato"/>
              <a:cs typeface="Lato"/>
              <a:sym typeface="Lato"/>
            </a:endParaRPr>
          </a:p>
        </p:txBody>
      </p:sp>
      <p:cxnSp>
        <p:nvCxnSpPr>
          <p:cNvPr id="148" name="Google Shape;148;p21"/>
          <p:cNvCxnSpPr>
            <a:stCxn id="147" idx="1"/>
          </p:cNvCxnSpPr>
          <p:nvPr/>
        </p:nvCxnSpPr>
        <p:spPr>
          <a:xfrm rot="10800000">
            <a:off x="6159000" y="4150500"/>
            <a:ext cx="340800" cy="376500"/>
          </a:xfrm>
          <a:prstGeom prst="straightConnector1">
            <a:avLst/>
          </a:prstGeom>
          <a:noFill/>
          <a:ln cap="flat" cmpd="sng" w="9525">
            <a:solidFill>
              <a:srgbClr val="FF0000"/>
            </a:solidFill>
            <a:prstDash val="solid"/>
            <a:round/>
            <a:headEnd len="med" w="med" type="none"/>
            <a:tailEnd len="med" w="med" type="triangle"/>
          </a:ln>
        </p:spPr>
      </p:cxnSp>
      <p:cxnSp>
        <p:nvCxnSpPr>
          <p:cNvPr id="149" name="Google Shape;149;p21"/>
          <p:cNvCxnSpPr>
            <a:stCxn id="147" idx="1"/>
          </p:cNvCxnSpPr>
          <p:nvPr/>
        </p:nvCxnSpPr>
        <p:spPr>
          <a:xfrm flipH="1">
            <a:off x="4629600" y="4527000"/>
            <a:ext cx="1870200" cy="196800"/>
          </a:xfrm>
          <a:prstGeom prst="straightConnector1">
            <a:avLst/>
          </a:prstGeom>
          <a:noFill/>
          <a:ln cap="flat" cmpd="sng" w="9525">
            <a:solidFill>
              <a:srgbClr val="FF0000"/>
            </a:solidFill>
            <a:prstDash val="solid"/>
            <a:round/>
            <a:headEnd len="med" w="med" type="none"/>
            <a:tailEnd len="med" w="med" type="triangle"/>
          </a:ln>
        </p:spPr>
      </p:cxnSp>
      <p:sp>
        <p:nvSpPr>
          <p:cNvPr id="150" name="Google Shape;150;p21"/>
          <p:cNvSpPr txBox="1"/>
          <p:nvPr/>
        </p:nvSpPr>
        <p:spPr>
          <a:xfrm>
            <a:off x="273400" y="3434725"/>
            <a:ext cx="233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Lato"/>
                <a:ea typeface="Lato"/>
                <a:cs typeface="Lato"/>
                <a:sym typeface="Lato"/>
              </a:rPr>
              <a:t>How to get shots in arms!</a:t>
            </a:r>
            <a:endParaRPr b="1">
              <a:solidFill>
                <a:srgbClr val="FF0000"/>
              </a:solidFill>
              <a:latin typeface="Lato"/>
              <a:ea typeface="Lato"/>
              <a:cs typeface="Lato"/>
              <a:sym typeface="Lato"/>
            </a:endParaRPr>
          </a:p>
        </p:txBody>
      </p:sp>
      <p:cxnSp>
        <p:nvCxnSpPr>
          <p:cNvPr id="151" name="Google Shape;151;p21"/>
          <p:cNvCxnSpPr>
            <a:stCxn id="150" idx="0"/>
          </p:cNvCxnSpPr>
          <p:nvPr/>
        </p:nvCxnSpPr>
        <p:spPr>
          <a:xfrm flipH="1" rot="10800000">
            <a:off x="1441300" y="2849125"/>
            <a:ext cx="789600" cy="585600"/>
          </a:xfrm>
          <a:prstGeom prst="straightConnector1">
            <a:avLst/>
          </a:prstGeom>
          <a:noFill/>
          <a:ln cap="flat" cmpd="sng" w="9525">
            <a:solidFill>
              <a:srgbClr val="FF0000"/>
            </a:solidFill>
            <a:prstDash val="solid"/>
            <a:round/>
            <a:headEnd len="med" w="med" type="none"/>
            <a:tailEnd len="med" w="med" type="triangle"/>
          </a:ln>
        </p:spPr>
      </p:cxnSp>
      <p:sp>
        <p:nvSpPr>
          <p:cNvPr id="152" name="Google Shape;152;p21"/>
          <p:cNvSpPr txBox="1"/>
          <p:nvPr/>
        </p:nvSpPr>
        <p:spPr>
          <a:xfrm>
            <a:off x="179125" y="2011200"/>
            <a:ext cx="233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Lato"/>
                <a:ea typeface="Lato"/>
                <a:cs typeface="Lato"/>
                <a:sym typeface="Lato"/>
              </a:rPr>
              <a:t>Population-level benefits</a:t>
            </a:r>
            <a:endParaRPr b="1">
              <a:solidFill>
                <a:srgbClr val="FF0000"/>
              </a:solidFill>
              <a:latin typeface="Lato"/>
              <a:ea typeface="Lato"/>
              <a:cs typeface="Lato"/>
              <a:sym typeface="Lato"/>
            </a:endParaRPr>
          </a:p>
        </p:txBody>
      </p:sp>
      <p:cxnSp>
        <p:nvCxnSpPr>
          <p:cNvPr id="153" name="Google Shape;153;p21"/>
          <p:cNvCxnSpPr/>
          <p:nvPr/>
        </p:nvCxnSpPr>
        <p:spPr>
          <a:xfrm flipH="1" rot="10800000">
            <a:off x="2274000" y="1895850"/>
            <a:ext cx="354900" cy="2631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