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5" roundtripDataSignature="AMtx7mgnsFKCh6AcubOASZcXlBzJBFLM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6c3dc0cd6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116c3dc0cd6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g116c3dc0cd6_0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0fb24fef2c_1_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g20fb24fef2c_1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Going to give a very high level overview of some of our progress and efforts in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Please see my report to the Board about 2021 progress for more detail</a:t>
            </a:r>
            <a:endParaRPr/>
          </a:p>
        </p:txBody>
      </p:sp>
      <p:sp>
        <p:nvSpPr>
          <p:cNvPr id="184" name="Google Shape;184;g20fb24fef2c_1_2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0fb24fef2c_1_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g20fb24fef2c_1_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Going to give a very high level overview of some of our progress and efforts in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Please see my report to the Board about 2021 progress for more detail</a:t>
            </a:r>
            <a:endParaRPr/>
          </a:p>
        </p:txBody>
      </p:sp>
      <p:sp>
        <p:nvSpPr>
          <p:cNvPr id="194" name="Google Shape;194;g20fb24fef2c_1_3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08f838d94f_0_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g208f838d94f_0_4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3" name="Google Shape;203;g208f838d94f_0_4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08f838d94f_0_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208f838d94f_0_5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Going to give a very high level overview of some of our progress and efforts in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Please see my report to the Board about 2021 progress for more detail</a:t>
            </a:r>
            <a:endParaRPr/>
          </a:p>
        </p:txBody>
      </p:sp>
      <p:sp>
        <p:nvSpPr>
          <p:cNvPr id="213" name="Google Shape;213;g208f838d94f_0_5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08f838d94f_0_6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g208f838d94f_0_6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Going to give a very high level overview of some of our progress and efforts in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Please see my report to the Board about 2021 progress for more detail</a:t>
            </a:r>
            <a:endParaRPr/>
          </a:p>
        </p:txBody>
      </p:sp>
      <p:sp>
        <p:nvSpPr>
          <p:cNvPr id="222" name="Google Shape;222;g208f838d94f_0_6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0fb24fef2c_1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g20fb24fef2c_1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Going to give a very high level overview of some of our progress and efforts in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Please see my report to the Board about 2021 progress for more detail</a:t>
            </a:r>
            <a:endParaRPr/>
          </a:p>
        </p:txBody>
      </p:sp>
      <p:sp>
        <p:nvSpPr>
          <p:cNvPr id="232" name="Google Shape;232;g20fb24fef2c_1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0fb24fef2c_1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g20fb24fef2c_1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Going to give a very high level overview of some of our progress and efforts in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Please see my report to the Board about 2021 progress for more detail</a:t>
            </a:r>
            <a:endParaRPr/>
          </a:p>
        </p:txBody>
      </p:sp>
      <p:sp>
        <p:nvSpPr>
          <p:cNvPr id="242" name="Google Shape;242;g20fb24fef2c_1_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08f838d94f_0_9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1" name="Google Shape;251;g208f838d94f_0_9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Going to give a very high level overview of some of our progress and efforts in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Please see my report to the Board about 2021 progress for more detail</a:t>
            </a:r>
            <a:endParaRPr/>
          </a:p>
        </p:txBody>
      </p:sp>
      <p:sp>
        <p:nvSpPr>
          <p:cNvPr id="252" name="Google Shape;252;g208f838d94f_0_9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0" name="Google Shape;26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1" name="Google Shape;26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1" name="Google Shape;27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2" name="Google Shape;272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Situation: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The Changing Roles of the Chairs and Administrators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Why are the roles changing?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The changes arise from the changes in context of family medici.ne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What are the contexts that are changing?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The contexts of family medicine are changing in three broad arenas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1. Health system context changes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a. Health system changes, mergers, acquisitions, primary care, inpatient and outpatient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care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b. Health system finances are struggling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2. Medical education changes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a. Curricular renewals, LCME comparability and other requirements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b. Admissions, preparedness, and changing needs of medical students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c. ACGME and market reengineering of the scope of family medicine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3. Societal changes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a. Hybrid work locales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b. Recruitment, retention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c. Workforce shortages of medical personnel and all personnel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d. Imperatives to deliver upon promises of better health equity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Background: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Chair and senior leader competencies document by ADFM, comprehensive and insightful.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Acknowledges the leadership of the individual and the competencies among the leader team.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Mentions the development and management of internal and external relationships.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Assessment: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Indeed, the Roles of Chairs and Administrators are changing…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Intensity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Fluidity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Ratio of control to influence is trending toward…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Decreased control and therefore more reliance upon influence.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Recommendation: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Listen for how our panel each describe their challenges and their adaptive leadership responses.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Consider how the three categories of changes: health system, education, and societal changes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are driving the Changing Roles of the Chairs and Administrators.</a:t>
            </a:r>
            <a:endParaRPr/>
          </a:p>
        </p:txBody>
      </p:sp>
      <p:sp>
        <p:nvSpPr>
          <p:cNvPr id="99" name="Google Shape;99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1" name="Google Shape;28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2" name="Google Shape;282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Going to give a very high level overview of some of our progress and efforts in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Please see my report to the Board about 2021 progress for more detail</a:t>
            </a:r>
            <a:endParaRPr/>
          </a:p>
        </p:txBody>
      </p:sp>
      <p:sp>
        <p:nvSpPr>
          <p:cNvPr id="109" name="Google Shape;109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Going to give a very high level overview of some of our progress and efforts in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Please see my report to the Board about 2021 progress for more detail</a:t>
            </a:r>
            <a:endParaRPr/>
          </a:p>
        </p:txBody>
      </p:sp>
      <p:sp>
        <p:nvSpPr>
          <p:cNvPr id="121" name="Google Shape;121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Going to give a very high level overview of some of our progress and efforts in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Please see my report to the Board about 2021 progress for more detail</a:t>
            </a:r>
            <a:endParaRPr/>
          </a:p>
        </p:txBody>
      </p:sp>
      <p:sp>
        <p:nvSpPr>
          <p:cNvPr id="132" name="Google Shape;13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Going to give a very high level overview of some of our progress and efforts in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Please see my report to the Board about 2021 progress for more detail</a:t>
            </a:r>
            <a:endParaRPr/>
          </a:p>
        </p:txBody>
      </p:sp>
      <p:sp>
        <p:nvSpPr>
          <p:cNvPr id="143" name="Google Shape;143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4" name="Google Shape;154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08f838d94f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g208f838d94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4" name="Google Shape;164;g208f838d94f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08f838d94f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208f838d94f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g208f838d94f_0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Relationship Id="rId4" Type="http://schemas.openxmlformats.org/officeDocument/2006/relationships/image" Target="../media/image9.png"/><Relationship Id="rId5" Type="http://schemas.openxmlformats.org/officeDocument/2006/relationships/hyperlink" Target="https://www.surveymonkey.com/r/adfmpoll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g116c3dc0cd6_0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600" y="290275"/>
            <a:ext cx="2895599" cy="1019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g116c3dc0cd6_0_6"/>
          <p:cNvCxnSpPr/>
          <p:nvPr/>
        </p:nvCxnSpPr>
        <p:spPr>
          <a:xfrm flipH="1" rot="10800000">
            <a:off x="3156825" y="556475"/>
            <a:ext cx="8611800" cy="120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1" name="Google Shape;91;g116c3dc0cd6_0_6"/>
          <p:cNvSpPr txBox="1"/>
          <p:nvPr/>
        </p:nvSpPr>
        <p:spPr>
          <a:xfrm>
            <a:off x="7399176" y="0"/>
            <a:ext cx="4224449" cy="923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 cap="none" strike="noStrike">
                <a:solidFill>
                  <a:srgbClr val="B9937F"/>
                </a:solidFill>
                <a:latin typeface="Calibri"/>
                <a:ea typeface="Calibri"/>
                <a:cs typeface="Calibri"/>
                <a:sym typeface="Calibri"/>
              </a:rPr>
              <a:t>Saturday, 2/25/23, 9:30 - 11:00 am ET (90 mins)</a:t>
            </a:r>
            <a:br>
              <a:rPr b="0" i="0" lang="en-US" sz="1600" u="none" cap="none" strike="noStrike">
                <a:solidFill>
                  <a:srgbClr val="B9937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600" u="none" cap="none" strike="noStrike">
              <a:solidFill>
                <a:srgbClr val="B993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g116c3dc0cd6_0_6"/>
          <p:cNvSpPr txBox="1"/>
          <p:nvPr/>
        </p:nvSpPr>
        <p:spPr>
          <a:xfrm>
            <a:off x="462393" y="2450375"/>
            <a:ext cx="10071867" cy="11079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366E5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Changing Role of a Chair and Administrator in Academic Medical Centers </a:t>
            </a:r>
            <a:endParaRPr b="1" i="0" sz="3000" u="none" cap="none" strike="noStrike">
              <a:solidFill>
                <a:srgbClr val="366E5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g116c3dc0cd6_0_6"/>
          <p:cNvSpPr txBox="1"/>
          <p:nvPr/>
        </p:nvSpPr>
        <p:spPr>
          <a:xfrm>
            <a:off x="379100" y="3729023"/>
            <a:ext cx="10808400" cy="24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Panelists</a:t>
            </a:r>
            <a:r>
              <a:rPr b="0" i="0" lang="en-US" sz="21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Richard Lord, MD, Wakehealth (moderator)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Peter Nalin, MBA MD, University of Minnesota - Duluth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Tochi Iroku-Malize, MD MPH MBA, Zucker School of Medicine at Hofstra/Northwell &amp; AAFP President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Anna Ramanathan, Administrator, Medical College of Georgia - Augusta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Anna F</a:t>
            </a:r>
            <a:r>
              <a:rPr lang="en-US" sz="21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lattau, MD MS MSc</a:t>
            </a:r>
            <a:r>
              <a:rPr b="0" i="0" lang="en-US" sz="21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Jefferson</a:t>
            </a:r>
            <a:endParaRPr b="0" i="0" sz="2100" u="none" cap="none" strike="noStrike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4" name="Google Shape;94;g116c3dc0cd6_0_6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5" name="Google Shape;95;g116c3dc0cd6_0_6"/>
          <p:cNvSpPr txBox="1"/>
          <p:nvPr/>
        </p:nvSpPr>
        <p:spPr>
          <a:xfrm>
            <a:off x="8623625" y="5725525"/>
            <a:ext cx="300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B9937F"/>
                </a:solidFill>
                <a:latin typeface="Calibri"/>
                <a:ea typeface="Calibri"/>
                <a:cs typeface="Calibri"/>
                <a:sym typeface="Calibri"/>
              </a:rPr>
              <a:t>2023 ADFM Annual Conference</a:t>
            </a:r>
            <a:endParaRPr b="0" i="0" sz="1600" u="none" cap="none" strike="noStrike">
              <a:solidFill>
                <a:srgbClr val="B993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0fb24fef2c_1_21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0fb24fef2c_1_21"/>
          <p:cNvSpPr txBox="1"/>
          <p:nvPr>
            <p:ph type="title"/>
          </p:nvPr>
        </p:nvSpPr>
        <p:spPr>
          <a:xfrm>
            <a:off x="2709350" y="405800"/>
            <a:ext cx="92649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libri"/>
              <a:buNone/>
            </a:pPr>
            <a:r>
              <a:rPr lang="en-US" sz="347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Medical College of Georgia at Augusta University</a:t>
            </a:r>
            <a:endParaRPr sz="446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Google Shape;188;g20fb24fef2c_1_21"/>
          <p:cNvSpPr txBox="1"/>
          <p:nvPr>
            <p:ph idx="1" type="body"/>
          </p:nvPr>
        </p:nvSpPr>
        <p:spPr>
          <a:xfrm>
            <a:off x="640925" y="1752100"/>
            <a:ext cx="11134200" cy="34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b="1"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all family physicians in your enterprise in your department? </a:t>
            </a: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 </a:t>
            </a:r>
            <a:endParaRPr sz="35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08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500"/>
              <a:buChar char="•"/>
            </a:pPr>
            <a:r>
              <a:rPr b="1"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they are not in your department, what structure do they live in?</a:t>
            </a: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 faculties who are not part of the department, they are directly employed by the Practice Plan</a:t>
            </a:r>
            <a:endParaRPr sz="3500"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500"/>
          </a:p>
        </p:txBody>
      </p:sp>
      <p:cxnSp>
        <p:nvCxnSpPr>
          <p:cNvPr id="189" name="Google Shape;189;g20fb24fef2c_1_21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90" name="Google Shape;190;g20fb24fef2c_1_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0fb24fef2c_1_30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g20fb24fef2c_1_30"/>
          <p:cNvSpPr txBox="1"/>
          <p:nvPr>
            <p:ph type="title"/>
          </p:nvPr>
        </p:nvSpPr>
        <p:spPr>
          <a:xfrm>
            <a:off x="2709350" y="405800"/>
            <a:ext cx="96012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924"/>
              <a:buFont typeface="Calibri"/>
              <a:buNone/>
            </a:pPr>
            <a:r>
              <a:rPr lang="en-US" sz="3966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Medical College of Georgia at Augusta University</a:t>
            </a:r>
            <a:endParaRPr sz="5066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Google Shape;198;g20fb24fef2c_1_30"/>
          <p:cNvSpPr txBox="1"/>
          <p:nvPr>
            <p:ph idx="1" type="body"/>
          </p:nvPr>
        </p:nvSpPr>
        <p:spPr>
          <a:xfrm>
            <a:off x="640925" y="1752100"/>
            <a:ext cx="11134200" cy="10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b="1"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roles or interaction do you have with a population health team?</a:t>
            </a: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have monthly meetings to review QI metrics of interest centered around GA Medicaid Plan</a:t>
            </a:r>
            <a:endParaRPr sz="35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3500"/>
          </a:p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b="1"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the system’s view of population health? Do they value it?</a:t>
            </a:r>
            <a:endParaRPr b="1"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a value but centered around payor designed metrics of interest  </a:t>
            </a:r>
            <a:endParaRPr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b="1"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your institution's view of family medicine and primary care? </a:t>
            </a:r>
            <a:endParaRPr b="1"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are seen warmly as conduit for Primary Care but has opportunities for improvement </a:t>
            </a:r>
            <a:endParaRPr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500"/>
          </a:p>
        </p:txBody>
      </p:sp>
      <p:pic>
        <p:nvPicPr>
          <p:cNvPr id="199" name="Google Shape;199;g20fb24fef2c_1_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08f838d94f_0_40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g208f838d94f_0_40"/>
          <p:cNvSpPr txBox="1"/>
          <p:nvPr>
            <p:ph type="title"/>
          </p:nvPr>
        </p:nvSpPr>
        <p:spPr>
          <a:xfrm>
            <a:off x="2709350" y="405800"/>
            <a:ext cx="42054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role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g208f838d94f_0_40"/>
          <p:cNvSpPr txBox="1"/>
          <p:nvPr>
            <p:ph idx="1" type="body"/>
          </p:nvPr>
        </p:nvSpPr>
        <p:spPr>
          <a:xfrm>
            <a:off x="640925" y="1752100"/>
            <a:ext cx="11134200" cy="10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b="1"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your roles and responsibilities in the department and system? </a:t>
            </a: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Administrator responsible for Departmental and Clinics Business &amp; Operation</a:t>
            </a: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endParaRPr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08" name="Google Shape;208;g208f838d94f_0_40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09" name="Google Shape;209;g208f838d94f_0_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08f838d94f_0_50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g208f838d94f_0_50"/>
          <p:cNvSpPr txBox="1"/>
          <p:nvPr>
            <p:ph type="title"/>
          </p:nvPr>
        </p:nvSpPr>
        <p:spPr>
          <a:xfrm>
            <a:off x="2709350" y="405800"/>
            <a:ext cx="92649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US" sz="294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JEFFERSON HEALTH/ Thomas Jefferson University</a:t>
            </a:r>
            <a:endParaRPr sz="456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7" name="Google Shape;217;g208f838d94f_0_50"/>
          <p:cNvSpPr txBox="1"/>
          <p:nvPr>
            <p:ph idx="1" type="body"/>
          </p:nvPr>
        </p:nvSpPr>
        <p:spPr>
          <a:xfrm>
            <a:off x="640925" y="1280750"/>
            <a:ext cx="11134200" cy="52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your institution:</a:t>
            </a:r>
            <a:endParaRPr b="1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Arial"/>
              <a:buChar char="•"/>
            </a:pPr>
            <a:r>
              <a:rPr b="1"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Employee size: 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40,000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Arial"/>
              <a:buChar char="•"/>
            </a:pPr>
            <a:r>
              <a:rPr b="1"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 or Private School: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Private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Arial"/>
              <a:buChar char="•"/>
            </a:pPr>
            <a:r>
              <a:rPr b="1"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Faculty: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59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Arial"/>
              <a:buChar char="•"/>
            </a:pPr>
            <a:r>
              <a:rPr b="1"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Patients Served: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600,000 (~30,000 in university FM department)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Arial"/>
              <a:buChar char="•"/>
            </a:pPr>
            <a:r>
              <a:rPr b="1"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Annual Revenue: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$9.7 billion ($25.5 million in university FM department)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Times New Roman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Departmental faculty, staff, and clinical operations report to the Department. System-wide, there are 7 regions/departments (FM and IM in the university, and 5 non-academic primary care regions). 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8" name="Google Shape;218;g208f838d94f_0_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08f838d94f_0_60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208f838d94f_0_60"/>
          <p:cNvSpPr txBox="1"/>
          <p:nvPr>
            <p:ph type="title"/>
          </p:nvPr>
        </p:nvSpPr>
        <p:spPr>
          <a:xfrm>
            <a:off x="2709350" y="405800"/>
            <a:ext cx="94827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3673"/>
              <a:buFont typeface="Arial"/>
              <a:buNone/>
            </a:pPr>
            <a:r>
              <a:rPr b="1" lang="en-US" sz="294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JEFFERSON HEALTH/ Thomas Jefferson University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6" name="Google Shape;226;g208f838d94f_0_60"/>
          <p:cNvSpPr txBox="1"/>
          <p:nvPr>
            <p:ph idx="1" type="body"/>
          </p:nvPr>
        </p:nvSpPr>
        <p:spPr>
          <a:xfrm>
            <a:off x="565175" y="1378800"/>
            <a:ext cx="11134200" cy="49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•"/>
            </a:pPr>
            <a:r>
              <a:rPr b="1"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you acquiring or being acquired? 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Neither right now. We merged across 6 different systems in the last ~6 years.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•"/>
            </a:pPr>
            <a:r>
              <a:rPr b="1"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long has the medical school been part of the system? 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200 years (the academic center acquired the other regions of the system)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•"/>
            </a:pPr>
            <a:r>
              <a:rPr b="1"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you feel any tension between the goals of your enterprise and the academic mission? 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size of our newly established Jefferson Primary Care system, and our new executive leadership that has centered primary care as a strategic priority, has positioned a historically strong department to reach new heights.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cxnSp>
        <p:nvCxnSpPr>
          <p:cNvPr id="227" name="Google Shape;227;g208f838d94f_0_60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28" name="Google Shape;228;g208f838d94f_0_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0fb24fef2c_1_2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20fb24fef2c_1_2"/>
          <p:cNvSpPr txBox="1"/>
          <p:nvPr>
            <p:ph type="title"/>
          </p:nvPr>
        </p:nvSpPr>
        <p:spPr>
          <a:xfrm>
            <a:off x="2709350" y="405800"/>
            <a:ext cx="92649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3673"/>
              <a:buFont typeface="Arial"/>
              <a:buNone/>
            </a:pPr>
            <a:r>
              <a:rPr b="1" lang="en-US" sz="294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JEFFERSON HEALTH/ Thomas Jefferson University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g20fb24fef2c_1_2"/>
          <p:cNvSpPr txBox="1"/>
          <p:nvPr>
            <p:ph idx="1" type="body"/>
          </p:nvPr>
        </p:nvSpPr>
        <p:spPr>
          <a:xfrm>
            <a:off x="640925" y="1094000"/>
            <a:ext cx="11134200" cy="55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all family physicians in your enterprise in your department?If in your department, do they have a faculty appointment?</a:t>
            </a:r>
            <a:endParaRPr b="1" sz="2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n-US" sz="2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No, only faculty employed in our department report to the department. However, many of the family physicians across the enterprise have voluntary appointments, mainly because they teach medical students.</a:t>
            </a:r>
            <a:endParaRPr sz="2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recently established a mechanism to buy out FTE from non-academic primary care doctors to support clinical trials, and hopefully this will allow us to spread the wealth of academic activity more widely.</a:t>
            </a:r>
            <a:endParaRPr sz="2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they are not in your department, what structure do they live in?</a:t>
            </a:r>
            <a:endParaRPr b="1" sz="2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report up through geographic divisions, and hiring/operations are supported by the Medical Group. </a:t>
            </a:r>
            <a:endParaRPr sz="2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37" name="Google Shape;237;g20fb24fef2c_1_2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38" name="Google Shape;238;g20fb24fef2c_1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0fb24fef2c_1_11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20fb24fef2c_1_11"/>
          <p:cNvSpPr txBox="1"/>
          <p:nvPr>
            <p:ph type="title"/>
          </p:nvPr>
        </p:nvSpPr>
        <p:spPr>
          <a:xfrm>
            <a:off x="2709350" y="405800"/>
            <a:ext cx="92649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3673"/>
              <a:buFont typeface="Arial"/>
              <a:buNone/>
            </a:pPr>
            <a:r>
              <a:rPr b="1" lang="en-US" sz="294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JEFFERSON HEALTH/ Thomas Jefferson University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6" name="Google Shape;246;g20fb24fef2c_1_11"/>
          <p:cNvSpPr txBox="1"/>
          <p:nvPr>
            <p:ph idx="1" type="body"/>
          </p:nvPr>
        </p:nvSpPr>
        <p:spPr>
          <a:xfrm>
            <a:off x="640925" y="1094000"/>
            <a:ext cx="11134200" cy="576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roles or interaction do you have with a population health team?</a:t>
            </a:r>
            <a:endParaRPr b="1"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Recent changes in our organization have opened the doors to transparency and collaboration that were not previously possible.</a:t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the system’s view of population health? Do they value it?</a:t>
            </a:r>
            <a:endParaRPr b="1"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Very much. We are moving to value and are </a:t>
            </a: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 way</a:t>
            </a: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there. This is a priority.</a:t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your institution's view of family medicine and primary care?</a:t>
            </a:r>
            <a:endParaRPr b="1"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academic department has always been very highly respected in the university.</a:t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new executive leadership, almost overnight we have transformed from being the last priority to the first. </a:t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4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cxnSp>
        <p:nvCxnSpPr>
          <p:cNvPr id="247" name="Google Shape;247;g20fb24fef2c_1_11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48" name="Google Shape;248;g20fb24fef2c_1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08f838d94f_0_90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g208f838d94f_0_90"/>
          <p:cNvSpPr txBox="1"/>
          <p:nvPr>
            <p:ph type="title"/>
          </p:nvPr>
        </p:nvSpPr>
        <p:spPr>
          <a:xfrm>
            <a:off x="2709350" y="405800"/>
            <a:ext cx="42054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role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Google Shape;256;g208f838d94f_0_90"/>
          <p:cNvSpPr txBox="1"/>
          <p:nvPr>
            <p:ph idx="1" type="body"/>
          </p:nvPr>
        </p:nvSpPr>
        <p:spPr>
          <a:xfrm>
            <a:off x="640925" y="1227375"/>
            <a:ext cx="11134200" cy="56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your roles and responsibilities in the department and system?</a:t>
            </a:r>
            <a:endParaRPr b="1" sz="23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Chair of Family &amp; Community Medicine</a:t>
            </a:r>
            <a:endParaRPr sz="23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Enterprise VP for Jefferson Primary Care</a:t>
            </a:r>
            <a:endParaRPr sz="23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you describe your areas of control and areas of influence?</a:t>
            </a:r>
            <a:endParaRPr b="1" sz="23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Department reports to me</a:t>
            </a:r>
            <a:endParaRPr sz="23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establishing Jefferson Primary Care, soft power is transforming to explicit power because we have created results through development of culture, governance, structure, and processes.</a:t>
            </a:r>
            <a:endParaRPr sz="23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structures exist outside of your department that you need to interact with and have some sort of influence?</a:t>
            </a:r>
            <a:endParaRPr b="1" sz="23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Medical Group; Regional Divisions; University; various corporate services that we depend on to get things done (finance, strategy, HR, marketing, legal, etc.) </a:t>
            </a:r>
            <a:endParaRPr sz="23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57" name="Google Shape;257;g208f838d94f_0_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7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7"/>
          <p:cNvSpPr txBox="1"/>
          <p:nvPr>
            <p:ph type="title"/>
          </p:nvPr>
        </p:nvSpPr>
        <p:spPr>
          <a:xfrm>
            <a:off x="2709350" y="405800"/>
            <a:ext cx="92649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respond to the following poll!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65" name="Google Shape;265;p7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66" name="Google Shape;26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10700" y="2272854"/>
            <a:ext cx="3276750" cy="3276750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7"/>
          <p:cNvSpPr txBox="1"/>
          <p:nvPr/>
        </p:nvSpPr>
        <p:spPr>
          <a:xfrm>
            <a:off x="640925" y="1422775"/>
            <a:ext cx="10416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https://www.surveymonkey.com/r/adfmpoll</a:t>
            </a:r>
            <a:r>
              <a:rPr lang="en-US" sz="29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8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8"/>
          <p:cNvSpPr txBox="1"/>
          <p:nvPr>
            <p:ph type="title"/>
          </p:nvPr>
        </p:nvSpPr>
        <p:spPr>
          <a:xfrm>
            <a:off x="2709350" y="405800"/>
            <a:ext cx="42054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Breakouts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6" name="Google Shape;276;p8"/>
          <p:cNvSpPr txBox="1"/>
          <p:nvPr>
            <p:ph idx="1" type="body"/>
          </p:nvPr>
        </p:nvSpPr>
        <p:spPr>
          <a:xfrm>
            <a:off x="640925" y="1752100"/>
            <a:ext cx="11134308" cy="10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b="1" lang="en-US" sz="24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Self-reflection questions: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did you respond to the poll with and why (ex: If you’re thinking about growing)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Pressure points in your department based on buying, being bought, haven’t started down this path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problem have you solved for your health system in the past two years? What problems have you caused?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you’ve been acquired, how are you surviving? 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77" name="Google Shape;277;p8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78" name="Google Shape;27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 txBox="1"/>
          <p:nvPr>
            <p:ph type="title"/>
          </p:nvPr>
        </p:nvSpPr>
        <p:spPr>
          <a:xfrm>
            <a:off x="2709350" y="405800"/>
            <a:ext cx="42054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AGENDA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640925" y="1094000"/>
            <a:ext cx="11134200" cy="53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508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342900" marR="508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SzPts val="2000"/>
              <a:buChar char="•"/>
            </a:pP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9:30 – 10:05 am: Presentation from panelists</a:t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3700" lvl="1" marL="914400" marR="508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Times New Roman"/>
              <a:buChar char="•"/>
            </a:pP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Framing the issue</a:t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3700" lvl="1" marL="914400" marR="508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Times New Roman"/>
              <a:buChar char="•"/>
            </a:pP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Zucker School of Medicine/Northwell Health</a:t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3700" lvl="1" marL="914400" marR="508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Times New Roman"/>
              <a:buChar char="•"/>
            </a:pP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Medical College of Georgia at Augusta University</a:t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3700" lvl="1" marL="914400" marR="508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Times New Roman"/>
              <a:buChar char="•"/>
            </a:pP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Jefferson Health/ Thomas Jefferson University</a:t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342900" marR="508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342900" marR="508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SzPts val="2000"/>
              <a:buChar char="•"/>
            </a:pP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10:05 – 10:15 am: Complete poll &amp; orient attendees to breakout prompts</a:t>
            </a:r>
            <a:endParaRPr sz="3000"/>
          </a:p>
          <a:p>
            <a:pPr indent="-228600" lvl="0" marL="342900" marR="508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342900" marR="508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SzPts val="2000"/>
              <a:buChar char="•"/>
            </a:pP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10:15 – 10:45 am: Breakouts</a:t>
            </a:r>
            <a:endParaRPr sz="3000"/>
          </a:p>
          <a:p>
            <a:pPr indent="-228600" lvl="0" marL="342900" marR="508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342900" marR="508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SzPts val="2000"/>
              <a:buChar char="•"/>
            </a:pPr>
            <a:r>
              <a:rPr lang="en-US" sz="2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10:45 – 11:00 am: Q&amp;A with panel</a:t>
            </a:r>
            <a:endParaRPr sz="2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cxnSp>
        <p:nvCxnSpPr>
          <p:cNvPr id="104" name="Google Shape;104;p3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9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9"/>
          <p:cNvSpPr txBox="1"/>
          <p:nvPr>
            <p:ph type="title"/>
          </p:nvPr>
        </p:nvSpPr>
        <p:spPr>
          <a:xfrm>
            <a:off x="2709350" y="405800"/>
            <a:ext cx="42054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Wrap-up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Google Shape;286;p9"/>
          <p:cNvSpPr txBox="1"/>
          <p:nvPr>
            <p:ph idx="1" type="body"/>
          </p:nvPr>
        </p:nvSpPr>
        <p:spPr>
          <a:xfrm>
            <a:off x="640925" y="1752100"/>
            <a:ext cx="11134308" cy="10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9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Q&amp;A with panel</a:t>
            </a:r>
            <a:endParaRPr sz="11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87" name="Google Shape;287;p9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88" name="Google Shape;28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>
            <p:ph type="title"/>
          </p:nvPr>
        </p:nvSpPr>
        <p:spPr>
          <a:xfrm>
            <a:off x="2709350" y="405800"/>
            <a:ext cx="94827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Zucker School of Medicine/Northwell Health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1"/>
          <p:cNvSpPr txBox="1"/>
          <p:nvPr>
            <p:ph idx="1" type="body"/>
          </p:nvPr>
        </p:nvSpPr>
        <p:spPr>
          <a:xfrm>
            <a:off x="640925" y="1752100"/>
            <a:ext cx="11134200" cy="43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b="1"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you institution:</a:t>
            </a:r>
            <a:endParaRPr sz="3000"/>
          </a:p>
          <a:p>
            <a:pPr indent="-4191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 81,000 NWH; 392 ZSOM </a:t>
            </a:r>
            <a:endParaRPr sz="3000"/>
          </a:p>
          <a:p>
            <a:pPr indent="-4191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Private School </a:t>
            </a:r>
            <a:endParaRPr sz="3000"/>
          </a:p>
          <a:p>
            <a:pPr indent="-4191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DOFM </a:t>
            </a:r>
            <a:r>
              <a:rPr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Faculty - 200 FM Phys; 4 FMRP (MD &amp; DO), 90+ residents</a:t>
            </a:r>
            <a:endParaRPr sz="3000"/>
          </a:p>
          <a:p>
            <a:pPr indent="-4191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Patients Served - FQHC, Private, Hospital Based</a:t>
            </a:r>
            <a:endParaRPr sz="3000"/>
          </a:p>
          <a:p>
            <a:pPr indent="-4191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Annual Revenue - NWH $9B, DOFM - mixed</a:t>
            </a:r>
            <a:endParaRPr sz="3000"/>
          </a:p>
          <a:p>
            <a:pPr indent="-4191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Academic Decisions FMSL/DOFM</a:t>
            </a:r>
            <a:endParaRPr sz="30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Times New Roman"/>
              <a:buChar char="•"/>
            </a:pPr>
            <a:r>
              <a:rPr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Operational Decisions NWH/Regional/MSL/FMSL</a:t>
            </a:r>
            <a:endParaRPr sz="30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3000"/>
          </a:p>
        </p:txBody>
      </p:sp>
      <p:cxnSp>
        <p:nvCxnSpPr>
          <p:cNvPr id="114" name="Google Shape;114;p1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15" name="Google Shape;11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14050" y="1124338"/>
            <a:ext cx="1452275" cy="227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09825" y="1124350"/>
            <a:ext cx="1737275" cy="185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 txBox="1"/>
          <p:nvPr>
            <p:ph idx="1" type="body"/>
          </p:nvPr>
        </p:nvSpPr>
        <p:spPr>
          <a:xfrm>
            <a:off x="640925" y="1752100"/>
            <a:ext cx="11134308" cy="10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NWH acquired community hospitals then created the med school</a:t>
            </a:r>
            <a:endParaRPr sz="35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 years in existence</a:t>
            </a:r>
            <a:endParaRPr sz="35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NWH vs ZSOM </a:t>
            </a:r>
            <a:endParaRPr sz="3500"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500"/>
          </a:p>
        </p:txBody>
      </p:sp>
      <p:cxnSp>
        <p:nvCxnSpPr>
          <p:cNvPr id="125" name="Google Shape;125;p2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26" name="Google Shape;12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02425" y="3074500"/>
            <a:ext cx="4476194" cy="3082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"/>
          <p:cNvSpPr txBox="1"/>
          <p:nvPr>
            <p:ph type="title"/>
          </p:nvPr>
        </p:nvSpPr>
        <p:spPr>
          <a:xfrm>
            <a:off x="2709350" y="405800"/>
            <a:ext cx="94827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Zucker School of Medicine/Northwell Health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4"/>
          <p:cNvSpPr txBox="1"/>
          <p:nvPr>
            <p:ph idx="1" type="body"/>
          </p:nvPr>
        </p:nvSpPr>
        <p:spPr>
          <a:xfrm>
            <a:off x="277975" y="1752100"/>
            <a:ext cx="11134200" cy="10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500 FM in Department</a:t>
            </a:r>
            <a:endParaRPr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085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200 Employed by NWH</a:t>
            </a:r>
            <a:endParaRPr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085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120 Faculty Appointment</a:t>
            </a:r>
            <a:r>
              <a:rPr lang="en-US" sz="35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35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35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500"/>
          </a:p>
        </p:txBody>
      </p:sp>
      <p:cxnSp>
        <p:nvCxnSpPr>
          <p:cNvPr id="136" name="Google Shape;136;p4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37" name="Google Shape;13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32950" y="2769700"/>
            <a:ext cx="5479334" cy="3082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"/>
          <p:cNvSpPr txBox="1"/>
          <p:nvPr>
            <p:ph type="title"/>
          </p:nvPr>
        </p:nvSpPr>
        <p:spPr>
          <a:xfrm>
            <a:off x="2709350" y="405800"/>
            <a:ext cx="94827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Zucker School of Medicine/Northwell Health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5"/>
          <p:cNvSpPr txBox="1"/>
          <p:nvPr>
            <p:ph idx="1" type="body"/>
          </p:nvPr>
        </p:nvSpPr>
        <p:spPr>
          <a:xfrm>
            <a:off x="640925" y="1752100"/>
            <a:ext cx="11134308" cy="10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 Health via division, regions and corporate</a:t>
            </a:r>
            <a:endParaRPr sz="30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30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Primary care major strategy: SVP Community &amp; Population Health</a:t>
            </a:r>
            <a:endParaRPr sz="30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Times New Roman"/>
              <a:buChar char="•"/>
            </a:pPr>
            <a:r>
              <a:rPr lang="en-US" sz="30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Community sites</a:t>
            </a:r>
            <a:endParaRPr sz="30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Times New Roman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FICC, FSL 5th, FSL Brentwood, BEST, Rego Park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cxnSp>
        <p:nvCxnSpPr>
          <p:cNvPr id="147" name="Google Shape;147;p5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48" name="Google Shape;14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60400" y="3956350"/>
            <a:ext cx="4314825" cy="220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5"/>
          <p:cNvSpPr txBox="1"/>
          <p:nvPr>
            <p:ph type="title"/>
          </p:nvPr>
        </p:nvSpPr>
        <p:spPr>
          <a:xfrm>
            <a:off x="2709350" y="405800"/>
            <a:ext cx="94827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Zucker School of Medicine/Northwell Health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6"/>
          <p:cNvSpPr txBox="1"/>
          <p:nvPr>
            <p:ph type="title"/>
          </p:nvPr>
        </p:nvSpPr>
        <p:spPr>
          <a:xfrm>
            <a:off x="2709350" y="405800"/>
            <a:ext cx="42054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role</a:t>
            </a:r>
            <a:endParaRPr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6"/>
          <p:cNvSpPr txBox="1"/>
          <p:nvPr>
            <p:ph idx="1" type="body"/>
          </p:nvPr>
        </p:nvSpPr>
        <p:spPr>
          <a:xfrm>
            <a:off x="565125" y="1269150"/>
            <a:ext cx="11134200" cy="10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4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Roles &amp; Responsibilities</a:t>
            </a:r>
            <a:endParaRPr sz="24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Times New Roman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Academic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Times New Roman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FMRPs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Times New Roman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Faculty Promotions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Times New Roman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&amp; Scholarly Activity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Times New Roman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UME-GME-CME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Times New Roman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Operational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Times New Roman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Recruit, Retain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Times New Roman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FPPE/OPPE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Times New Roman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Strategic Planning 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24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reas of control and areas of influence.</a:t>
            </a:r>
            <a:endParaRPr sz="24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Structures with interaction </a:t>
            </a:r>
            <a:endParaRPr sz="24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9" name="Google Shape;15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18200" y="1669487"/>
            <a:ext cx="6256050" cy="351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08f838d94f_0_0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208f838d94f_0_0"/>
          <p:cNvSpPr txBox="1"/>
          <p:nvPr>
            <p:ph type="title"/>
          </p:nvPr>
        </p:nvSpPr>
        <p:spPr>
          <a:xfrm>
            <a:off x="2709350" y="405800"/>
            <a:ext cx="92649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3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Medical College of Georgia at Augusta University</a:t>
            </a:r>
            <a:endParaRPr sz="67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g208f838d94f_0_0"/>
          <p:cNvSpPr txBox="1"/>
          <p:nvPr>
            <p:ph idx="1" type="body"/>
          </p:nvPr>
        </p:nvSpPr>
        <p:spPr>
          <a:xfrm>
            <a:off x="640925" y="1752100"/>
            <a:ext cx="11134200" cy="10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46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00"/>
              <a:buChar char="•"/>
            </a:pP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you institution: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Char char="•"/>
            </a:pPr>
            <a:r>
              <a:rPr b="1" lang="en-US" sz="28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Employee size: </a:t>
            </a:r>
            <a:r>
              <a:rPr lang="en-US" sz="28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~50 </a:t>
            </a:r>
            <a:endParaRPr sz="28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Char char="•"/>
            </a:pPr>
            <a:r>
              <a:rPr b="1" lang="en-US" sz="28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 or Private School:</a:t>
            </a:r>
            <a:r>
              <a:rPr lang="en-US" sz="28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State</a:t>
            </a:r>
            <a:endParaRPr sz="28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Char char="•"/>
            </a:pPr>
            <a:r>
              <a:rPr b="1" lang="en-US" sz="28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Faculty</a:t>
            </a:r>
            <a:r>
              <a:rPr lang="en-US" sz="28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24</a:t>
            </a:r>
            <a:endParaRPr sz="28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Char char="•"/>
            </a:pPr>
            <a:r>
              <a:rPr b="1" lang="en-US" sz="28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Patients Served</a:t>
            </a:r>
            <a:r>
              <a:rPr lang="en-US" sz="28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27,000 in FY’22 </a:t>
            </a:r>
            <a:endParaRPr sz="28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Char char="•"/>
            </a:pPr>
            <a:r>
              <a:rPr b="1" lang="en-US" sz="28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Annual Revenue</a:t>
            </a:r>
            <a:r>
              <a:rPr lang="en-US" sz="28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$5.28M with ~ 30% payor collections rate</a:t>
            </a:r>
            <a:endParaRPr sz="28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Char char="•"/>
            </a:pPr>
            <a:r>
              <a:rPr b="1" lang="en-US" sz="28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Speak to the decision making/administrative structures within your department - part of a service line or do they exist w/in a department of family medicine? </a:t>
            </a:r>
            <a:r>
              <a:rPr lang="en-US" sz="28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at a department level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9" name="Google Shape;169;g208f838d94f_0_0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70" name="Google Shape;170;g208f838d94f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08f838d94f_0_10"/>
          <p:cNvSpPr/>
          <p:nvPr/>
        </p:nvSpPr>
        <p:spPr>
          <a:xfrm>
            <a:off x="2709350" y="483800"/>
            <a:ext cx="9264900" cy="532200"/>
          </a:xfrm>
          <a:prstGeom prst="rect">
            <a:avLst/>
          </a:prstGeom>
          <a:solidFill>
            <a:srgbClr val="3585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208f838d94f_0_10"/>
          <p:cNvSpPr txBox="1"/>
          <p:nvPr>
            <p:ph type="title"/>
          </p:nvPr>
        </p:nvSpPr>
        <p:spPr>
          <a:xfrm>
            <a:off x="2709350" y="405800"/>
            <a:ext cx="92649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4120"/>
              <a:buFont typeface="Calibri"/>
              <a:buNone/>
            </a:pPr>
            <a:r>
              <a:rPr lang="en-US" sz="3855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Medical College of Georgia at Augusta University</a:t>
            </a:r>
            <a:endParaRPr sz="4955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g208f838d94f_0_10"/>
          <p:cNvSpPr txBox="1"/>
          <p:nvPr>
            <p:ph idx="1" type="body"/>
          </p:nvPr>
        </p:nvSpPr>
        <p:spPr>
          <a:xfrm>
            <a:off x="640925" y="1752100"/>
            <a:ext cx="11134200" cy="10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you acquiring or being acquired?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Letter of Intent has been presented by Wellstar to become a ‘member 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substitute’ for Augusta University Health System. The assets will be owned by Board of Regents. Wellstar will continue to lease the facility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long has the medical school been part of the system?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Since the 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inception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1956</a:t>
            </a:r>
            <a:endParaRPr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you feel any tension between the goals of your enterprise and the academic mission? </a:t>
            </a:r>
            <a:r>
              <a:rPr lang="en-US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Yes. But manageable with appropriate transparency and expectations management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cxnSp>
        <p:nvCxnSpPr>
          <p:cNvPr id="179" name="Google Shape;179;g208f838d94f_0_10"/>
          <p:cNvCxnSpPr/>
          <p:nvPr/>
        </p:nvCxnSpPr>
        <p:spPr>
          <a:xfrm flipH="1" rot="10800000">
            <a:off x="640925" y="6156625"/>
            <a:ext cx="10982700" cy="19200"/>
          </a:xfrm>
          <a:prstGeom prst="straightConnector1">
            <a:avLst/>
          </a:prstGeom>
          <a:noFill/>
          <a:ln cap="flat" cmpd="sng" w="19050">
            <a:solidFill>
              <a:srgbClr val="366E5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80" name="Google Shape;180;g208f838d94f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898" y="136848"/>
            <a:ext cx="2497500" cy="87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2022-02-16T17:34:19Z</dcterms:created>
  <dc:creator>Amanda Weidner</dc:creator>
</cp:coreProperties>
</file>