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sldIdLst>
    <p:sldId id="274" r:id="rId2"/>
    <p:sldId id="280" r:id="rId3"/>
    <p:sldId id="273" r:id="rId4"/>
    <p:sldId id="271" r:id="rId5"/>
    <p:sldId id="268" r:id="rId6"/>
    <p:sldId id="269" r:id="rId7"/>
    <p:sldId id="278" r:id="rId8"/>
    <p:sldId id="264" r:id="rId9"/>
    <p:sldId id="259" r:id="rId10"/>
    <p:sldId id="258" r:id="rId11"/>
    <p:sldId id="261" r:id="rId12"/>
    <p:sldId id="282" r:id="rId13"/>
    <p:sldId id="284" r:id="rId14"/>
    <p:sldId id="275" r:id="rId15"/>
    <p:sldId id="260" r:id="rId16"/>
    <p:sldId id="272" r:id="rId17"/>
    <p:sldId id="262" r:id="rId18"/>
    <p:sldId id="276" r:id="rId19"/>
    <p:sldId id="277"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FAFAF8"/>
    <a:srgbClr val="F3F2ED"/>
    <a:srgbClr val="080808"/>
    <a:srgbClr val="0060A8"/>
    <a:srgbClr val="070707"/>
    <a:srgbClr val="060606"/>
    <a:srgbClr val="0C0C0C"/>
    <a:srgbClr val="000000"/>
    <a:srgbClr val="0008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B3A824-1A51-4B26-AD58-A6D8E14F6C04}" type="datetimeFigureOut">
              <a:rPr lang="en-US" smtClean="0"/>
              <a:t>2/22/2023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27613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57E33E-8B18-4087-B112-809917729534}" type="datetimeFigureOut">
              <a:rPr lang="en-US" smtClean="0"/>
              <a:t>2/22/2023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845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FFE419-2371-464F-8239-3959401C3561}" type="datetimeFigureOut">
              <a:rPr lang="en-US" smtClean="0"/>
              <a:t>2/22/2023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552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D162C4-EDD9-4389-A98B-B87ECEA2A816}" type="datetimeFigureOut">
              <a:rPr lang="en-US" smtClean="0"/>
              <a:t>2/22/2023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2619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2/22/2023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422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954B2F-12DE-47F5-8894-472B206D2E1E}" type="datetimeFigureOut">
              <a:rPr lang="en-US" smtClean="0"/>
              <a:t>2/22/2023</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0513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30E46F-7819-4ACF-B48B-48222C2ACC88}" type="datetimeFigureOut">
              <a:rPr lang="en-US" smtClean="0"/>
              <a:t>2/22/2023</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8400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AF3416-4057-4DAA-829D-4CA07428D088}" type="datetimeFigureOut">
              <a:rPr lang="en-US" smtClean="0"/>
              <a:t>2/22/2023</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69500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2/22/2023</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6039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2/22/2023</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10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2/22/2023</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858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C1C18-307B-4F68-A007-B5B542270E8D}" type="datetimeFigureOut">
              <a:rPr lang="en-US" smtClean="0"/>
              <a:t>2/22/2023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791298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fif"/></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099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524" t="8533" r="35119" b="2766"/>
          <a:stretch/>
        </p:blipFill>
        <p:spPr>
          <a:xfrm>
            <a:off x="8786421" y="375502"/>
            <a:ext cx="2754212" cy="4526698"/>
          </a:xfrm>
          <a:prstGeom prst="rect">
            <a:avLst/>
          </a:prstGeom>
        </p:spPr>
      </p:pic>
      <p:sp>
        <p:nvSpPr>
          <p:cNvPr id="4" name="Rectangle 3"/>
          <p:cNvSpPr/>
          <p:nvPr/>
        </p:nvSpPr>
        <p:spPr>
          <a:xfrm>
            <a:off x="507999" y="5070890"/>
            <a:ext cx="11032634" cy="1384995"/>
          </a:xfrm>
          <a:prstGeom prst="rect">
            <a:avLst/>
          </a:prstGeom>
        </p:spPr>
        <p:txBody>
          <a:bodyPr wrap="square">
            <a:spAutoFit/>
          </a:bodyPr>
          <a:lstStyle/>
          <a:p>
            <a:r>
              <a:rPr lang="en-US" sz="2800" dirty="0">
                <a:solidFill>
                  <a:schemeClr val="bg1"/>
                </a:solidFill>
                <a:latin typeface="Bahnschrift SemiLight" panose="020B0502040204020203" pitchFamily="34" charset="0"/>
                <a:ea typeface="Times New Roman" panose="02020603050405020304" pitchFamily="18" charset="0"/>
              </a:rPr>
              <a:t>“Like you, I am a participant observer in the drama of medicine I have not seen the script, not do I know the playwright</a:t>
            </a:r>
            <a:r>
              <a:rPr lang="en-US" sz="2800" dirty="0" smtClean="0">
                <a:solidFill>
                  <a:schemeClr val="bg1"/>
                </a:solidFill>
                <a:latin typeface="Bahnschrift SemiLight" panose="020B0502040204020203" pitchFamily="34" charset="0"/>
                <a:ea typeface="Times New Roman" panose="02020603050405020304" pitchFamily="18" charset="0"/>
              </a:rPr>
              <a:t>.”</a:t>
            </a:r>
          </a:p>
          <a:p>
            <a:r>
              <a:rPr lang="en-US" sz="2800" dirty="0" smtClean="0">
                <a:solidFill>
                  <a:schemeClr val="bg1"/>
                </a:solidFill>
                <a:latin typeface="Bahnschrift SemiLight" panose="020B0502040204020203" pitchFamily="34" charset="0"/>
              </a:rPr>
              <a:t>								-Gayle </a:t>
            </a:r>
            <a:r>
              <a:rPr lang="en-US" sz="2800" dirty="0">
                <a:solidFill>
                  <a:schemeClr val="bg1"/>
                </a:solidFill>
                <a:latin typeface="Bahnschrift SemiLight" panose="020B0502040204020203" pitchFamily="34" charset="0"/>
              </a:rPr>
              <a:t>Stephens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9" y="375502"/>
            <a:ext cx="8059403" cy="45266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912" y="206812"/>
            <a:ext cx="2540000"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923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404617" y="451946"/>
            <a:ext cx="11430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549" y="1077972"/>
            <a:ext cx="2857500" cy="4286250"/>
          </a:xfrm>
          <a:prstGeom prst="rect">
            <a:avLst/>
          </a:prstGeom>
        </p:spPr>
      </p:pic>
      <p:sp>
        <p:nvSpPr>
          <p:cNvPr id="3" name="Rectangle 2"/>
          <p:cNvSpPr/>
          <p:nvPr/>
        </p:nvSpPr>
        <p:spPr>
          <a:xfrm>
            <a:off x="7631218" y="5468600"/>
            <a:ext cx="2492162" cy="430887"/>
          </a:xfrm>
          <a:prstGeom prst="rect">
            <a:avLst/>
          </a:prstGeom>
        </p:spPr>
        <p:txBody>
          <a:bodyPr wrap="square">
            <a:spAutoFit/>
          </a:bodyPr>
          <a:lstStyle/>
          <a:p>
            <a:pPr algn="ctr"/>
            <a:r>
              <a:rPr lang="en-US" sz="1050" b="1" dirty="0">
                <a:solidFill>
                  <a:srgbClr val="999999"/>
                </a:solidFill>
                <a:latin typeface="Cinzel"/>
              </a:rPr>
              <a:t>Narnia lamppost illustration by Pauline </a:t>
            </a:r>
            <a:r>
              <a:rPr lang="en-US" sz="1050" b="1" dirty="0" err="1">
                <a:solidFill>
                  <a:srgbClr val="999999"/>
                </a:solidFill>
                <a:latin typeface="Cinzel"/>
              </a:rPr>
              <a:t>Baynes</a:t>
            </a:r>
            <a:endParaRPr lang="en-US" sz="1050" b="1" i="0" dirty="0">
              <a:solidFill>
                <a:srgbClr val="999999"/>
              </a:solidFill>
              <a:effectLst/>
              <a:latin typeface="Cinzel"/>
            </a:endParaRPr>
          </a:p>
        </p:txBody>
      </p:sp>
      <p:sp>
        <p:nvSpPr>
          <p:cNvPr id="4" name="TextBox 3"/>
          <p:cNvSpPr txBox="1"/>
          <p:nvPr/>
        </p:nvSpPr>
        <p:spPr>
          <a:xfrm>
            <a:off x="584200" y="1789936"/>
            <a:ext cx="6273800" cy="2862322"/>
          </a:xfrm>
          <a:prstGeom prst="rect">
            <a:avLst/>
          </a:prstGeom>
          <a:noFill/>
        </p:spPr>
        <p:txBody>
          <a:bodyPr wrap="square" rtlCol="0">
            <a:spAutoFit/>
          </a:bodyPr>
          <a:lstStyle/>
          <a:p>
            <a:pPr algn="ctr"/>
            <a:r>
              <a:rPr lang="en-US" sz="6000" dirty="0" smtClean="0">
                <a:latin typeface="Bahnschrift SemiLight" panose="020B0502040204020203" pitchFamily="34" charset="0"/>
              </a:rPr>
              <a:t>What is the setting </a:t>
            </a:r>
          </a:p>
          <a:p>
            <a:pPr algn="ctr"/>
            <a:r>
              <a:rPr lang="en-US" sz="6000" dirty="0" smtClean="0">
                <a:latin typeface="Bahnschrift SemiLight" panose="020B0502040204020203" pitchFamily="34" charset="0"/>
              </a:rPr>
              <a:t>of your story?</a:t>
            </a:r>
            <a:endParaRPr lang="en-US" sz="6000" dirty="0">
              <a:latin typeface="Bahnschrift SemiLight" panose="020B0502040204020203" pitchFamily="34" charset="0"/>
            </a:endParaRPr>
          </a:p>
        </p:txBody>
      </p:sp>
    </p:spTree>
    <p:extLst>
      <p:ext uri="{BB962C8B-B14F-4D97-AF65-F5344CB8AC3E}">
        <p14:creationId xmlns:p14="http://schemas.microsoft.com/office/powerpoint/2010/main" val="313719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404617" y="451946"/>
            <a:ext cx="11430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Augusta-Richmond County (pop: 201,196 (QuickFacts Augusta-Richmond County consolidated government, Georgia)) is the 121st largest incorporated place in the U.S. (City and Town Population Totals: 2020-2021). The County has some of the best primary care physician to resident (1:900), mental health provider to resident (1:310), and dentist to resident (1:480) ratios in the state (County Health Rankings and Roadmaps, 2022). However, the state’s medical school neighbors some of the state’s unhealthiest places. According to the 2022 County Health Rankings (County Health Rankings and Roadmaps, 2022), it is ranked among the least healthy counties in Georgia (124 of 159 counties); 7.6% of residents are unemployed, 39% of people under the age of 18 live in poverty, 16% lack adequate access to food, and 20% of households have overcrowding, high housing costs, lack of kitchen facilities, or lack of plumbing facilities. The life expectancy in the county is 73.2 years (by race/ethnicity: 85.9 among Asian Americans, 84.2 among Hispanic Americans, 72.6 among Black Americans, 72.6 among White Americans. Augusta-Richmond County is 57.5% Black/African American, 35.3% White, and 5.1% Hispanic/Latino) (QuickFacts Augusta-Richmond County consolidated government, Georgia).</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076" y="536855"/>
            <a:ext cx="7132320" cy="5773781"/>
          </a:xfrm>
          <a:prstGeom prst="rect">
            <a:avLst/>
          </a:prstGeom>
        </p:spPr>
      </p:pic>
      <p:sp>
        <p:nvSpPr>
          <p:cNvPr id="6" name="7-Point Star 5"/>
          <p:cNvSpPr/>
          <p:nvPr/>
        </p:nvSpPr>
        <p:spPr>
          <a:xfrm>
            <a:off x="3965047" y="3772434"/>
            <a:ext cx="106362" cy="96837"/>
          </a:xfrm>
          <a:prstGeom prst="star7">
            <a:avLst/>
          </a:prstGeom>
          <a:solidFill>
            <a:srgbClr val="FAFA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Rectangle 3"/>
          <p:cNvSpPr/>
          <p:nvPr/>
        </p:nvSpPr>
        <p:spPr>
          <a:xfrm>
            <a:off x="7684396" y="883746"/>
            <a:ext cx="4150221" cy="5262979"/>
          </a:xfrm>
          <a:prstGeom prst="rect">
            <a:avLst/>
          </a:prstGeom>
        </p:spPr>
        <p:txBody>
          <a:bodyPr wrap="square">
            <a:spAutoFit/>
          </a:bodyPr>
          <a:lstStyle/>
          <a:p>
            <a:r>
              <a:rPr lang="en-US" sz="1600" b="1" u="sng" dirty="0">
                <a:latin typeface="Bahnschrift SemiLight" panose="020B0502040204020203" pitchFamily="34" charset="0"/>
                <a:ea typeface="Arial" panose="020B0604020202020204" pitchFamily="34" charset="0"/>
              </a:rPr>
              <a:t>Augusta-Richmond County </a:t>
            </a:r>
            <a:endParaRPr lang="en-US" sz="1600" b="1" u="sng" dirty="0" smtClean="0">
              <a:latin typeface="Bahnschrift SemiLight" panose="020B0502040204020203" pitchFamily="34" charset="0"/>
              <a:ea typeface="Arial" panose="020B0604020202020204" pitchFamily="34" charset="0"/>
            </a:endParaRPr>
          </a:p>
          <a:p>
            <a:pPr marL="285750" indent="-285750">
              <a:buFont typeface="Arial" panose="020B0604020202020204" pitchFamily="34" charset="0"/>
              <a:buChar char="•"/>
            </a:pPr>
            <a:r>
              <a:rPr lang="en-US" sz="1600" dirty="0" smtClean="0">
                <a:latin typeface="Bahnschrift SemiLight" panose="020B0502040204020203" pitchFamily="34" charset="0"/>
                <a:ea typeface="Arial" panose="020B0604020202020204" pitchFamily="34" charset="0"/>
              </a:rPr>
              <a:t>pop</a:t>
            </a:r>
            <a:r>
              <a:rPr lang="en-US" sz="1600" dirty="0">
                <a:latin typeface="Bahnschrift SemiLight" panose="020B0502040204020203" pitchFamily="34" charset="0"/>
                <a:ea typeface="Arial" panose="020B0604020202020204" pitchFamily="34" charset="0"/>
              </a:rPr>
              <a:t>: </a:t>
            </a:r>
            <a:r>
              <a:rPr lang="en-US" sz="1600" dirty="0" smtClean="0">
                <a:latin typeface="Bahnschrift SemiLight" panose="020B0502040204020203" pitchFamily="34" charset="0"/>
                <a:ea typeface="Arial" panose="020B0604020202020204" pitchFamily="34" charset="0"/>
              </a:rPr>
              <a:t>201,196 </a:t>
            </a:r>
          </a:p>
          <a:p>
            <a:pPr marL="285750" indent="-285750">
              <a:buFont typeface="Arial" panose="020B0604020202020204" pitchFamily="34" charset="0"/>
              <a:buChar char="•"/>
            </a:pPr>
            <a:r>
              <a:rPr lang="en-US" sz="1600" dirty="0" smtClean="0">
                <a:latin typeface="Bahnschrift SemiLight" panose="020B0502040204020203" pitchFamily="34" charset="0"/>
                <a:ea typeface="Arial" panose="020B0604020202020204" pitchFamily="34" charset="0"/>
              </a:rPr>
              <a:t>121st </a:t>
            </a:r>
            <a:r>
              <a:rPr lang="en-US" sz="1600" dirty="0">
                <a:latin typeface="Bahnschrift SemiLight" panose="020B0502040204020203" pitchFamily="34" charset="0"/>
                <a:ea typeface="Arial" panose="020B0604020202020204" pitchFamily="34" charset="0"/>
              </a:rPr>
              <a:t>largest incorporated place in the </a:t>
            </a:r>
            <a:r>
              <a:rPr lang="en-US" sz="1600" dirty="0" smtClean="0">
                <a:latin typeface="Bahnschrift SemiLight" panose="020B0502040204020203" pitchFamily="34" charset="0"/>
                <a:ea typeface="Arial" panose="020B0604020202020204" pitchFamily="34" charset="0"/>
              </a:rPr>
              <a:t>U.S </a:t>
            </a:r>
          </a:p>
          <a:p>
            <a:endParaRPr lang="en-US" sz="1600" u="sng" dirty="0" smtClean="0">
              <a:latin typeface="Bahnschrift SemiLight" panose="020B0502040204020203" pitchFamily="34" charset="0"/>
              <a:ea typeface="Arial" panose="020B0604020202020204" pitchFamily="34" charset="0"/>
            </a:endParaRPr>
          </a:p>
          <a:p>
            <a:r>
              <a:rPr lang="en-US" sz="1600" u="sng" dirty="0" smtClean="0">
                <a:latin typeface="Bahnschrift SemiLight" panose="020B0502040204020203" pitchFamily="34" charset="0"/>
                <a:ea typeface="Arial" panose="020B0604020202020204" pitchFamily="34" charset="0"/>
              </a:rPr>
              <a:t>Robust health workforce</a:t>
            </a:r>
          </a:p>
          <a:p>
            <a:pPr marL="285750" indent="-285750">
              <a:buFont typeface="Arial" panose="020B0604020202020204" pitchFamily="34" charset="0"/>
              <a:buChar char="•"/>
            </a:pPr>
            <a:r>
              <a:rPr lang="en-US" sz="1600" dirty="0" smtClean="0">
                <a:latin typeface="Bahnschrift SemiLight" panose="020B0502040204020203" pitchFamily="34" charset="0"/>
                <a:ea typeface="Arial" panose="020B0604020202020204" pitchFamily="34" charset="0"/>
              </a:rPr>
              <a:t>primary </a:t>
            </a:r>
            <a:r>
              <a:rPr lang="en-US" sz="1600" dirty="0">
                <a:latin typeface="Bahnschrift SemiLight" panose="020B0502040204020203" pitchFamily="34" charset="0"/>
                <a:ea typeface="Arial" panose="020B0604020202020204" pitchFamily="34" charset="0"/>
              </a:rPr>
              <a:t>care physician to resident (</a:t>
            </a:r>
            <a:r>
              <a:rPr lang="en-US" sz="1600" dirty="0" smtClean="0">
                <a:latin typeface="Bahnschrift SemiLight" panose="020B0502040204020203" pitchFamily="34" charset="0"/>
                <a:ea typeface="Arial" panose="020B0604020202020204" pitchFamily="34" charset="0"/>
              </a:rPr>
              <a:t>1:900)</a:t>
            </a:r>
          </a:p>
          <a:p>
            <a:pPr marL="285750" indent="-285750">
              <a:buFont typeface="Arial" panose="020B0604020202020204" pitchFamily="34" charset="0"/>
              <a:buChar char="•"/>
            </a:pPr>
            <a:r>
              <a:rPr lang="en-US" sz="1600" dirty="0" smtClean="0">
                <a:latin typeface="Bahnschrift SemiLight" panose="020B0502040204020203" pitchFamily="34" charset="0"/>
                <a:ea typeface="Arial" panose="020B0604020202020204" pitchFamily="34" charset="0"/>
              </a:rPr>
              <a:t>mental </a:t>
            </a:r>
            <a:r>
              <a:rPr lang="en-US" sz="1600" dirty="0">
                <a:latin typeface="Bahnschrift SemiLight" panose="020B0502040204020203" pitchFamily="34" charset="0"/>
                <a:ea typeface="Arial" panose="020B0604020202020204" pitchFamily="34" charset="0"/>
              </a:rPr>
              <a:t>health provider to resident (</a:t>
            </a:r>
            <a:r>
              <a:rPr lang="en-US" sz="1600" dirty="0" smtClean="0">
                <a:latin typeface="Bahnschrift SemiLight" panose="020B0502040204020203" pitchFamily="34" charset="0"/>
                <a:ea typeface="Arial" panose="020B0604020202020204" pitchFamily="34" charset="0"/>
              </a:rPr>
              <a:t>1:310)</a:t>
            </a:r>
          </a:p>
          <a:p>
            <a:pPr marL="285750" indent="-285750">
              <a:buFont typeface="Arial" panose="020B0604020202020204" pitchFamily="34" charset="0"/>
              <a:buChar char="•"/>
            </a:pPr>
            <a:r>
              <a:rPr lang="en-US" sz="1600" dirty="0" smtClean="0">
                <a:latin typeface="Bahnschrift SemiLight" panose="020B0502040204020203" pitchFamily="34" charset="0"/>
                <a:ea typeface="Arial" panose="020B0604020202020204" pitchFamily="34" charset="0"/>
              </a:rPr>
              <a:t>dentist </a:t>
            </a:r>
            <a:r>
              <a:rPr lang="en-US" sz="1600" dirty="0">
                <a:latin typeface="Bahnschrift SemiLight" panose="020B0502040204020203" pitchFamily="34" charset="0"/>
                <a:ea typeface="Arial" panose="020B0604020202020204" pitchFamily="34" charset="0"/>
              </a:rPr>
              <a:t>to resident (1:480) </a:t>
            </a:r>
            <a:r>
              <a:rPr lang="en-US" sz="1600" dirty="0" smtClean="0">
                <a:latin typeface="Bahnschrift SemiLight" panose="020B0502040204020203" pitchFamily="34" charset="0"/>
                <a:ea typeface="Arial" panose="020B0604020202020204" pitchFamily="34" charset="0"/>
              </a:rPr>
              <a:t> </a:t>
            </a:r>
          </a:p>
          <a:p>
            <a:endParaRPr lang="en-US" sz="1600" dirty="0">
              <a:latin typeface="Bahnschrift SemiLight" panose="020B0502040204020203" pitchFamily="34" charset="0"/>
              <a:ea typeface="Arial" panose="020B0604020202020204" pitchFamily="34" charset="0"/>
            </a:endParaRPr>
          </a:p>
          <a:p>
            <a:r>
              <a:rPr lang="en-US" sz="1600" u="sng" dirty="0" smtClean="0">
                <a:latin typeface="Bahnschrift SemiLight" panose="020B0502040204020203" pitchFamily="34" charset="0"/>
                <a:ea typeface="Arial" panose="020B0604020202020204" pitchFamily="34" charset="0"/>
              </a:rPr>
              <a:t>Ranked </a:t>
            </a:r>
            <a:r>
              <a:rPr lang="en-US" sz="1600" u="sng" dirty="0">
                <a:latin typeface="Bahnschrift SemiLight" panose="020B0502040204020203" pitchFamily="34" charset="0"/>
                <a:ea typeface="Arial" panose="020B0604020202020204" pitchFamily="34" charset="0"/>
              </a:rPr>
              <a:t>among the least healthy </a:t>
            </a:r>
            <a:r>
              <a:rPr lang="en-US" sz="1600" u="sng" dirty="0" smtClean="0">
                <a:latin typeface="Bahnschrift SemiLight" panose="020B0502040204020203" pitchFamily="34" charset="0"/>
                <a:ea typeface="Arial" panose="020B0604020202020204" pitchFamily="34" charset="0"/>
              </a:rPr>
              <a:t>counties </a:t>
            </a:r>
            <a:r>
              <a:rPr lang="en-US" sz="1600" u="sng" dirty="0">
                <a:latin typeface="Bahnschrift SemiLight" panose="020B0502040204020203" pitchFamily="34" charset="0"/>
                <a:ea typeface="Arial" panose="020B0604020202020204" pitchFamily="34" charset="0"/>
              </a:rPr>
              <a:t>in Georgia </a:t>
            </a:r>
            <a:endParaRPr lang="en-US" sz="1600" dirty="0" smtClean="0">
              <a:latin typeface="Bahnschrift SemiLight" panose="020B0502040204020203" pitchFamily="34" charset="0"/>
              <a:ea typeface="Arial" panose="020B0604020202020204" pitchFamily="34" charset="0"/>
            </a:endParaRPr>
          </a:p>
          <a:p>
            <a:pPr marL="285750" indent="-285750">
              <a:buFont typeface="Arial" panose="020B0604020202020204" pitchFamily="34" charset="0"/>
              <a:buChar char="•"/>
            </a:pPr>
            <a:r>
              <a:rPr lang="en-US" sz="1600" dirty="0" smtClean="0">
                <a:latin typeface="Bahnschrift SemiLight" panose="020B0502040204020203" pitchFamily="34" charset="0"/>
                <a:ea typeface="Arial" panose="020B0604020202020204" pitchFamily="34" charset="0"/>
              </a:rPr>
              <a:t>124 </a:t>
            </a:r>
            <a:r>
              <a:rPr lang="en-US" sz="1600" dirty="0">
                <a:latin typeface="Bahnschrift SemiLight" panose="020B0502040204020203" pitchFamily="34" charset="0"/>
                <a:ea typeface="Arial" panose="020B0604020202020204" pitchFamily="34" charset="0"/>
              </a:rPr>
              <a:t>of 159 </a:t>
            </a:r>
            <a:r>
              <a:rPr lang="en-US" sz="1600" dirty="0" smtClean="0">
                <a:latin typeface="Bahnschrift SemiLight" panose="020B0502040204020203" pitchFamily="34" charset="0"/>
                <a:ea typeface="Arial" panose="020B0604020202020204" pitchFamily="34" charset="0"/>
              </a:rPr>
              <a:t>counties</a:t>
            </a:r>
            <a:endParaRPr lang="en-US" sz="1600" dirty="0">
              <a:latin typeface="Bahnschrift SemiLight" panose="020B0502040204020203" pitchFamily="34" charset="0"/>
              <a:ea typeface="Arial" panose="020B0604020202020204" pitchFamily="34" charset="0"/>
            </a:endParaRPr>
          </a:p>
          <a:p>
            <a:pPr marL="285750" indent="-285750">
              <a:buFont typeface="Arial" panose="020B0604020202020204" pitchFamily="34" charset="0"/>
              <a:buChar char="•"/>
            </a:pPr>
            <a:r>
              <a:rPr lang="en-US" sz="1600" dirty="0" smtClean="0">
                <a:latin typeface="Bahnschrift SemiLight" panose="020B0502040204020203" pitchFamily="34" charset="0"/>
                <a:ea typeface="Arial" panose="020B0604020202020204" pitchFamily="34" charset="0"/>
              </a:rPr>
              <a:t>39</a:t>
            </a:r>
            <a:r>
              <a:rPr lang="en-US" sz="1600" dirty="0">
                <a:latin typeface="Bahnschrift SemiLight" panose="020B0502040204020203" pitchFamily="34" charset="0"/>
                <a:ea typeface="Arial" panose="020B0604020202020204" pitchFamily="34" charset="0"/>
              </a:rPr>
              <a:t>% of people under the age of 18 live in </a:t>
            </a:r>
            <a:r>
              <a:rPr lang="en-US" sz="1600" dirty="0" smtClean="0">
                <a:latin typeface="Bahnschrift SemiLight" panose="020B0502040204020203" pitchFamily="34" charset="0"/>
                <a:ea typeface="Arial" panose="020B0604020202020204" pitchFamily="34" charset="0"/>
              </a:rPr>
              <a:t>poverty</a:t>
            </a:r>
          </a:p>
          <a:p>
            <a:pPr marL="285750" indent="-285750">
              <a:buFont typeface="Arial" panose="020B0604020202020204" pitchFamily="34" charset="0"/>
              <a:buChar char="•"/>
            </a:pPr>
            <a:r>
              <a:rPr lang="en-US" sz="1600" dirty="0" smtClean="0">
                <a:latin typeface="Bahnschrift SemiLight" panose="020B0502040204020203" pitchFamily="34" charset="0"/>
                <a:ea typeface="Arial" panose="020B0604020202020204" pitchFamily="34" charset="0"/>
              </a:rPr>
              <a:t>16</a:t>
            </a:r>
            <a:r>
              <a:rPr lang="en-US" sz="1600" dirty="0">
                <a:latin typeface="Bahnschrift SemiLight" panose="020B0502040204020203" pitchFamily="34" charset="0"/>
                <a:ea typeface="Arial" panose="020B0604020202020204" pitchFamily="34" charset="0"/>
              </a:rPr>
              <a:t>% lack adequate access to </a:t>
            </a:r>
            <a:r>
              <a:rPr lang="en-US" sz="1600" dirty="0" smtClean="0">
                <a:latin typeface="Bahnschrift SemiLight" panose="020B0502040204020203" pitchFamily="34" charset="0"/>
                <a:ea typeface="Arial" panose="020B0604020202020204" pitchFamily="34" charset="0"/>
              </a:rPr>
              <a:t>food</a:t>
            </a:r>
          </a:p>
          <a:p>
            <a:pPr marL="285750" indent="-285750">
              <a:buFont typeface="Arial" panose="020B0604020202020204" pitchFamily="34" charset="0"/>
              <a:buChar char="•"/>
            </a:pPr>
            <a:r>
              <a:rPr lang="en-US" sz="1600" dirty="0" smtClean="0">
                <a:latin typeface="Bahnschrift SemiLight" panose="020B0502040204020203" pitchFamily="34" charset="0"/>
                <a:ea typeface="Arial" panose="020B0604020202020204" pitchFamily="34" charset="0"/>
              </a:rPr>
              <a:t>20</a:t>
            </a:r>
            <a:r>
              <a:rPr lang="en-US" sz="1600" dirty="0">
                <a:latin typeface="Bahnschrift SemiLight" panose="020B0502040204020203" pitchFamily="34" charset="0"/>
                <a:ea typeface="Arial" panose="020B0604020202020204" pitchFamily="34" charset="0"/>
              </a:rPr>
              <a:t>% of households have overcrowding, high housing costs, lack of kitchen facilities, or lack of plumbing </a:t>
            </a:r>
            <a:r>
              <a:rPr lang="en-US" sz="1600" dirty="0" smtClean="0">
                <a:latin typeface="Bahnschrift SemiLight" panose="020B0502040204020203" pitchFamily="34" charset="0"/>
                <a:ea typeface="Arial" panose="020B0604020202020204" pitchFamily="34" charset="0"/>
              </a:rPr>
              <a:t>facilities</a:t>
            </a:r>
            <a:endParaRPr lang="en-US" sz="1400" dirty="0">
              <a:effectLst/>
              <a:latin typeface="Bahnschrift SemiLight" panose="020B0502040204020203" pitchFamily="34" charset="0"/>
              <a:ea typeface="Arial" panose="020B0604020202020204" pitchFamily="34" charset="0"/>
            </a:endParaRPr>
          </a:p>
        </p:txBody>
      </p:sp>
    </p:spTree>
    <p:extLst>
      <p:ext uri="{BB962C8B-B14F-4D97-AF65-F5344CB8AC3E}">
        <p14:creationId xmlns:p14="http://schemas.microsoft.com/office/powerpoint/2010/main" val="50247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404617" y="451946"/>
            <a:ext cx="11430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160267" y="2182916"/>
            <a:ext cx="9918700" cy="2062103"/>
          </a:xfrm>
          <a:prstGeom prst="rect">
            <a:avLst/>
          </a:prstGeom>
        </p:spPr>
        <p:txBody>
          <a:bodyPr wrap="square">
            <a:spAutoFit/>
          </a:bodyPr>
          <a:lstStyle/>
          <a:p>
            <a:pPr algn="ctr"/>
            <a:r>
              <a:rPr lang="en-US" sz="3200" dirty="0" smtClean="0">
                <a:latin typeface="Bahnschrift SemiLight" panose="020B0502040204020203" pitchFamily="34" charset="0"/>
              </a:rPr>
              <a:t>...where the [grocery store] was torn down, now it's just [medical school] parking. </a:t>
            </a:r>
          </a:p>
          <a:p>
            <a:pPr algn="ctr"/>
            <a:r>
              <a:rPr lang="en-US" sz="3200" dirty="0" smtClean="0">
                <a:latin typeface="Bahnschrift SemiLight" panose="020B0502040204020203" pitchFamily="34" charset="0"/>
              </a:rPr>
              <a:t>So, what the hell is that? </a:t>
            </a:r>
          </a:p>
          <a:p>
            <a:pPr algn="ctr"/>
            <a:r>
              <a:rPr lang="en-US" sz="3200" dirty="0" smtClean="0">
                <a:latin typeface="Bahnschrift SemiLight" panose="020B0502040204020203" pitchFamily="34" charset="0"/>
              </a:rPr>
              <a:t>More bull*#^%</a:t>
            </a:r>
            <a:endParaRPr lang="en-US" sz="3200" dirty="0">
              <a:latin typeface="Bahnschrift SemiLight" panose="020B0502040204020203" pitchFamily="34" charset="0"/>
            </a:endParaRPr>
          </a:p>
        </p:txBody>
      </p:sp>
    </p:spTree>
    <p:extLst>
      <p:ext uri="{BB962C8B-B14F-4D97-AF65-F5344CB8AC3E}">
        <p14:creationId xmlns:p14="http://schemas.microsoft.com/office/powerpoint/2010/main" val="3951916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404617" y="451946"/>
            <a:ext cx="11430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058"/>
          <a:stretch/>
        </p:blipFill>
        <p:spPr>
          <a:xfrm>
            <a:off x="2036567" y="713108"/>
            <a:ext cx="8166100" cy="5421275"/>
          </a:xfrm>
          <a:prstGeom prst="rect">
            <a:avLst/>
          </a:prstGeom>
        </p:spPr>
      </p:pic>
    </p:spTree>
    <p:extLst>
      <p:ext uri="{BB962C8B-B14F-4D97-AF65-F5344CB8AC3E}">
        <p14:creationId xmlns:p14="http://schemas.microsoft.com/office/powerpoint/2010/main" val="22311105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1E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1636" r="14368" b="5171"/>
          <a:stretch/>
        </p:blipFill>
        <p:spPr>
          <a:xfrm>
            <a:off x="3022600" y="261986"/>
            <a:ext cx="8991600" cy="6481714"/>
          </a:xfrm>
          <a:prstGeom prst="rect">
            <a:avLst/>
          </a:prstGeom>
        </p:spPr>
      </p:pic>
      <p:sp>
        <p:nvSpPr>
          <p:cNvPr id="4" name="TextBox 3"/>
          <p:cNvSpPr txBox="1"/>
          <p:nvPr/>
        </p:nvSpPr>
        <p:spPr>
          <a:xfrm>
            <a:off x="203200" y="917520"/>
            <a:ext cx="2819400" cy="5170646"/>
          </a:xfrm>
          <a:prstGeom prst="rect">
            <a:avLst/>
          </a:prstGeom>
          <a:noFill/>
        </p:spPr>
        <p:txBody>
          <a:bodyPr wrap="square" rtlCol="0">
            <a:spAutoFit/>
          </a:bodyPr>
          <a:lstStyle/>
          <a:p>
            <a:pPr algn="ctr"/>
            <a:r>
              <a:rPr lang="en-US" sz="6600" dirty="0" smtClean="0">
                <a:solidFill>
                  <a:schemeClr val="bg1"/>
                </a:solidFill>
                <a:latin typeface="Agency FB" panose="020B0503020202020204" pitchFamily="34" charset="0"/>
              </a:rPr>
              <a:t>Who is the </a:t>
            </a:r>
          </a:p>
          <a:p>
            <a:pPr algn="ctr"/>
            <a:r>
              <a:rPr lang="en-US" sz="6600" dirty="0" smtClean="0">
                <a:solidFill>
                  <a:schemeClr val="bg1"/>
                </a:solidFill>
                <a:latin typeface="Agency FB" panose="020B0503020202020204" pitchFamily="34" charset="0"/>
              </a:rPr>
              <a:t>hero </a:t>
            </a:r>
          </a:p>
          <a:p>
            <a:pPr algn="ctr"/>
            <a:r>
              <a:rPr lang="en-US" sz="6600" dirty="0" smtClean="0">
                <a:solidFill>
                  <a:schemeClr val="bg1"/>
                </a:solidFill>
                <a:latin typeface="Agency FB" panose="020B0503020202020204" pitchFamily="34" charset="0"/>
              </a:rPr>
              <a:t>of your story?</a:t>
            </a:r>
            <a:endParaRPr lang="en-US" sz="6600"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3426787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0A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194" y="426301"/>
            <a:ext cx="9071506" cy="6047671"/>
          </a:xfrm>
          <a:prstGeom prst="rect">
            <a:avLst/>
          </a:prstGeom>
        </p:spPr>
      </p:pic>
    </p:spTree>
    <p:extLst>
      <p:ext uri="{BB962C8B-B14F-4D97-AF65-F5344CB8AC3E}">
        <p14:creationId xmlns:p14="http://schemas.microsoft.com/office/powerpoint/2010/main" val="1254206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552" y="4032582"/>
            <a:ext cx="7315200" cy="282541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547" r="12681" b="6897"/>
          <a:stretch/>
        </p:blipFill>
        <p:spPr>
          <a:xfrm>
            <a:off x="4088" y="-24184"/>
            <a:ext cx="3497541" cy="4572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379" r="3939"/>
          <a:stretch/>
        </p:blipFill>
        <p:spPr>
          <a:xfrm>
            <a:off x="3409748" y="-53541"/>
            <a:ext cx="4572000" cy="286761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918" y="30316"/>
            <a:ext cx="4572000" cy="342900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7222"/>
          <a:stretch/>
        </p:blipFill>
        <p:spPr>
          <a:xfrm rot="16200000">
            <a:off x="-402409" y="3022600"/>
            <a:ext cx="4241800" cy="3429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9471552" y="2534015"/>
            <a:ext cx="2743200" cy="2743200"/>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r="22060"/>
          <a:stretch/>
        </p:blipFill>
        <p:spPr>
          <a:xfrm>
            <a:off x="4061349" y="2261785"/>
            <a:ext cx="4572000" cy="2851062"/>
          </a:xfrm>
          <a:prstGeom prst="rect">
            <a:avLst/>
          </a:prstGeom>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l="415" t="11509" r="1269"/>
          <a:stretch/>
        </p:blipFill>
        <p:spPr>
          <a:xfrm>
            <a:off x="719199" y="1534913"/>
            <a:ext cx="4572000" cy="3086330"/>
          </a:xfrm>
          <a:prstGeom prst="rect">
            <a:avLst/>
          </a:prstGeom>
        </p:spPr>
      </p:pic>
      <p:pic>
        <p:nvPicPr>
          <p:cNvPr id="19" name="Picture 18"/>
          <p:cNvPicPr>
            <a:picLocks noChangeAspect="1"/>
          </p:cNvPicPr>
          <p:nvPr/>
        </p:nvPicPr>
        <p:blipFill rotWithShape="1">
          <a:blip r:embed="rId10">
            <a:extLst>
              <a:ext uri="{28A0092B-C50C-407E-A947-70E740481C1C}">
                <a14:useLocalDpi xmlns:a14="http://schemas.microsoft.com/office/drawing/2010/main" val="0"/>
              </a:ext>
            </a:extLst>
          </a:blip>
          <a:srcRect l="14880" t="16252" r="19524"/>
          <a:stretch/>
        </p:blipFill>
        <p:spPr>
          <a:xfrm>
            <a:off x="5501583" y="1680738"/>
            <a:ext cx="4191001" cy="401315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3879" y="3699776"/>
            <a:ext cx="3158224" cy="3158224"/>
          </a:xfrm>
          <a:prstGeom prst="rect">
            <a:avLst/>
          </a:prstGeom>
        </p:spPr>
      </p:pic>
    </p:spTree>
    <p:extLst>
      <p:ext uri="{BB962C8B-B14F-4D97-AF65-F5344CB8AC3E}">
        <p14:creationId xmlns:p14="http://schemas.microsoft.com/office/powerpoint/2010/main" val="19637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16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240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310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390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460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570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660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2" name="Picture 1" descr="Torch fire footage | Openfoot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57700"/>
            <a:ext cx="4267200" cy="2400300"/>
          </a:xfrm>
          <a:prstGeom prst="rect">
            <a:avLst/>
          </a:prstGeom>
        </p:spPr>
      </p:pic>
    </p:spTree>
    <p:extLst>
      <p:ext uri="{BB962C8B-B14F-4D97-AF65-F5344CB8AC3E}">
        <p14:creationId xmlns:p14="http://schemas.microsoft.com/office/powerpoint/2010/main" val="60362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97258" y="0"/>
            <a:ext cx="5997484" cy="6858000"/>
          </a:xfrm>
          <a:prstGeom prst="rect">
            <a:avLst/>
          </a:prstGeom>
        </p:spPr>
      </p:pic>
      <p:sp>
        <p:nvSpPr>
          <p:cNvPr id="4" name="7-Point Star 3"/>
          <p:cNvSpPr/>
          <p:nvPr/>
        </p:nvSpPr>
        <p:spPr>
          <a:xfrm>
            <a:off x="4030663" y="3656013"/>
            <a:ext cx="106362" cy="96837"/>
          </a:xfrm>
          <a:prstGeom prst="star7">
            <a:avLst/>
          </a:prstGeom>
          <a:solidFill>
            <a:srgbClr val="FAFA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7-Point Star 4"/>
          <p:cNvSpPr/>
          <p:nvPr/>
        </p:nvSpPr>
        <p:spPr>
          <a:xfrm>
            <a:off x="4616980" y="1926697"/>
            <a:ext cx="106362" cy="96837"/>
          </a:xfrm>
          <a:prstGeom prst="star7">
            <a:avLst/>
          </a:prstGeom>
          <a:solidFill>
            <a:srgbClr val="FAFA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7-Point Star 11"/>
          <p:cNvSpPr/>
          <p:nvPr/>
        </p:nvSpPr>
        <p:spPr>
          <a:xfrm>
            <a:off x="7265649" y="2379052"/>
            <a:ext cx="106362" cy="96837"/>
          </a:xfrm>
          <a:prstGeom prst="star7">
            <a:avLst/>
          </a:prstGeom>
          <a:solidFill>
            <a:srgbClr val="FAFA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7-Point Star 12"/>
          <p:cNvSpPr/>
          <p:nvPr/>
        </p:nvSpPr>
        <p:spPr>
          <a:xfrm>
            <a:off x="7449799" y="4087202"/>
            <a:ext cx="106362" cy="96837"/>
          </a:xfrm>
          <a:prstGeom prst="star7">
            <a:avLst/>
          </a:prstGeom>
          <a:solidFill>
            <a:srgbClr val="FAFA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Box 13"/>
          <p:cNvSpPr txBox="1"/>
          <p:nvPr/>
        </p:nvSpPr>
        <p:spPr>
          <a:xfrm>
            <a:off x="6863606" y="3989835"/>
            <a:ext cx="2079226" cy="461665"/>
          </a:xfrm>
          <a:prstGeom prst="rect">
            <a:avLst/>
          </a:prstGeom>
          <a:noFill/>
        </p:spPr>
        <p:txBody>
          <a:bodyPr wrap="square" rtlCol="0">
            <a:spAutoFit/>
          </a:bodyPr>
          <a:lstStyle/>
          <a:p>
            <a:r>
              <a:rPr lang="en-US" sz="1200" dirty="0" smtClean="0">
                <a:solidFill>
                  <a:srgbClr val="002060"/>
                </a:solidFill>
              </a:rPr>
              <a:t>Claxton </a:t>
            </a:r>
          </a:p>
          <a:p>
            <a:r>
              <a:rPr lang="en-US" sz="1200" dirty="0">
                <a:solidFill>
                  <a:srgbClr val="002060"/>
                </a:solidFill>
              </a:rPr>
              <a:t>H</a:t>
            </a:r>
            <a:r>
              <a:rPr lang="en-US" sz="1200" dirty="0" smtClean="0">
                <a:solidFill>
                  <a:srgbClr val="002060"/>
                </a:solidFill>
              </a:rPr>
              <a:t>ome of Curtis Hames</a:t>
            </a:r>
            <a:endParaRPr lang="en-US" sz="1200" dirty="0">
              <a:solidFill>
                <a:srgbClr val="002060"/>
              </a:solidFill>
            </a:endParaRPr>
          </a:p>
        </p:txBody>
      </p:sp>
      <p:sp>
        <p:nvSpPr>
          <p:cNvPr id="16" name="TextBox 15"/>
          <p:cNvSpPr txBox="1"/>
          <p:nvPr/>
        </p:nvSpPr>
        <p:spPr>
          <a:xfrm>
            <a:off x="1797409" y="3538581"/>
            <a:ext cx="2303369" cy="461665"/>
          </a:xfrm>
          <a:prstGeom prst="rect">
            <a:avLst/>
          </a:prstGeom>
          <a:noFill/>
        </p:spPr>
        <p:txBody>
          <a:bodyPr wrap="square" rtlCol="0">
            <a:spAutoFit/>
          </a:bodyPr>
          <a:lstStyle/>
          <a:p>
            <a:pPr algn="r"/>
            <a:r>
              <a:rPr lang="en-US" sz="1200" dirty="0" smtClean="0">
                <a:solidFill>
                  <a:srgbClr val="002060"/>
                </a:solidFill>
              </a:rPr>
              <a:t>Columbus </a:t>
            </a:r>
          </a:p>
          <a:p>
            <a:pPr algn="r"/>
            <a:r>
              <a:rPr lang="en-US" sz="1200" dirty="0" smtClean="0">
                <a:solidFill>
                  <a:srgbClr val="002060"/>
                </a:solidFill>
              </a:rPr>
              <a:t>Birthplace of NEHI Soda</a:t>
            </a:r>
            <a:endParaRPr lang="en-US" sz="1200" dirty="0">
              <a:solidFill>
                <a:srgbClr val="002060"/>
              </a:solidFill>
            </a:endParaRPr>
          </a:p>
        </p:txBody>
      </p:sp>
      <p:sp>
        <p:nvSpPr>
          <p:cNvPr id="20" name="TextBox 19"/>
          <p:cNvSpPr txBox="1"/>
          <p:nvPr/>
        </p:nvSpPr>
        <p:spPr>
          <a:xfrm>
            <a:off x="3775985" y="1836615"/>
            <a:ext cx="894176" cy="276999"/>
          </a:xfrm>
          <a:prstGeom prst="rect">
            <a:avLst/>
          </a:prstGeom>
          <a:noFill/>
        </p:spPr>
        <p:txBody>
          <a:bodyPr wrap="square" rtlCol="0">
            <a:spAutoFit/>
          </a:bodyPr>
          <a:lstStyle/>
          <a:p>
            <a:pPr algn="r"/>
            <a:r>
              <a:rPr lang="en-US" sz="1200" dirty="0" smtClean="0">
                <a:solidFill>
                  <a:srgbClr val="002060"/>
                </a:solidFill>
              </a:rPr>
              <a:t>Buckhead</a:t>
            </a:r>
          </a:p>
        </p:txBody>
      </p:sp>
      <p:sp>
        <p:nvSpPr>
          <p:cNvPr id="22" name="TextBox 21"/>
          <p:cNvSpPr txBox="1"/>
          <p:nvPr/>
        </p:nvSpPr>
        <p:spPr>
          <a:xfrm>
            <a:off x="5691717" y="2290159"/>
            <a:ext cx="2309283" cy="461665"/>
          </a:xfrm>
          <a:prstGeom prst="rect">
            <a:avLst/>
          </a:prstGeom>
          <a:noFill/>
        </p:spPr>
        <p:txBody>
          <a:bodyPr wrap="square" rtlCol="0">
            <a:spAutoFit/>
          </a:bodyPr>
          <a:lstStyle/>
          <a:p>
            <a:pPr algn="r"/>
            <a:r>
              <a:rPr lang="en-US" sz="1200" dirty="0" smtClean="0">
                <a:solidFill>
                  <a:srgbClr val="002060"/>
                </a:solidFill>
              </a:rPr>
              <a:t>Augusta </a:t>
            </a:r>
          </a:p>
          <a:p>
            <a:pPr algn="r"/>
            <a:r>
              <a:rPr lang="en-US" sz="1200" dirty="0" smtClean="0">
                <a:solidFill>
                  <a:srgbClr val="002060"/>
                </a:solidFill>
              </a:rPr>
              <a:t>Medical College of Georgia</a:t>
            </a:r>
          </a:p>
        </p:txBody>
      </p:sp>
      <p:sp>
        <p:nvSpPr>
          <p:cNvPr id="23" name="7-Point Star 22"/>
          <p:cNvSpPr/>
          <p:nvPr/>
        </p:nvSpPr>
        <p:spPr>
          <a:xfrm>
            <a:off x="4885941" y="4654550"/>
            <a:ext cx="106362" cy="96837"/>
          </a:xfrm>
          <a:prstGeom prst="star7">
            <a:avLst/>
          </a:prstGeom>
          <a:solidFill>
            <a:srgbClr val="FAFA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extBox 23"/>
          <p:cNvSpPr txBox="1"/>
          <p:nvPr/>
        </p:nvSpPr>
        <p:spPr>
          <a:xfrm>
            <a:off x="2635459" y="4533084"/>
            <a:ext cx="2303369" cy="461665"/>
          </a:xfrm>
          <a:prstGeom prst="rect">
            <a:avLst/>
          </a:prstGeom>
          <a:noFill/>
        </p:spPr>
        <p:txBody>
          <a:bodyPr wrap="square" rtlCol="0">
            <a:spAutoFit/>
          </a:bodyPr>
          <a:lstStyle/>
          <a:p>
            <a:pPr algn="r"/>
            <a:r>
              <a:rPr lang="en-US" sz="1200" dirty="0" smtClean="0">
                <a:solidFill>
                  <a:srgbClr val="002060"/>
                </a:solidFill>
              </a:rPr>
              <a:t>Leesburg </a:t>
            </a:r>
          </a:p>
          <a:p>
            <a:pPr algn="r"/>
            <a:r>
              <a:rPr lang="en-US" sz="1200" dirty="0" smtClean="0">
                <a:solidFill>
                  <a:srgbClr val="002060"/>
                </a:solidFill>
              </a:rPr>
              <a:t>Home of Jim </a:t>
            </a:r>
            <a:r>
              <a:rPr lang="en-US" sz="1200" dirty="0" err="1" smtClean="0">
                <a:solidFill>
                  <a:srgbClr val="002060"/>
                </a:solidFill>
              </a:rPr>
              <a:t>Hotz</a:t>
            </a:r>
            <a:endParaRPr lang="en-US" sz="1200" dirty="0">
              <a:solidFill>
                <a:srgbClr val="002060"/>
              </a:solidFill>
            </a:endParaRPr>
          </a:p>
        </p:txBody>
      </p:sp>
    </p:spTree>
    <p:extLst>
      <p:ext uri="{BB962C8B-B14F-4D97-AF65-F5344CB8AC3E}">
        <p14:creationId xmlns:p14="http://schemas.microsoft.com/office/powerpoint/2010/main" val="2802544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3" name="Rectangle 12"/>
          <p:cNvSpPr/>
          <p:nvPr/>
        </p:nvSpPr>
        <p:spPr>
          <a:xfrm>
            <a:off x="404617" y="451946"/>
            <a:ext cx="11430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39596" y="4108798"/>
            <a:ext cx="2285266" cy="707886"/>
          </a:xfrm>
          <a:prstGeom prst="rect">
            <a:avLst/>
          </a:prstGeom>
        </p:spPr>
        <p:txBody>
          <a:bodyPr wrap="square">
            <a:spAutoFit/>
          </a:bodyPr>
          <a:lstStyle/>
          <a:p>
            <a:pPr algn="ctr"/>
            <a:r>
              <a:rPr lang="en-US" sz="2000" dirty="0" smtClean="0">
                <a:solidFill>
                  <a:srgbClr val="000000"/>
                </a:solidFill>
                <a:latin typeface="Bahnschrift SemiLight" panose="020B0502040204020203" pitchFamily="34" charset="0"/>
                <a:cs typeface="Calibri" panose="020F0502020204030204" pitchFamily="34" charset="0"/>
              </a:rPr>
              <a:t>Military retiree spouse</a:t>
            </a:r>
            <a:endParaRPr lang="en-US" sz="2000" dirty="0">
              <a:latin typeface="Bahnschrift SemiLight" panose="020B0502040204020203" pitchFamily="34" charset="0"/>
            </a:endParaRPr>
          </a:p>
        </p:txBody>
      </p:sp>
      <p:sp>
        <p:nvSpPr>
          <p:cNvPr id="11" name="Rectangle 10"/>
          <p:cNvSpPr/>
          <p:nvPr/>
        </p:nvSpPr>
        <p:spPr>
          <a:xfrm>
            <a:off x="764471" y="3711766"/>
            <a:ext cx="1576583" cy="750975"/>
          </a:xfrm>
          <a:prstGeom prst="rect">
            <a:avLst/>
          </a:prstGeom>
        </p:spPr>
        <p:txBody>
          <a:bodyPr wrap="square">
            <a:spAutoFit/>
          </a:bodyPr>
          <a:lstStyle/>
          <a:p>
            <a:pPr algn="ctr" fontAlgn="base">
              <a:lnSpc>
                <a:spcPct val="107000"/>
              </a:lnSpc>
            </a:pPr>
            <a:r>
              <a:rPr lang="en-US" sz="20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Post-positivist</a:t>
            </a:r>
            <a:endParaRPr lang="en-US" dirty="0" smtClean="0">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04617" y="911660"/>
            <a:ext cx="11430000" cy="1409617"/>
          </a:xfrm>
          <a:prstGeom prst="rect">
            <a:avLst/>
          </a:prstGeom>
        </p:spPr>
        <p:txBody>
          <a:bodyPr wrap="square">
            <a:spAutoFit/>
          </a:bodyPr>
          <a:lstStyle/>
          <a:p>
            <a:pPr algn="ctr" fontAlgn="base">
              <a:lnSpc>
                <a:spcPct val="107000"/>
              </a:lnSpc>
            </a:pPr>
            <a:r>
              <a:rPr lang="en-US" sz="4000" dirty="0" smtClean="0">
                <a:solidFill>
                  <a:srgbClr val="000000"/>
                </a:solidFill>
                <a:latin typeface="Bahnschrift SemiLight" panose="020B0502040204020203" pitchFamily="34" charset="0"/>
                <a:ea typeface="Calibri" panose="020F0502020204030204" pitchFamily="34" charset="0"/>
                <a:cs typeface="Calibri" panose="020F0502020204030204" pitchFamily="34" charset="0"/>
              </a:rPr>
              <a:t>Disclosures</a:t>
            </a:r>
          </a:p>
          <a:p>
            <a:pPr algn="ctr" fontAlgn="base">
              <a:lnSpc>
                <a:spcPct val="107000"/>
              </a:lnSpc>
            </a:pPr>
            <a:r>
              <a:rPr lang="en-US" sz="4000" dirty="0" smtClean="0">
                <a:solidFill>
                  <a:schemeClr val="accent5">
                    <a:lumMod val="75000"/>
                  </a:schemeClr>
                </a:solidFill>
                <a:effectLst/>
                <a:latin typeface="Bahnschrift SemiLight" panose="020B0502040204020203" pitchFamily="34" charset="0"/>
                <a:ea typeface="Calibri" panose="020F0502020204030204" pitchFamily="34" charset="0"/>
                <a:cs typeface="Calibri" panose="020F0502020204030204" pitchFamily="34" charset="0"/>
              </a:rPr>
              <a:t>(positionality statement)</a:t>
            </a:r>
            <a:endParaRPr lang="en-US" sz="3600" dirty="0">
              <a:solidFill>
                <a:schemeClr val="accent5">
                  <a:lumMod val="75000"/>
                </a:schemeClr>
              </a:solidFill>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2117608" y="4388273"/>
            <a:ext cx="3078480" cy="750975"/>
          </a:xfrm>
          <a:prstGeom prst="rect">
            <a:avLst/>
          </a:prstGeom>
        </p:spPr>
        <p:txBody>
          <a:bodyPr wrap="square">
            <a:spAutoFit/>
          </a:bodyPr>
          <a:lstStyle/>
          <a:p>
            <a:pPr algn="ctr" fontAlgn="base">
              <a:lnSpc>
                <a:spcPct val="107000"/>
              </a:lnSpc>
            </a:pPr>
            <a:r>
              <a:rPr lang="en-US" sz="20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Coca Cola </a:t>
            </a:r>
          </a:p>
          <a:p>
            <a:pPr algn="ctr" fontAlgn="base">
              <a:lnSpc>
                <a:spcPct val="107000"/>
              </a:lnSpc>
            </a:pPr>
            <a:r>
              <a:rPr lang="en-US" sz="2000" dirty="0" smtClean="0">
                <a:solidFill>
                  <a:srgbClr val="000000"/>
                </a:solidFill>
                <a:effectLst/>
                <a:latin typeface="Bahnschrift SemiLight" panose="020B0502040204020203" pitchFamily="34" charset="0"/>
                <a:ea typeface="Calibri" panose="020F0502020204030204" pitchFamily="34" charset="0"/>
                <a:cs typeface="Calibri" panose="020F0502020204030204" pitchFamily="34" charset="0"/>
              </a:rPr>
              <a:t>shareholder</a:t>
            </a:r>
            <a:endParaRPr lang="en-US" dirty="0">
              <a:effectLst/>
              <a:latin typeface="Bahnschrift SemiLight" panose="020B0502040204020203" pitchFamily="34" charset="0"/>
              <a:ea typeface="Calibri" panose="020F0502020204030204" pitchFamily="34" charset="0"/>
              <a:cs typeface="Times New Roman" panose="02020603050405020304" pitchFamily="18" charset="0"/>
            </a:endParaRPr>
          </a:p>
        </p:txBody>
      </p:sp>
      <p:pic>
        <p:nvPicPr>
          <p:cNvPr id="3" name="Picture 2" descr="Three dimensional men with jigsaw pieces as teamwork. - ID: 322567"/>
          <p:cNvPicPr>
            <a:picLocks noChangeAspect="1"/>
          </p:cNvPicPr>
          <p:nvPr/>
        </p:nvPicPr>
        <p:blipFill>
          <a:blip r:embed="rId2">
            <a:clrChange>
              <a:clrFrom>
                <a:srgbClr val="F6F6F6"/>
              </a:clrFrom>
              <a:clrTo>
                <a:srgbClr val="F6F6F6">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23557" y="2209945"/>
            <a:ext cx="1371600" cy="1371600"/>
          </a:xfrm>
          <a:prstGeom prst="rect">
            <a:avLst/>
          </a:prstGeom>
        </p:spPr>
      </p:pic>
      <p:pic>
        <p:nvPicPr>
          <p:cNvPr id="4" name="Picture 3" descr="United States Air Force - Wikipedia"/>
          <p:cNvPicPr>
            <a:picLocks noChangeAspect="1"/>
          </p:cNvPicPr>
          <p:nvPr/>
        </p:nvPicPr>
        <p:blipFill rotWithShape="1">
          <a:blip r:embed="rId3">
            <a:extLst>
              <a:ext uri="{28A0092B-C50C-407E-A947-70E740481C1C}">
                <a14:useLocalDpi xmlns:a14="http://schemas.microsoft.com/office/drawing/2010/main" val="0"/>
              </a:ext>
            </a:extLst>
          </a:blip>
          <a:srcRect b="19832"/>
          <a:stretch/>
        </p:blipFill>
        <p:spPr>
          <a:xfrm>
            <a:off x="5134479" y="2607109"/>
            <a:ext cx="2095500" cy="1313385"/>
          </a:xfrm>
          <a:prstGeom prst="rect">
            <a:avLst/>
          </a:prstGeom>
        </p:spPr>
      </p:pic>
      <p:pic>
        <p:nvPicPr>
          <p:cNvPr id="17" name="Picture 16"/>
          <p:cNvPicPr>
            <a:picLocks noChangeAspect="1"/>
          </p:cNvPicPr>
          <p:nvPr/>
        </p:nvPicPr>
        <p:blipFill rotWithShape="1">
          <a:blip r:embed="rId4"/>
          <a:srcRect l="3438" t="27649" r="85312" b="61857"/>
          <a:stretch/>
        </p:blipFill>
        <p:spPr>
          <a:xfrm>
            <a:off x="2709066" y="3258871"/>
            <a:ext cx="2057401" cy="1079500"/>
          </a:xfrm>
          <a:prstGeom prst="rect">
            <a:avLst/>
          </a:prstGeom>
        </p:spPr>
      </p:pic>
      <p:pic>
        <p:nvPicPr>
          <p:cNvPr id="18" name="Picture 17"/>
          <p:cNvPicPr>
            <a:picLocks noChangeAspect="1"/>
          </p:cNvPicPr>
          <p:nvPr/>
        </p:nvPicPr>
        <p:blipFill rotWithShape="1">
          <a:blip r:embed="rId5">
            <a:clrChange>
              <a:clrFrom>
                <a:srgbClr val="7F7F7F"/>
              </a:clrFrom>
              <a:clrTo>
                <a:srgbClr val="7F7F7F">
                  <a:alpha val="0"/>
                </a:srgbClr>
              </a:clrTo>
            </a:clrChange>
            <a:duotone>
              <a:schemeClr val="accent5">
                <a:shade val="45000"/>
                <a:satMod val="135000"/>
              </a:schemeClr>
              <a:prstClr val="white"/>
            </a:duotone>
          </a:blip>
          <a:srcRect l="71772" t="23854" r="9823" b="43037"/>
          <a:stretch/>
        </p:blipFill>
        <p:spPr>
          <a:xfrm>
            <a:off x="7726318" y="3104624"/>
            <a:ext cx="1371600" cy="1387994"/>
          </a:xfrm>
          <a:prstGeom prst="rect">
            <a:avLst/>
          </a:prstGeom>
        </p:spPr>
      </p:pic>
      <p:sp>
        <p:nvSpPr>
          <p:cNvPr id="19" name="Rectangle 18"/>
          <p:cNvSpPr/>
          <p:nvPr/>
        </p:nvSpPr>
        <p:spPr>
          <a:xfrm>
            <a:off x="7324862" y="4591324"/>
            <a:ext cx="2285266" cy="707886"/>
          </a:xfrm>
          <a:prstGeom prst="rect">
            <a:avLst/>
          </a:prstGeom>
        </p:spPr>
        <p:txBody>
          <a:bodyPr wrap="square">
            <a:spAutoFit/>
          </a:bodyPr>
          <a:lstStyle/>
          <a:p>
            <a:pPr algn="ctr"/>
            <a:r>
              <a:rPr lang="en-US" sz="2000" dirty="0" smtClean="0">
                <a:solidFill>
                  <a:srgbClr val="000000"/>
                </a:solidFill>
                <a:latin typeface="Bahnschrift SemiLight" panose="020B0502040204020203" pitchFamily="34" charset="0"/>
                <a:cs typeface="Calibri" panose="020F0502020204030204" pitchFamily="34" charset="0"/>
              </a:rPr>
              <a:t>Georgia taxpayer and employee</a:t>
            </a:r>
            <a:endParaRPr lang="en-US" sz="2000" dirty="0">
              <a:latin typeface="Bahnschrift SemiLight" panose="020B0502040204020203" pitchFamily="34" charset="0"/>
            </a:endParaRPr>
          </a:p>
        </p:txBody>
      </p:sp>
      <p:pic>
        <p:nvPicPr>
          <p:cNvPr id="1026" name="Picture 2" descr="https://i.pinimg.com/564x/44/b8/b8/44b8b83ded8adef8e51aa8f639761af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0467" y="2376531"/>
            <a:ext cx="1371600" cy="103842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9416213" y="3650525"/>
            <a:ext cx="2285266" cy="707886"/>
          </a:xfrm>
          <a:prstGeom prst="rect">
            <a:avLst/>
          </a:prstGeom>
        </p:spPr>
        <p:txBody>
          <a:bodyPr wrap="square">
            <a:spAutoFit/>
          </a:bodyPr>
          <a:lstStyle/>
          <a:p>
            <a:pPr algn="ctr"/>
            <a:r>
              <a:rPr lang="en-US" sz="2000" dirty="0" smtClean="0">
                <a:solidFill>
                  <a:srgbClr val="000000"/>
                </a:solidFill>
                <a:latin typeface="Bahnschrift SemiLight" panose="020B0502040204020203" pitchFamily="34" charset="0"/>
                <a:cs typeface="Calibri" panose="020F0502020204030204" pitchFamily="34" charset="0"/>
              </a:rPr>
              <a:t>South Carolina native</a:t>
            </a:r>
            <a:endParaRPr lang="en-US" sz="2000" dirty="0">
              <a:latin typeface="Bahnschrift SemiLight" panose="020B0502040204020203" pitchFamily="34" charset="0"/>
            </a:endParaRPr>
          </a:p>
        </p:txBody>
      </p:sp>
    </p:spTree>
    <p:extLst>
      <p:ext uri="{BB962C8B-B14F-4D97-AF65-F5344CB8AC3E}">
        <p14:creationId xmlns:p14="http://schemas.microsoft.com/office/powerpoint/2010/main" val="360770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a:off x="404617" y="451946"/>
            <a:ext cx="11430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i="1" dirty="0"/>
              <a:t>“Family physicians have no unconditional faith in science, and this marks us as belonging to the counterculture.” </a:t>
            </a:r>
            <a:endParaRPr lang="en-US" dirty="0"/>
          </a:p>
        </p:txBody>
      </p:sp>
      <p:grpSp>
        <p:nvGrpSpPr>
          <p:cNvPr id="3" name="Group 2"/>
          <p:cNvGrpSpPr/>
          <p:nvPr/>
        </p:nvGrpSpPr>
        <p:grpSpPr>
          <a:xfrm>
            <a:off x="857346" y="2317998"/>
            <a:ext cx="3657600" cy="3657600"/>
            <a:chOff x="1734071" y="2592641"/>
            <a:chExt cx="3657600" cy="3657600"/>
          </a:xfrm>
        </p:grpSpPr>
        <p:sp>
          <p:nvSpPr>
            <p:cNvPr id="16" name="Oval 15"/>
            <p:cNvSpPr/>
            <p:nvPr/>
          </p:nvSpPr>
          <p:spPr>
            <a:xfrm>
              <a:off x="1734071" y="2592641"/>
              <a:ext cx="3657600" cy="3657600"/>
            </a:xfrm>
            <a:prstGeom prst="ellipse">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Oval 14"/>
            <p:cNvSpPr/>
            <p:nvPr/>
          </p:nvSpPr>
          <p:spPr>
            <a:xfrm>
              <a:off x="2024148" y="2837220"/>
              <a:ext cx="1828800" cy="1828800"/>
            </a:xfrm>
            <a:prstGeom prst="ellipse">
              <a:avLst/>
            </a:prstGeom>
            <a:solidFill>
              <a:schemeClr val="accent5">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Oval 1"/>
            <p:cNvSpPr/>
            <p:nvPr/>
          </p:nvSpPr>
          <p:spPr>
            <a:xfrm>
              <a:off x="2081047" y="3058509"/>
              <a:ext cx="914400" cy="91440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3514696" y="1106570"/>
            <a:ext cx="7322931" cy="847726"/>
            <a:chOff x="3514696" y="1106570"/>
            <a:chExt cx="7322931" cy="847726"/>
          </a:xfrm>
        </p:grpSpPr>
        <p:sp>
          <p:nvSpPr>
            <p:cNvPr id="10" name="Rectangle 9"/>
            <p:cNvSpPr/>
            <p:nvPr/>
          </p:nvSpPr>
          <p:spPr>
            <a:xfrm>
              <a:off x="3514696" y="1106570"/>
              <a:ext cx="5012912" cy="523220"/>
            </a:xfrm>
            <a:prstGeom prst="rect">
              <a:avLst/>
            </a:prstGeom>
          </p:spPr>
          <p:txBody>
            <a:bodyPr wrap="none">
              <a:spAutoFit/>
            </a:bodyPr>
            <a:lstStyle/>
            <a:p>
              <a:pPr algn="ct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Basic underlying assumptions</a:t>
              </a:r>
              <a:endParaRPr lang="en-US" sz="2800" dirty="0">
                <a:latin typeface="Bahnschrift SemiLight" panose="020B0502040204020203" pitchFamily="34" charset="0"/>
              </a:endParaRPr>
            </a:p>
          </p:txBody>
        </p:sp>
        <p:sp>
          <p:nvSpPr>
            <p:cNvPr id="4" name="Line Callout 1 (Accent Bar) 3"/>
            <p:cNvSpPr/>
            <p:nvPr/>
          </p:nvSpPr>
          <p:spPr>
            <a:xfrm>
              <a:off x="3737303" y="1259002"/>
              <a:ext cx="2869324" cy="500946"/>
            </a:xfrm>
            <a:prstGeom prst="accentCallout1">
              <a:avLst>
                <a:gd name="adj1" fmla="val 18750"/>
                <a:gd name="adj2" fmla="val -8333"/>
                <a:gd name="adj3" fmla="val 354295"/>
                <a:gd name="adj4" fmla="val -75695"/>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514696" y="1565600"/>
              <a:ext cx="7322931" cy="388696"/>
            </a:xfrm>
            <a:prstGeom prst="rect">
              <a:avLst/>
            </a:prstGeom>
          </p:spPr>
          <p:txBody>
            <a:bodyPr wrap="square">
              <a:spAutoFit/>
            </a:bodyPr>
            <a:lstStyle/>
            <a:p>
              <a:pPr fontAlgn="base">
                <a:lnSpc>
                  <a:spcPct val="107000"/>
                </a:lnSpc>
              </a:pPr>
              <a:r>
                <a:rPr lang="en-US" i="1" dirty="0">
                  <a:latin typeface="Times New Roman" panose="02020603050405020304" pitchFamily="18" charset="0"/>
                  <a:ea typeface="Times New Roman" panose="02020603050405020304" pitchFamily="18" charset="0"/>
                  <a:cs typeface="Times New Roman" panose="02020603050405020304" pitchFamily="18" charset="0"/>
                </a:rPr>
                <a:t>“Family physicians have no unconditional faith in </a:t>
              </a: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science.” - Gayle Stephens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roup 6"/>
          <p:cNvGrpSpPr/>
          <p:nvPr/>
        </p:nvGrpSpPr>
        <p:grpSpPr>
          <a:xfrm>
            <a:off x="5629058" y="2614234"/>
            <a:ext cx="4623839" cy="828685"/>
            <a:chOff x="5629058" y="2614234"/>
            <a:chExt cx="4623839" cy="828685"/>
          </a:xfrm>
        </p:grpSpPr>
        <p:sp>
          <p:nvSpPr>
            <p:cNvPr id="9" name="Rectangle 8"/>
            <p:cNvSpPr/>
            <p:nvPr/>
          </p:nvSpPr>
          <p:spPr>
            <a:xfrm>
              <a:off x="5629058" y="2614234"/>
              <a:ext cx="2898550" cy="512128"/>
            </a:xfrm>
            <a:prstGeom prst="rect">
              <a:avLst/>
            </a:prstGeom>
          </p:spPr>
          <p:txBody>
            <a:bodyPr wrap="none">
              <a:spAutoFit/>
            </a:bodyPr>
            <a:lstStyle/>
            <a:p>
              <a:pPr algn="ctr" fontAlgn="base">
                <a:lnSpc>
                  <a:spcPct val="107000"/>
                </a:lnSpc>
              </a:pPr>
              <a:r>
                <a:rPr lang="en-US" sz="2800" dirty="0" smtClean="0">
                  <a:solidFill>
                    <a:schemeClr val="accent5">
                      <a:lumMod val="75000"/>
                    </a:schemeClr>
                  </a:solidFill>
                  <a:latin typeface="Bahnschrift SemiLight" panose="020B0502040204020203" pitchFamily="34" charset="0"/>
                  <a:ea typeface="Times New Roman" panose="02020603050405020304" pitchFamily="18" charset="0"/>
                  <a:cs typeface="Calibri" panose="020F0502020204030204" pitchFamily="34" charset="0"/>
                </a:rPr>
                <a:t>Espoused values</a:t>
              </a:r>
              <a:endParaRPr lang="en-US" sz="2400" dirty="0" smtClean="0">
                <a:solidFill>
                  <a:schemeClr val="accent5">
                    <a:lumMod val="75000"/>
                  </a:schemeClr>
                </a:solidFill>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7" name="Line Callout 1 (Accent Bar) 16"/>
            <p:cNvSpPr/>
            <p:nvPr/>
          </p:nvSpPr>
          <p:spPr>
            <a:xfrm>
              <a:off x="5856958" y="2687222"/>
              <a:ext cx="2869324" cy="500946"/>
            </a:xfrm>
            <a:prstGeom prst="accentCallout1">
              <a:avLst>
                <a:gd name="adj1" fmla="val 18750"/>
                <a:gd name="adj2" fmla="val -8333"/>
                <a:gd name="adj3" fmla="val 163369"/>
                <a:gd name="adj4" fmla="val -113423"/>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747445" y="3054223"/>
              <a:ext cx="4505452" cy="388696"/>
            </a:xfrm>
            <a:prstGeom prst="rect">
              <a:avLst/>
            </a:prstGeom>
          </p:spPr>
          <p:txBody>
            <a:bodyPr wrap="square">
              <a:spAutoFit/>
            </a:bodyPr>
            <a:lstStyle/>
            <a:p>
              <a:pPr fontAlgn="base">
                <a:lnSpc>
                  <a:spcPct val="107000"/>
                </a:lnSpc>
              </a:pP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Continuity, comprehensiveness, context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1" name="Rectangle 20"/>
          <p:cNvSpPr/>
          <p:nvPr/>
        </p:nvSpPr>
        <p:spPr>
          <a:xfrm>
            <a:off x="8906873" y="6039743"/>
            <a:ext cx="3278495" cy="355803"/>
          </a:xfrm>
          <a:prstGeom prst="rect">
            <a:avLst/>
          </a:prstGeom>
        </p:spPr>
        <p:txBody>
          <a:bodyPr wrap="square">
            <a:spAutoFit/>
          </a:bodyPr>
          <a:lstStyle/>
          <a:p>
            <a:pPr fontAlgn="base">
              <a:lnSpc>
                <a:spcPct val="107000"/>
              </a:lnSpc>
            </a:pPr>
            <a:r>
              <a:rPr lang="en-US" sz="16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Schein’s level of culture (1992)</a:t>
            </a:r>
            <a:endParaRPr lang="en-US" sz="1400" dirty="0" smtClean="0">
              <a:effectLst/>
              <a:latin typeface="Bahnschrift SemiLight" panose="020B0502040204020203" pitchFamily="34" charset="0"/>
              <a:ea typeface="Calibri" panose="020F0502020204030204" pitchFamily="34" charset="0"/>
              <a:cs typeface="Times New Roman" panose="02020603050405020304" pitchFamily="18" charset="0"/>
            </a:endParaRPr>
          </a:p>
        </p:txBody>
      </p:sp>
      <p:grpSp>
        <p:nvGrpSpPr>
          <p:cNvPr id="8" name="Group 7"/>
          <p:cNvGrpSpPr/>
          <p:nvPr/>
        </p:nvGrpSpPr>
        <p:grpSpPr>
          <a:xfrm>
            <a:off x="5856958" y="3918219"/>
            <a:ext cx="5382542" cy="1083811"/>
            <a:chOff x="5856958" y="3918219"/>
            <a:chExt cx="5382542" cy="1083811"/>
          </a:xfrm>
        </p:grpSpPr>
        <p:grpSp>
          <p:nvGrpSpPr>
            <p:cNvPr id="5" name="Group 4"/>
            <p:cNvGrpSpPr/>
            <p:nvPr/>
          </p:nvGrpSpPr>
          <p:grpSpPr>
            <a:xfrm>
              <a:off x="5856958" y="3918219"/>
              <a:ext cx="5008420" cy="632901"/>
              <a:chOff x="5856958" y="3918219"/>
              <a:chExt cx="5008420" cy="632901"/>
            </a:xfrm>
          </p:grpSpPr>
          <p:sp>
            <p:nvSpPr>
              <p:cNvPr id="11" name="Rectangle 10"/>
              <p:cNvSpPr/>
              <p:nvPr/>
            </p:nvSpPr>
            <p:spPr>
              <a:xfrm>
                <a:off x="5856958" y="3918219"/>
                <a:ext cx="5008420" cy="512128"/>
              </a:xfrm>
              <a:prstGeom prst="rect">
                <a:avLst/>
              </a:prstGeom>
            </p:spPr>
            <p:txBody>
              <a:bodyPr wrap="square">
                <a:spAutoFit/>
              </a:bodyPr>
              <a:lstStyle/>
              <a:p>
                <a:pPr fontAlgn="base">
                  <a:lnSpc>
                    <a:spcPct val="107000"/>
                  </a:lnSpc>
                </a:pP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Artifacts</a:t>
                </a:r>
                <a:endParaRPr lang="en-US" sz="2400" dirty="0" smtClean="0">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8" name="Line Callout 1 (Accent Bar) 17"/>
              <p:cNvSpPr/>
              <p:nvPr/>
            </p:nvSpPr>
            <p:spPr>
              <a:xfrm>
                <a:off x="6040669" y="4050174"/>
                <a:ext cx="2869324" cy="500946"/>
              </a:xfrm>
              <a:prstGeom prst="accentCallout1">
                <a:avLst>
                  <a:gd name="adj1" fmla="val 18750"/>
                  <a:gd name="adj2" fmla="val -8333"/>
                  <a:gd name="adj3" fmla="val 96229"/>
                  <a:gd name="adj4" fmla="val -87416"/>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5856958" y="4316971"/>
              <a:ext cx="5382542" cy="685059"/>
            </a:xfrm>
            <a:prstGeom prst="rect">
              <a:avLst/>
            </a:prstGeom>
          </p:spPr>
          <p:txBody>
            <a:bodyPr wrap="square">
              <a:spAutoFit/>
            </a:bodyPr>
            <a:lstStyle/>
            <a:p>
              <a:pPr fontAlgn="base">
                <a:lnSpc>
                  <a:spcPct val="107000"/>
                </a:lnSpc>
              </a:pPr>
              <a:r>
                <a:rPr lang="en-US" i="1" dirty="0">
                  <a:latin typeface="Times New Roman" panose="02020603050405020304" pitchFamily="18" charset="0"/>
                  <a:ea typeface="Times New Roman" panose="02020603050405020304" pitchFamily="18" charset="0"/>
                  <a:cs typeface="Times New Roman" panose="02020603050405020304" pitchFamily="18" charset="0"/>
                </a:rPr>
                <a:t>R</a:t>
              </a: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eserved parking, badged spaces, white coats, fax machines, stethoscope, locked cabinets, smart screens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45519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142875"/>
            <a:ext cx="4476750" cy="6715125"/>
          </a:xfrm>
          <a:prstGeom prst="rect">
            <a:avLst/>
          </a:prstGeom>
        </p:spPr>
      </p:pic>
      <p:pic>
        <p:nvPicPr>
          <p:cNvPr id="6" name="Picture Placeholder 5"/>
          <p:cNvPicPr>
            <a:picLocks noGrp="1" noChangeAspect="1"/>
          </p:cNvPicPr>
          <p:nvPr>
            <p:ph type="pic" idx="4294967295"/>
          </p:nvPr>
        </p:nvPicPr>
        <p:blipFill rotWithShape="1">
          <a:blip r:embed="rId3">
            <a:extLst>
              <a:ext uri="{28A0092B-C50C-407E-A947-70E740481C1C}">
                <a14:useLocalDpi xmlns:a14="http://schemas.microsoft.com/office/drawing/2010/main" val="0"/>
              </a:ext>
            </a:extLst>
          </a:blip>
          <a:srcRect l="24404" t="31108" r="43965" b="13697"/>
          <a:stretch/>
        </p:blipFill>
        <p:spPr>
          <a:xfrm>
            <a:off x="0" y="0"/>
            <a:ext cx="3924300" cy="6858000"/>
          </a:xfrm>
        </p:spPr>
      </p:pic>
      <p:pic>
        <p:nvPicPr>
          <p:cNvPr id="5" name="Picture 4"/>
          <p:cNvPicPr>
            <a:picLocks noChangeAspect="1"/>
          </p:cNvPicPr>
          <p:nvPr/>
        </p:nvPicPr>
        <p:blipFill rotWithShape="1">
          <a:blip r:embed="rId4"/>
          <a:srcRect l="53442" r="20220" b="17131"/>
          <a:stretch/>
        </p:blipFill>
        <p:spPr>
          <a:xfrm>
            <a:off x="8317076" y="0"/>
            <a:ext cx="3874924" cy="6858000"/>
          </a:xfrm>
          <a:prstGeom prst="rect">
            <a:avLst/>
          </a:prstGeom>
        </p:spPr>
      </p:pic>
    </p:spTree>
    <p:extLst>
      <p:ext uri="{BB962C8B-B14F-4D97-AF65-F5344CB8AC3E}">
        <p14:creationId xmlns:p14="http://schemas.microsoft.com/office/powerpoint/2010/main" val="743706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3" name="Rectangle 12"/>
          <p:cNvSpPr/>
          <p:nvPr/>
        </p:nvSpPr>
        <p:spPr>
          <a:xfrm>
            <a:off x="404617" y="451946"/>
            <a:ext cx="11430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i="1" dirty="0"/>
              <a:t>“Family physicians have no unconditional faith in science, and this marks us as belonging to the counterculture.” </a:t>
            </a:r>
            <a:endParaRPr lang="en-US" dirty="0"/>
          </a:p>
        </p:txBody>
      </p:sp>
      <p:grpSp>
        <p:nvGrpSpPr>
          <p:cNvPr id="3" name="Group 2"/>
          <p:cNvGrpSpPr/>
          <p:nvPr/>
        </p:nvGrpSpPr>
        <p:grpSpPr>
          <a:xfrm>
            <a:off x="857346" y="2317998"/>
            <a:ext cx="3657600" cy="3657600"/>
            <a:chOff x="1734071" y="2592641"/>
            <a:chExt cx="3657600" cy="3657600"/>
          </a:xfrm>
        </p:grpSpPr>
        <p:sp>
          <p:nvSpPr>
            <p:cNvPr id="16" name="Oval 15"/>
            <p:cNvSpPr/>
            <p:nvPr/>
          </p:nvSpPr>
          <p:spPr>
            <a:xfrm>
              <a:off x="1734071" y="2592641"/>
              <a:ext cx="3657600" cy="3657600"/>
            </a:xfrm>
            <a:prstGeom prst="ellipse">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Oval 14"/>
            <p:cNvSpPr/>
            <p:nvPr/>
          </p:nvSpPr>
          <p:spPr>
            <a:xfrm>
              <a:off x="2024148" y="2837220"/>
              <a:ext cx="1828800" cy="1828800"/>
            </a:xfrm>
            <a:prstGeom prst="ellipse">
              <a:avLst/>
            </a:prstGeom>
            <a:solidFill>
              <a:schemeClr val="accent5">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Oval 1"/>
            <p:cNvSpPr/>
            <p:nvPr/>
          </p:nvSpPr>
          <p:spPr>
            <a:xfrm>
              <a:off x="2081047" y="3058509"/>
              <a:ext cx="914400" cy="91440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3514696" y="1133397"/>
            <a:ext cx="7409556" cy="820899"/>
            <a:chOff x="3514696" y="1133397"/>
            <a:chExt cx="7409556" cy="820899"/>
          </a:xfrm>
        </p:grpSpPr>
        <p:sp>
          <p:nvSpPr>
            <p:cNvPr id="10" name="Rectangle 9"/>
            <p:cNvSpPr/>
            <p:nvPr/>
          </p:nvSpPr>
          <p:spPr>
            <a:xfrm>
              <a:off x="3514696" y="1133397"/>
              <a:ext cx="3475631" cy="523220"/>
            </a:xfrm>
            <a:prstGeom prst="rect">
              <a:avLst/>
            </a:prstGeom>
          </p:spPr>
          <p:txBody>
            <a:bodyPr wrap="none">
              <a:spAutoFit/>
            </a:bodyPr>
            <a:lstStyle/>
            <a:p>
              <a:pPr algn="ctr"/>
              <a:r>
                <a:rPr lang="en-US" sz="2800" dirty="0" smtClean="0">
                  <a:solidFill>
                    <a:schemeClr val="accent5">
                      <a:lumMod val="50000"/>
                    </a:schemeClr>
                  </a:solidFill>
                  <a:latin typeface="Bahnschrift SemiLight" panose="020B0502040204020203" pitchFamily="34" charset="0"/>
                  <a:ea typeface="Times New Roman" panose="02020603050405020304" pitchFamily="18" charset="0"/>
                  <a:cs typeface="Calibri" panose="020F0502020204030204" pitchFamily="34" charset="0"/>
                </a:rPr>
                <a:t>Department insiders</a:t>
              </a:r>
              <a:endParaRPr lang="en-US" sz="2800" dirty="0">
                <a:solidFill>
                  <a:schemeClr val="accent5">
                    <a:lumMod val="50000"/>
                  </a:schemeClr>
                </a:solidFill>
                <a:latin typeface="Bahnschrift SemiLight" panose="020B0502040204020203" pitchFamily="34" charset="0"/>
              </a:endParaRPr>
            </a:p>
          </p:txBody>
        </p:sp>
        <p:sp>
          <p:nvSpPr>
            <p:cNvPr id="4" name="Line Callout 1 (Accent Bar) 3"/>
            <p:cNvSpPr/>
            <p:nvPr/>
          </p:nvSpPr>
          <p:spPr>
            <a:xfrm>
              <a:off x="3737303" y="1259002"/>
              <a:ext cx="2869324" cy="500946"/>
            </a:xfrm>
            <a:prstGeom prst="accentCallout1">
              <a:avLst>
                <a:gd name="adj1" fmla="val 18750"/>
                <a:gd name="adj2" fmla="val -8333"/>
                <a:gd name="adj3" fmla="val 354295"/>
                <a:gd name="adj4" fmla="val -75695"/>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601321" y="1565600"/>
              <a:ext cx="7322931" cy="388696"/>
            </a:xfrm>
            <a:prstGeom prst="rect">
              <a:avLst/>
            </a:prstGeom>
          </p:spPr>
          <p:txBody>
            <a:bodyPr wrap="square">
              <a:spAutoFit/>
            </a:bodyPr>
            <a:lstStyle/>
            <a:p>
              <a:pPr fontAlgn="base">
                <a:lnSpc>
                  <a:spcPct val="107000"/>
                </a:lnSpc>
              </a:pP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faculty, residents, support staff, clinical staff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roup 6"/>
          <p:cNvGrpSpPr/>
          <p:nvPr/>
        </p:nvGrpSpPr>
        <p:grpSpPr>
          <a:xfrm>
            <a:off x="5252510" y="2534421"/>
            <a:ext cx="6509562" cy="825091"/>
            <a:chOff x="5118286" y="2534421"/>
            <a:chExt cx="6665230" cy="825091"/>
          </a:xfrm>
        </p:grpSpPr>
        <p:sp>
          <p:nvSpPr>
            <p:cNvPr id="9" name="Rectangle 8"/>
            <p:cNvSpPr/>
            <p:nvPr/>
          </p:nvSpPr>
          <p:spPr>
            <a:xfrm>
              <a:off x="5118286" y="2534421"/>
              <a:ext cx="3190297" cy="512128"/>
            </a:xfrm>
            <a:prstGeom prst="rect">
              <a:avLst/>
            </a:prstGeom>
          </p:spPr>
          <p:txBody>
            <a:bodyPr wrap="none">
              <a:spAutoFit/>
            </a:bodyPr>
            <a:lstStyle/>
            <a:p>
              <a:pPr algn="ctr" fontAlgn="base">
                <a:lnSpc>
                  <a:spcPct val="107000"/>
                </a:lnSpc>
              </a:pPr>
              <a:r>
                <a:rPr lang="en-US" sz="2800" dirty="0" smtClean="0">
                  <a:solidFill>
                    <a:schemeClr val="accent5">
                      <a:lumMod val="75000"/>
                    </a:schemeClr>
                  </a:solidFill>
                  <a:latin typeface="Bahnschrift SemiLight" panose="020B0502040204020203" pitchFamily="34" charset="0"/>
                  <a:ea typeface="Times New Roman" panose="02020603050405020304" pitchFamily="18" charset="0"/>
                  <a:cs typeface="Calibri" panose="020F0502020204030204" pitchFamily="34" charset="0"/>
                </a:rPr>
                <a:t>University insiders</a:t>
              </a:r>
              <a:endParaRPr lang="en-US" sz="2400" dirty="0" smtClean="0">
                <a:solidFill>
                  <a:schemeClr val="accent5">
                    <a:lumMod val="75000"/>
                  </a:schemeClr>
                </a:solidFill>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7" name="Line Callout 1 (Accent Bar) 16"/>
            <p:cNvSpPr/>
            <p:nvPr/>
          </p:nvSpPr>
          <p:spPr>
            <a:xfrm>
              <a:off x="5856958" y="2687222"/>
              <a:ext cx="2869324" cy="500946"/>
            </a:xfrm>
            <a:prstGeom prst="accentCallout1">
              <a:avLst>
                <a:gd name="adj1" fmla="val 30279"/>
                <a:gd name="adj2" fmla="val -26112"/>
                <a:gd name="adj3" fmla="val 163369"/>
                <a:gd name="adj4" fmla="val -113423"/>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244818" y="2970816"/>
              <a:ext cx="6538698" cy="388696"/>
            </a:xfrm>
            <a:prstGeom prst="rect">
              <a:avLst/>
            </a:prstGeom>
          </p:spPr>
          <p:txBody>
            <a:bodyPr wrap="square">
              <a:spAutoFit/>
            </a:bodyPr>
            <a:lstStyle/>
            <a:p>
              <a:pPr fontAlgn="base">
                <a:lnSpc>
                  <a:spcPct val="107000"/>
                </a:lnSpc>
              </a:pP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medical students, physicians from other specialties, administration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5856958" y="3918219"/>
            <a:ext cx="5493040" cy="1099191"/>
            <a:chOff x="5856958" y="3918219"/>
            <a:chExt cx="5493040" cy="1099191"/>
          </a:xfrm>
        </p:grpSpPr>
        <p:grpSp>
          <p:nvGrpSpPr>
            <p:cNvPr id="5" name="Group 4"/>
            <p:cNvGrpSpPr/>
            <p:nvPr/>
          </p:nvGrpSpPr>
          <p:grpSpPr>
            <a:xfrm>
              <a:off x="5856958" y="3918219"/>
              <a:ext cx="5008420" cy="632901"/>
              <a:chOff x="5856958" y="3918219"/>
              <a:chExt cx="5008420" cy="632901"/>
            </a:xfrm>
          </p:grpSpPr>
          <p:sp>
            <p:nvSpPr>
              <p:cNvPr id="11" name="Rectangle 10"/>
              <p:cNvSpPr/>
              <p:nvPr/>
            </p:nvSpPr>
            <p:spPr>
              <a:xfrm>
                <a:off x="5856958" y="3918219"/>
                <a:ext cx="5008420" cy="512128"/>
              </a:xfrm>
              <a:prstGeom prst="rect">
                <a:avLst/>
              </a:prstGeom>
            </p:spPr>
            <p:txBody>
              <a:bodyPr wrap="square">
                <a:spAutoFit/>
              </a:bodyPr>
              <a:lstStyle/>
              <a:p>
                <a:pPr fontAlgn="base">
                  <a:lnSpc>
                    <a:spcPct val="107000"/>
                  </a:lnSpc>
                </a:pPr>
                <a:r>
                  <a:rPr lang="en-US" sz="2800" dirty="0" smtClean="0">
                    <a:solidFill>
                      <a:schemeClr val="accent5">
                        <a:lumMod val="60000"/>
                        <a:lumOff val="40000"/>
                      </a:schemeClr>
                    </a:solidFill>
                    <a:latin typeface="Bahnschrift SemiLight" panose="020B0502040204020203" pitchFamily="34" charset="0"/>
                    <a:ea typeface="Calibri" panose="020F0502020204030204" pitchFamily="34" charset="0"/>
                    <a:cs typeface="Calibri" panose="020F0502020204030204" pitchFamily="34" charset="0"/>
                  </a:rPr>
                  <a:t>Outside your walls</a:t>
                </a:r>
                <a:endParaRPr lang="en-US" sz="2400" dirty="0" smtClean="0">
                  <a:solidFill>
                    <a:schemeClr val="accent5">
                      <a:lumMod val="60000"/>
                      <a:lumOff val="40000"/>
                    </a:schemeClr>
                  </a:solidFill>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8" name="Line Callout 1 (Accent Bar) 17"/>
              <p:cNvSpPr/>
              <p:nvPr/>
            </p:nvSpPr>
            <p:spPr>
              <a:xfrm>
                <a:off x="6040669" y="4050174"/>
                <a:ext cx="2869324" cy="500946"/>
              </a:xfrm>
              <a:prstGeom prst="accentCallout1">
                <a:avLst>
                  <a:gd name="adj1" fmla="val 18750"/>
                  <a:gd name="adj2" fmla="val -8333"/>
                  <a:gd name="adj3" fmla="val 96229"/>
                  <a:gd name="adj4" fmla="val -87416"/>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5967456" y="4332351"/>
              <a:ext cx="5382542" cy="685059"/>
            </a:xfrm>
            <a:prstGeom prst="rect">
              <a:avLst/>
            </a:prstGeom>
          </p:spPr>
          <p:txBody>
            <a:bodyPr wrap="square">
              <a:spAutoFit/>
            </a:bodyPr>
            <a:lstStyle/>
            <a:p>
              <a:pPr fontAlgn="base">
                <a:lnSpc>
                  <a:spcPct val="107000"/>
                </a:lnSpc>
              </a:pP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Community members (maybe patients), community organizations and leaders, local officials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57749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3" name="Rectangle 12"/>
          <p:cNvSpPr/>
          <p:nvPr/>
        </p:nvSpPr>
        <p:spPr>
          <a:xfrm>
            <a:off x="404617" y="451945"/>
            <a:ext cx="11430000" cy="597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4000" i="1" dirty="0"/>
              <a:t>“Family physicians have no unconditional faith in science, and this marks us as belonging to the counterculture.” </a:t>
            </a:r>
            <a:endParaRPr lang="en-US" sz="4000" dirty="0"/>
          </a:p>
        </p:txBody>
      </p:sp>
      <p:sp>
        <p:nvSpPr>
          <p:cNvPr id="5" name="TextBox 4"/>
          <p:cNvSpPr txBox="1"/>
          <p:nvPr/>
        </p:nvSpPr>
        <p:spPr>
          <a:xfrm>
            <a:off x="2657447" y="1805903"/>
            <a:ext cx="1092200" cy="707886"/>
          </a:xfrm>
          <a:prstGeom prst="rect">
            <a:avLst/>
          </a:prstGeom>
          <a:noFill/>
        </p:spPr>
        <p:txBody>
          <a:bodyPr wrap="square" rtlCol="0">
            <a:spAutoFit/>
          </a:bodyPr>
          <a:lstStyle/>
          <a:p>
            <a:r>
              <a:rPr lang="en-US" sz="4000" dirty="0" smtClean="0">
                <a:solidFill>
                  <a:schemeClr val="accent5">
                    <a:lumMod val="75000"/>
                  </a:schemeClr>
                </a:solidFill>
              </a:rPr>
              <a:t>ICD</a:t>
            </a:r>
            <a:endParaRPr lang="en-US" sz="4000" dirty="0">
              <a:solidFill>
                <a:schemeClr val="accent5">
                  <a:lumMod val="75000"/>
                </a:schemeClr>
              </a:solidFill>
            </a:endParaRPr>
          </a:p>
        </p:txBody>
      </p:sp>
      <p:sp>
        <p:nvSpPr>
          <p:cNvPr id="22" name="TextBox 21"/>
          <p:cNvSpPr txBox="1"/>
          <p:nvPr/>
        </p:nvSpPr>
        <p:spPr>
          <a:xfrm>
            <a:off x="1793847" y="3923514"/>
            <a:ext cx="2819400" cy="707886"/>
          </a:xfrm>
          <a:prstGeom prst="rect">
            <a:avLst/>
          </a:prstGeom>
          <a:noFill/>
        </p:spPr>
        <p:txBody>
          <a:bodyPr wrap="square" rtlCol="0">
            <a:spAutoFit/>
          </a:bodyPr>
          <a:lstStyle/>
          <a:p>
            <a:r>
              <a:rPr lang="en-US" sz="4000" dirty="0" smtClean="0">
                <a:solidFill>
                  <a:schemeClr val="accent5">
                    <a:lumMod val="75000"/>
                  </a:schemeClr>
                </a:solidFill>
              </a:rPr>
              <a:t>continuity</a:t>
            </a:r>
            <a:endParaRPr lang="en-US" sz="4000" dirty="0">
              <a:solidFill>
                <a:schemeClr val="accent5">
                  <a:lumMod val="75000"/>
                </a:schemeClr>
              </a:solidFill>
            </a:endParaRPr>
          </a:p>
        </p:txBody>
      </p:sp>
      <p:sp>
        <p:nvSpPr>
          <p:cNvPr id="23" name="TextBox 22"/>
          <p:cNvSpPr txBox="1"/>
          <p:nvPr/>
        </p:nvSpPr>
        <p:spPr>
          <a:xfrm>
            <a:off x="1073510" y="5109289"/>
            <a:ext cx="3485259" cy="707886"/>
          </a:xfrm>
          <a:prstGeom prst="rect">
            <a:avLst/>
          </a:prstGeom>
          <a:noFill/>
        </p:spPr>
        <p:txBody>
          <a:bodyPr wrap="square" rtlCol="0">
            <a:spAutoFit/>
          </a:bodyPr>
          <a:lstStyle/>
          <a:p>
            <a:r>
              <a:rPr lang="en-US" sz="4000" dirty="0">
                <a:solidFill>
                  <a:schemeClr val="accent5">
                    <a:lumMod val="60000"/>
                    <a:lumOff val="40000"/>
                  </a:schemeClr>
                </a:solidFill>
              </a:rPr>
              <a:t>d</a:t>
            </a:r>
            <a:r>
              <a:rPr lang="en-US" sz="4000" dirty="0" smtClean="0">
                <a:solidFill>
                  <a:schemeClr val="accent5">
                    <a:lumMod val="60000"/>
                    <a:lumOff val="40000"/>
                  </a:schemeClr>
                </a:solidFill>
              </a:rPr>
              <a:t>ouble-booked</a:t>
            </a:r>
            <a:endParaRPr lang="en-US" sz="4000" dirty="0">
              <a:solidFill>
                <a:schemeClr val="accent5">
                  <a:lumMod val="60000"/>
                  <a:lumOff val="40000"/>
                </a:schemeClr>
              </a:solidFill>
            </a:endParaRPr>
          </a:p>
        </p:txBody>
      </p:sp>
      <p:sp>
        <p:nvSpPr>
          <p:cNvPr id="24" name="TextBox 23"/>
          <p:cNvSpPr txBox="1"/>
          <p:nvPr/>
        </p:nvSpPr>
        <p:spPr>
          <a:xfrm>
            <a:off x="7772400" y="4401403"/>
            <a:ext cx="2819400" cy="707886"/>
          </a:xfrm>
          <a:prstGeom prst="rect">
            <a:avLst/>
          </a:prstGeom>
          <a:noFill/>
        </p:spPr>
        <p:txBody>
          <a:bodyPr wrap="square" rtlCol="0">
            <a:spAutoFit/>
          </a:bodyPr>
          <a:lstStyle/>
          <a:p>
            <a:r>
              <a:rPr lang="en-US" sz="4000" dirty="0" smtClean="0">
                <a:solidFill>
                  <a:schemeClr val="accent5">
                    <a:lumMod val="75000"/>
                  </a:schemeClr>
                </a:solidFill>
              </a:rPr>
              <a:t>denies</a:t>
            </a:r>
            <a:endParaRPr lang="en-US" sz="4000" dirty="0">
              <a:solidFill>
                <a:schemeClr val="accent5">
                  <a:lumMod val="75000"/>
                </a:schemeClr>
              </a:solidFill>
            </a:endParaRPr>
          </a:p>
        </p:txBody>
      </p:sp>
      <p:sp>
        <p:nvSpPr>
          <p:cNvPr id="25" name="TextBox 24"/>
          <p:cNvSpPr txBox="1"/>
          <p:nvPr/>
        </p:nvSpPr>
        <p:spPr>
          <a:xfrm>
            <a:off x="4613247" y="4386088"/>
            <a:ext cx="2819400" cy="707886"/>
          </a:xfrm>
          <a:prstGeom prst="rect">
            <a:avLst/>
          </a:prstGeom>
          <a:noFill/>
        </p:spPr>
        <p:txBody>
          <a:bodyPr wrap="square" rtlCol="0">
            <a:spAutoFit/>
          </a:bodyPr>
          <a:lstStyle/>
          <a:p>
            <a:r>
              <a:rPr lang="en-US" sz="4000" dirty="0" smtClean="0">
                <a:solidFill>
                  <a:schemeClr val="accent5">
                    <a:lumMod val="75000"/>
                  </a:schemeClr>
                </a:solidFill>
              </a:rPr>
              <a:t>complaint</a:t>
            </a:r>
            <a:endParaRPr lang="en-US" sz="4000" dirty="0">
              <a:solidFill>
                <a:schemeClr val="accent5">
                  <a:lumMod val="75000"/>
                </a:schemeClr>
              </a:solidFill>
            </a:endParaRPr>
          </a:p>
        </p:txBody>
      </p:sp>
      <p:sp>
        <p:nvSpPr>
          <p:cNvPr id="26" name="TextBox 25"/>
          <p:cNvSpPr txBox="1"/>
          <p:nvPr/>
        </p:nvSpPr>
        <p:spPr>
          <a:xfrm>
            <a:off x="7772400" y="2314375"/>
            <a:ext cx="2819400" cy="707886"/>
          </a:xfrm>
          <a:prstGeom prst="rect">
            <a:avLst/>
          </a:prstGeom>
          <a:noFill/>
        </p:spPr>
        <p:txBody>
          <a:bodyPr wrap="square" rtlCol="0">
            <a:spAutoFit/>
          </a:bodyPr>
          <a:lstStyle/>
          <a:p>
            <a:r>
              <a:rPr lang="en-US" sz="4000" dirty="0" smtClean="0">
                <a:solidFill>
                  <a:schemeClr val="accent5">
                    <a:lumMod val="60000"/>
                    <a:lumOff val="40000"/>
                  </a:schemeClr>
                </a:solidFill>
              </a:rPr>
              <a:t>provider</a:t>
            </a:r>
            <a:endParaRPr lang="en-US" sz="4000" dirty="0">
              <a:solidFill>
                <a:schemeClr val="accent5">
                  <a:lumMod val="60000"/>
                  <a:lumOff val="40000"/>
                </a:schemeClr>
              </a:solidFill>
            </a:endParaRPr>
          </a:p>
        </p:txBody>
      </p:sp>
      <p:sp>
        <p:nvSpPr>
          <p:cNvPr id="27" name="TextBox 26"/>
          <p:cNvSpPr txBox="1"/>
          <p:nvPr/>
        </p:nvSpPr>
        <p:spPr>
          <a:xfrm>
            <a:off x="145046" y="2943633"/>
            <a:ext cx="3485259" cy="707886"/>
          </a:xfrm>
          <a:prstGeom prst="rect">
            <a:avLst/>
          </a:prstGeom>
          <a:noFill/>
        </p:spPr>
        <p:txBody>
          <a:bodyPr wrap="square" rtlCol="0">
            <a:spAutoFit/>
          </a:bodyPr>
          <a:lstStyle/>
          <a:p>
            <a:pPr algn="ctr"/>
            <a:r>
              <a:rPr lang="en-US" sz="4000" dirty="0" smtClean="0">
                <a:solidFill>
                  <a:srgbClr val="002060"/>
                </a:solidFill>
              </a:rPr>
              <a:t>match</a:t>
            </a:r>
            <a:endParaRPr lang="en-US" sz="4000" dirty="0">
              <a:solidFill>
                <a:srgbClr val="002060"/>
              </a:solidFill>
            </a:endParaRPr>
          </a:p>
        </p:txBody>
      </p:sp>
      <p:sp>
        <p:nvSpPr>
          <p:cNvPr id="28" name="TextBox 27"/>
          <p:cNvSpPr txBox="1"/>
          <p:nvPr/>
        </p:nvSpPr>
        <p:spPr>
          <a:xfrm>
            <a:off x="4558769" y="5297722"/>
            <a:ext cx="3485259" cy="707886"/>
          </a:xfrm>
          <a:prstGeom prst="rect">
            <a:avLst/>
          </a:prstGeom>
          <a:noFill/>
        </p:spPr>
        <p:txBody>
          <a:bodyPr wrap="square" rtlCol="0">
            <a:spAutoFit/>
          </a:bodyPr>
          <a:lstStyle/>
          <a:p>
            <a:pPr algn="ctr"/>
            <a:r>
              <a:rPr lang="en-US" sz="4000" dirty="0" smtClean="0">
                <a:solidFill>
                  <a:srgbClr val="002060"/>
                </a:solidFill>
              </a:rPr>
              <a:t>OSCE</a:t>
            </a:r>
            <a:endParaRPr lang="en-US" sz="4000" dirty="0">
              <a:solidFill>
                <a:srgbClr val="002060"/>
              </a:solidFill>
            </a:endParaRPr>
          </a:p>
        </p:txBody>
      </p:sp>
      <p:sp>
        <p:nvSpPr>
          <p:cNvPr id="29" name="TextBox 28"/>
          <p:cNvSpPr txBox="1"/>
          <p:nvPr/>
        </p:nvSpPr>
        <p:spPr>
          <a:xfrm>
            <a:off x="4131220" y="2424911"/>
            <a:ext cx="2819400" cy="707886"/>
          </a:xfrm>
          <a:prstGeom prst="rect">
            <a:avLst/>
          </a:prstGeom>
          <a:noFill/>
        </p:spPr>
        <p:txBody>
          <a:bodyPr wrap="square" rtlCol="0">
            <a:spAutoFit/>
          </a:bodyPr>
          <a:lstStyle/>
          <a:p>
            <a:r>
              <a:rPr lang="en-US" sz="4000" dirty="0" smtClean="0">
                <a:solidFill>
                  <a:schemeClr val="accent5">
                    <a:lumMod val="75000"/>
                  </a:schemeClr>
                </a:solidFill>
              </a:rPr>
              <a:t>unopposed</a:t>
            </a:r>
            <a:endParaRPr lang="en-US" sz="4000" dirty="0">
              <a:solidFill>
                <a:schemeClr val="accent5">
                  <a:lumMod val="75000"/>
                </a:schemeClr>
              </a:solidFill>
            </a:endParaRPr>
          </a:p>
        </p:txBody>
      </p:sp>
      <p:sp>
        <p:nvSpPr>
          <p:cNvPr id="30" name="TextBox 29"/>
          <p:cNvSpPr txBox="1"/>
          <p:nvPr/>
        </p:nvSpPr>
        <p:spPr>
          <a:xfrm>
            <a:off x="8864599" y="3345621"/>
            <a:ext cx="2819400" cy="707886"/>
          </a:xfrm>
          <a:prstGeom prst="rect">
            <a:avLst/>
          </a:prstGeom>
          <a:noFill/>
        </p:spPr>
        <p:txBody>
          <a:bodyPr wrap="square" rtlCol="0">
            <a:spAutoFit/>
          </a:bodyPr>
          <a:lstStyle/>
          <a:p>
            <a:r>
              <a:rPr lang="en-US" sz="4000" dirty="0">
                <a:solidFill>
                  <a:schemeClr val="accent5">
                    <a:lumMod val="40000"/>
                    <a:lumOff val="60000"/>
                  </a:schemeClr>
                </a:solidFill>
              </a:rPr>
              <a:t>p</a:t>
            </a:r>
            <a:r>
              <a:rPr lang="en-US" sz="4000" dirty="0" smtClean="0">
                <a:solidFill>
                  <a:schemeClr val="accent5">
                    <a:lumMod val="40000"/>
                    <a:lumOff val="60000"/>
                  </a:schemeClr>
                </a:solidFill>
              </a:rPr>
              <a:t>eer review</a:t>
            </a:r>
            <a:endParaRPr lang="en-US" sz="4000" dirty="0">
              <a:solidFill>
                <a:schemeClr val="accent5">
                  <a:lumMod val="40000"/>
                  <a:lumOff val="60000"/>
                </a:schemeClr>
              </a:solidFill>
            </a:endParaRPr>
          </a:p>
        </p:txBody>
      </p:sp>
      <p:sp>
        <p:nvSpPr>
          <p:cNvPr id="31" name="TextBox 30"/>
          <p:cNvSpPr txBox="1"/>
          <p:nvPr/>
        </p:nvSpPr>
        <p:spPr>
          <a:xfrm>
            <a:off x="6708518" y="1342577"/>
            <a:ext cx="2819400" cy="707886"/>
          </a:xfrm>
          <a:prstGeom prst="rect">
            <a:avLst/>
          </a:prstGeom>
          <a:noFill/>
        </p:spPr>
        <p:txBody>
          <a:bodyPr wrap="square" rtlCol="0">
            <a:spAutoFit/>
          </a:bodyPr>
          <a:lstStyle/>
          <a:p>
            <a:pPr algn="ctr"/>
            <a:r>
              <a:rPr lang="en-US" sz="4000" dirty="0" smtClean="0">
                <a:solidFill>
                  <a:schemeClr val="accent5">
                    <a:lumMod val="75000"/>
                  </a:schemeClr>
                </a:solidFill>
              </a:rPr>
              <a:t>step</a:t>
            </a:r>
            <a:endParaRPr lang="en-US" sz="4000" dirty="0">
              <a:solidFill>
                <a:schemeClr val="accent5">
                  <a:lumMod val="75000"/>
                </a:schemeClr>
              </a:solidFill>
            </a:endParaRPr>
          </a:p>
        </p:txBody>
      </p:sp>
      <p:sp>
        <p:nvSpPr>
          <p:cNvPr id="32" name="TextBox 31"/>
          <p:cNvSpPr txBox="1"/>
          <p:nvPr/>
        </p:nvSpPr>
        <p:spPr>
          <a:xfrm>
            <a:off x="1081755" y="957953"/>
            <a:ext cx="2819400" cy="707886"/>
          </a:xfrm>
          <a:prstGeom prst="rect">
            <a:avLst/>
          </a:prstGeom>
          <a:noFill/>
        </p:spPr>
        <p:txBody>
          <a:bodyPr wrap="square" rtlCol="0">
            <a:spAutoFit/>
          </a:bodyPr>
          <a:lstStyle/>
          <a:p>
            <a:r>
              <a:rPr lang="en-US" sz="4000" dirty="0" smtClean="0">
                <a:solidFill>
                  <a:schemeClr val="accent5">
                    <a:lumMod val="75000"/>
                  </a:schemeClr>
                </a:solidFill>
              </a:rPr>
              <a:t>round</a:t>
            </a:r>
            <a:endParaRPr lang="en-US" sz="4000" dirty="0">
              <a:solidFill>
                <a:schemeClr val="accent5">
                  <a:lumMod val="75000"/>
                </a:schemeClr>
              </a:solidFill>
            </a:endParaRPr>
          </a:p>
        </p:txBody>
      </p:sp>
      <p:sp>
        <p:nvSpPr>
          <p:cNvPr id="33" name="TextBox 32"/>
          <p:cNvSpPr txBox="1"/>
          <p:nvPr/>
        </p:nvSpPr>
        <p:spPr>
          <a:xfrm>
            <a:off x="9003881" y="5361008"/>
            <a:ext cx="2819400" cy="707886"/>
          </a:xfrm>
          <a:prstGeom prst="rect">
            <a:avLst/>
          </a:prstGeom>
          <a:noFill/>
        </p:spPr>
        <p:txBody>
          <a:bodyPr wrap="square" rtlCol="0">
            <a:spAutoFit/>
          </a:bodyPr>
          <a:lstStyle/>
          <a:p>
            <a:r>
              <a:rPr lang="en-US" sz="4000" dirty="0">
                <a:solidFill>
                  <a:schemeClr val="accent5">
                    <a:lumMod val="40000"/>
                    <a:lumOff val="60000"/>
                  </a:schemeClr>
                </a:solidFill>
              </a:rPr>
              <a:t>p</a:t>
            </a:r>
            <a:r>
              <a:rPr lang="en-US" sz="4000" dirty="0" smtClean="0">
                <a:solidFill>
                  <a:schemeClr val="accent5">
                    <a:lumMod val="40000"/>
                    <a:lumOff val="60000"/>
                  </a:schemeClr>
                </a:solidFill>
              </a:rPr>
              <a:t>receptor</a:t>
            </a:r>
            <a:endParaRPr lang="en-US" sz="4000" dirty="0">
              <a:solidFill>
                <a:schemeClr val="accent5">
                  <a:lumMod val="40000"/>
                  <a:lumOff val="60000"/>
                </a:schemeClr>
              </a:solidFill>
            </a:endParaRPr>
          </a:p>
        </p:txBody>
      </p:sp>
      <p:sp>
        <p:nvSpPr>
          <p:cNvPr id="34" name="TextBox 33"/>
          <p:cNvSpPr txBox="1"/>
          <p:nvPr/>
        </p:nvSpPr>
        <p:spPr>
          <a:xfrm>
            <a:off x="3749647" y="1406046"/>
            <a:ext cx="2819400" cy="707886"/>
          </a:xfrm>
          <a:prstGeom prst="rect">
            <a:avLst/>
          </a:prstGeom>
          <a:noFill/>
        </p:spPr>
        <p:txBody>
          <a:bodyPr wrap="square" rtlCol="0">
            <a:spAutoFit/>
          </a:bodyPr>
          <a:lstStyle/>
          <a:p>
            <a:r>
              <a:rPr lang="en-US" sz="4000" dirty="0" smtClean="0">
                <a:solidFill>
                  <a:schemeClr val="accent5">
                    <a:lumMod val="60000"/>
                    <a:lumOff val="40000"/>
                  </a:schemeClr>
                </a:solidFill>
              </a:rPr>
              <a:t>satisfaction</a:t>
            </a:r>
            <a:endParaRPr lang="en-US" sz="4000" dirty="0">
              <a:solidFill>
                <a:schemeClr val="accent5">
                  <a:lumMod val="60000"/>
                  <a:lumOff val="40000"/>
                </a:schemeClr>
              </a:solidFill>
            </a:endParaRPr>
          </a:p>
        </p:txBody>
      </p:sp>
      <p:sp>
        <p:nvSpPr>
          <p:cNvPr id="35" name="TextBox 34"/>
          <p:cNvSpPr txBox="1"/>
          <p:nvPr/>
        </p:nvSpPr>
        <p:spPr>
          <a:xfrm>
            <a:off x="8531669" y="1222673"/>
            <a:ext cx="3485259" cy="707886"/>
          </a:xfrm>
          <a:prstGeom prst="rect">
            <a:avLst/>
          </a:prstGeom>
          <a:noFill/>
        </p:spPr>
        <p:txBody>
          <a:bodyPr wrap="square" rtlCol="0">
            <a:spAutoFit/>
          </a:bodyPr>
          <a:lstStyle/>
          <a:p>
            <a:pPr algn="ctr"/>
            <a:r>
              <a:rPr lang="en-US" sz="4000" dirty="0" smtClean="0">
                <a:solidFill>
                  <a:srgbClr val="002060"/>
                </a:solidFill>
              </a:rPr>
              <a:t>burnout</a:t>
            </a:r>
            <a:endParaRPr lang="en-US" sz="4000" dirty="0">
              <a:solidFill>
                <a:srgbClr val="002060"/>
              </a:solidFill>
            </a:endParaRPr>
          </a:p>
        </p:txBody>
      </p:sp>
      <p:sp>
        <p:nvSpPr>
          <p:cNvPr id="36" name="TextBox 35"/>
          <p:cNvSpPr txBox="1"/>
          <p:nvPr/>
        </p:nvSpPr>
        <p:spPr>
          <a:xfrm>
            <a:off x="6071055" y="626471"/>
            <a:ext cx="2819400" cy="707886"/>
          </a:xfrm>
          <a:prstGeom prst="rect">
            <a:avLst/>
          </a:prstGeom>
          <a:noFill/>
        </p:spPr>
        <p:txBody>
          <a:bodyPr wrap="square" rtlCol="0">
            <a:spAutoFit/>
          </a:bodyPr>
          <a:lstStyle/>
          <a:p>
            <a:r>
              <a:rPr lang="en-US" sz="4000" dirty="0" smtClean="0">
                <a:solidFill>
                  <a:schemeClr val="accent5">
                    <a:lumMod val="75000"/>
                  </a:schemeClr>
                </a:solidFill>
              </a:rPr>
              <a:t>compliance</a:t>
            </a:r>
            <a:endParaRPr lang="en-US" sz="4000" dirty="0">
              <a:solidFill>
                <a:schemeClr val="accent5">
                  <a:lumMod val="75000"/>
                </a:schemeClr>
              </a:solidFill>
            </a:endParaRPr>
          </a:p>
        </p:txBody>
      </p:sp>
      <p:sp>
        <p:nvSpPr>
          <p:cNvPr id="37" name="TextBox 36"/>
          <p:cNvSpPr txBox="1"/>
          <p:nvPr/>
        </p:nvSpPr>
        <p:spPr>
          <a:xfrm>
            <a:off x="5175194" y="3286467"/>
            <a:ext cx="2819400" cy="707886"/>
          </a:xfrm>
          <a:prstGeom prst="rect">
            <a:avLst/>
          </a:prstGeom>
          <a:noFill/>
        </p:spPr>
        <p:txBody>
          <a:bodyPr wrap="square" rtlCol="0">
            <a:spAutoFit/>
          </a:bodyPr>
          <a:lstStyle/>
          <a:p>
            <a:r>
              <a:rPr lang="en-US" sz="4000" dirty="0">
                <a:solidFill>
                  <a:schemeClr val="accent5">
                    <a:lumMod val="60000"/>
                    <a:lumOff val="40000"/>
                  </a:schemeClr>
                </a:solidFill>
              </a:rPr>
              <a:t>v</a:t>
            </a:r>
            <a:r>
              <a:rPr lang="en-US" sz="4000" dirty="0" smtClean="0">
                <a:solidFill>
                  <a:schemeClr val="accent5">
                    <a:lumMod val="60000"/>
                    <a:lumOff val="40000"/>
                  </a:schemeClr>
                </a:solidFill>
              </a:rPr>
              <a:t>alue-based</a:t>
            </a:r>
            <a:endParaRPr lang="en-US" sz="4000" dirty="0">
              <a:solidFill>
                <a:schemeClr val="accent5">
                  <a:lumMod val="60000"/>
                  <a:lumOff val="40000"/>
                </a:schemeClr>
              </a:solidFill>
            </a:endParaRPr>
          </a:p>
        </p:txBody>
      </p:sp>
    </p:spTree>
    <p:extLst>
      <p:ext uri="{BB962C8B-B14F-4D97-AF65-F5344CB8AC3E}">
        <p14:creationId xmlns:p14="http://schemas.microsoft.com/office/powerpoint/2010/main" val="399351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3" name="Rectangle 12"/>
          <p:cNvSpPr/>
          <p:nvPr/>
        </p:nvSpPr>
        <p:spPr>
          <a:xfrm>
            <a:off x="404617" y="451946"/>
            <a:ext cx="11430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 Free Stock Photo - Public Domain Pictures"/>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7765" t="17752" r="15919" b="15230"/>
          <a:stretch/>
        </p:blipFill>
        <p:spPr>
          <a:xfrm>
            <a:off x="1442178" y="1847693"/>
            <a:ext cx="1371600" cy="1386113"/>
          </a:xfrm>
          <a:prstGeom prst="rect">
            <a:avLst/>
          </a:prstGeom>
        </p:spPr>
      </p:pic>
      <p:pic>
        <p:nvPicPr>
          <p:cNvPr id="6" name="Picture 5" descr="Immagine vettoriale gratis: Bussola, Rosa Dei Venti, Nord, Eas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876" y="3053692"/>
            <a:ext cx="1371600" cy="1320257"/>
          </a:xfrm>
          <a:prstGeom prst="rect">
            <a:avLst/>
          </a:prstGeom>
        </p:spPr>
      </p:pic>
      <p:sp>
        <p:nvSpPr>
          <p:cNvPr id="9" name="Rectangle 8"/>
          <p:cNvSpPr/>
          <p:nvPr/>
        </p:nvSpPr>
        <p:spPr>
          <a:xfrm>
            <a:off x="4036476" y="3507842"/>
            <a:ext cx="6149440" cy="553357"/>
          </a:xfrm>
          <a:prstGeom prst="rect">
            <a:avLst/>
          </a:prstGeom>
        </p:spPr>
        <p:txBody>
          <a:bodyPr wrap="none">
            <a:spAutoFit/>
          </a:bodyPr>
          <a:lstStyle/>
          <a:p>
            <a:pPr algn="ctr" fontAlgn="base">
              <a:lnSpc>
                <a:spcPct val="107000"/>
              </a:lnSpc>
            </a:pP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…that builds a shared value system… </a:t>
            </a:r>
            <a:endParaRPr lang="en-US" sz="2400" dirty="0" smtClean="0">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947254" y="4841670"/>
            <a:ext cx="6263254" cy="523220"/>
          </a:xfrm>
          <a:prstGeom prst="rect">
            <a:avLst/>
          </a:prstGeom>
        </p:spPr>
        <p:txBody>
          <a:bodyPr wrap="none">
            <a:spAutoFit/>
          </a:bodyPr>
          <a:lstStyle/>
          <a:p>
            <a:pPr algn="ct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…toward a shared vision of the future.</a:t>
            </a:r>
            <a:endParaRPr lang="en-US" sz="2800" dirty="0">
              <a:latin typeface="Bahnschrift SemiLight" panose="020B0502040204020203" pitchFamily="34" charset="0"/>
            </a:endParaRPr>
          </a:p>
        </p:txBody>
      </p:sp>
      <p:sp>
        <p:nvSpPr>
          <p:cNvPr id="12" name="Rectangle 11"/>
          <p:cNvSpPr/>
          <p:nvPr/>
        </p:nvSpPr>
        <p:spPr>
          <a:xfrm>
            <a:off x="1066799" y="911660"/>
            <a:ext cx="10767817" cy="750975"/>
          </a:xfrm>
          <a:prstGeom prst="rect">
            <a:avLst/>
          </a:prstGeom>
        </p:spPr>
        <p:txBody>
          <a:bodyPr wrap="square">
            <a:spAutoFit/>
          </a:bodyPr>
          <a:lstStyle/>
          <a:p>
            <a:pPr fontAlgn="base">
              <a:lnSpc>
                <a:spcPct val="107000"/>
              </a:lnSpc>
            </a:pPr>
            <a:r>
              <a:rPr lang="en-US" sz="40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A strong culture…</a:t>
            </a:r>
            <a:endParaRPr lang="en-US" sz="3600" dirty="0">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1401954" y="2174014"/>
            <a:ext cx="7325073" cy="553357"/>
          </a:xfrm>
          <a:prstGeom prst="rect">
            <a:avLst/>
          </a:prstGeom>
        </p:spPr>
        <p:txBody>
          <a:bodyPr wrap="square">
            <a:spAutoFit/>
          </a:bodyPr>
          <a:lstStyle/>
          <a:p>
            <a:pPr algn="ctr" fontAlgn="base">
              <a:lnSpc>
                <a:spcPct val="107000"/>
              </a:lnSpc>
            </a:pP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…creates a common language…</a:t>
            </a:r>
            <a:endParaRPr lang="en-US" sz="2400" dirty="0">
              <a:effectLst/>
              <a:latin typeface="Bahnschrift SemiLight" panose="020B0502040204020203" pitchFamily="34" charset="0"/>
              <a:ea typeface="Calibri" panose="020F0502020204030204" pitchFamily="34" charset="0"/>
              <a:cs typeface="Times New Roman" panose="02020603050405020304" pitchFamily="18" charset="0"/>
            </a:endParaRPr>
          </a:p>
        </p:txBody>
      </p:sp>
      <p:pic>
        <p:nvPicPr>
          <p:cNvPr id="2" name="Picture 1" descr="Horizons (Epcot) - Wikipedia"/>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032854" y="4515349"/>
            <a:ext cx="914400" cy="902208"/>
          </a:xfrm>
          <a:prstGeom prst="rect">
            <a:avLst/>
          </a:prstGeom>
        </p:spPr>
      </p:pic>
    </p:spTree>
    <p:extLst>
      <p:ext uri="{BB962C8B-B14F-4D97-AF65-F5344CB8AC3E}">
        <p14:creationId xmlns:p14="http://schemas.microsoft.com/office/powerpoint/2010/main" val="24067709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3" name="Rectangle 12"/>
          <p:cNvSpPr/>
          <p:nvPr/>
        </p:nvSpPr>
        <p:spPr>
          <a:xfrm>
            <a:off x="404617" y="451946"/>
            <a:ext cx="11430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75600" y="3423746"/>
            <a:ext cx="2171700" cy="1014380"/>
          </a:xfrm>
          <a:prstGeom prst="rect">
            <a:avLst/>
          </a:prstGeom>
        </p:spPr>
        <p:txBody>
          <a:bodyPr wrap="square">
            <a:spAutoFit/>
          </a:bodyPr>
          <a:lstStyle/>
          <a:p>
            <a:pPr algn="ctr" fontAlgn="base">
              <a:lnSpc>
                <a:spcPct val="107000"/>
              </a:lnSpc>
            </a:pP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Weak </a:t>
            </a:r>
          </a:p>
          <a:p>
            <a:pPr algn="ctr" fontAlgn="base">
              <a:lnSpc>
                <a:spcPct val="107000"/>
              </a:lnSpc>
            </a:pPr>
            <a:r>
              <a:rPr lang="en-US" sz="2800" dirty="0" smtClean="0">
                <a:solidFill>
                  <a:srgbClr val="000000"/>
                </a:solidFill>
                <a:effectLst/>
                <a:latin typeface="Bahnschrift SemiLight" panose="020B0502040204020203" pitchFamily="34" charset="0"/>
                <a:ea typeface="Calibri" panose="020F0502020204030204" pitchFamily="34" charset="0"/>
                <a:cs typeface="Calibri" panose="020F0502020204030204" pitchFamily="34" charset="0"/>
              </a:rPr>
              <a:t>Destructive</a:t>
            </a:r>
            <a:endParaRPr lang="en-US" sz="2400" dirty="0">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122228" y="2326260"/>
            <a:ext cx="3157346" cy="1014380"/>
          </a:xfrm>
          <a:prstGeom prst="rect">
            <a:avLst/>
          </a:prstGeom>
        </p:spPr>
        <p:txBody>
          <a:bodyPr wrap="square">
            <a:spAutoFit/>
          </a:bodyPr>
          <a:lstStyle/>
          <a:p>
            <a:pPr algn="ctr" fontAlgn="base">
              <a:lnSpc>
                <a:spcPct val="107000"/>
              </a:lnSpc>
            </a:pP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Weak </a:t>
            </a:r>
          </a:p>
          <a:p>
            <a:pPr algn="ctr" fontAlgn="base">
              <a:lnSpc>
                <a:spcPct val="107000"/>
              </a:lnSpc>
            </a:pPr>
            <a:r>
              <a:rPr lang="en-US" sz="2800" dirty="0" smtClean="0">
                <a:solidFill>
                  <a:srgbClr val="000000"/>
                </a:solidFill>
                <a:latin typeface="Bahnschrift SemiLight" panose="020B0502040204020203" pitchFamily="34" charset="0"/>
                <a:ea typeface="Calibri" panose="020F0502020204030204" pitchFamily="34" charset="0"/>
                <a:cs typeface="Calibri" panose="020F0502020204030204" pitchFamily="34" charset="0"/>
              </a:rPr>
              <a:t>Prod</a:t>
            </a:r>
            <a:r>
              <a:rPr lang="en-US" sz="2800" dirty="0" smtClean="0">
                <a:solidFill>
                  <a:srgbClr val="000000"/>
                </a:solidFill>
                <a:effectLst/>
                <a:latin typeface="Bahnschrift SemiLight" panose="020B0502040204020203" pitchFamily="34" charset="0"/>
                <a:ea typeface="Calibri" panose="020F0502020204030204" pitchFamily="34" charset="0"/>
                <a:cs typeface="Calibri" panose="020F0502020204030204" pitchFamily="34" charset="0"/>
              </a:rPr>
              <a:t>uctive</a:t>
            </a:r>
            <a:endParaRPr lang="en-US" sz="2400" dirty="0">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3594100" y="4481887"/>
            <a:ext cx="3130432" cy="1014380"/>
          </a:xfrm>
          <a:prstGeom prst="rect">
            <a:avLst/>
          </a:prstGeom>
        </p:spPr>
        <p:txBody>
          <a:bodyPr wrap="square">
            <a:spAutoFit/>
          </a:bodyPr>
          <a:lstStyle/>
          <a:p>
            <a:pPr algn="ctr" fontAlgn="base">
              <a:lnSpc>
                <a:spcPct val="107000"/>
              </a:lnSpc>
            </a:pP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Strong </a:t>
            </a:r>
          </a:p>
          <a:p>
            <a:pPr algn="ctr" fontAlgn="base">
              <a:lnSpc>
                <a:spcPct val="107000"/>
              </a:lnSpc>
            </a:pPr>
            <a:r>
              <a:rPr lang="en-US" sz="2800" dirty="0" smtClean="0">
                <a:solidFill>
                  <a:srgbClr val="000000"/>
                </a:solidFill>
                <a:latin typeface="Bahnschrift SemiLight" panose="020B0502040204020203" pitchFamily="34" charset="0"/>
                <a:ea typeface="Calibri" panose="020F0502020204030204" pitchFamily="34" charset="0"/>
                <a:cs typeface="Calibri" panose="020F0502020204030204" pitchFamily="34" charset="0"/>
              </a:rPr>
              <a:t>Destruc</a:t>
            </a:r>
            <a:r>
              <a:rPr lang="en-US" sz="2800" dirty="0" smtClean="0">
                <a:solidFill>
                  <a:srgbClr val="000000"/>
                </a:solidFill>
                <a:effectLst/>
                <a:latin typeface="Bahnschrift SemiLight" panose="020B0502040204020203" pitchFamily="34" charset="0"/>
                <a:ea typeface="Calibri" panose="020F0502020204030204" pitchFamily="34" charset="0"/>
                <a:cs typeface="Calibri" panose="020F0502020204030204" pitchFamily="34" charset="0"/>
              </a:rPr>
              <a:t>tive</a:t>
            </a:r>
            <a:endParaRPr lang="en-US" sz="2400" dirty="0">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917699" y="1311880"/>
            <a:ext cx="3414517" cy="1014380"/>
          </a:xfrm>
          <a:prstGeom prst="rect">
            <a:avLst/>
          </a:prstGeom>
        </p:spPr>
        <p:txBody>
          <a:bodyPr wrap="square">
            <a:spAutoFit/>
          </a:bodyPr>
          <a:lstStyle/>
          <a:p>
            <a:pPr algn="ctr" fontAlgn="base">
              <a:lnSpc>
                <a:spcPct val="107000"/>
              </a:lnSpc>
            </a:pP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Strong </a:t>
            </a:r>
          </a:p>
          <a:p>
            <a:pPr algn="ctr" fontAlgn="base">
              <a:lnSpc>
                <a:spcPct val="107000"/>
              </a:lnSpc>
            </a:pPr>
            <a:r>
              <a:rPr lang="en-US" sz="2800" dirty="0" smtClean="0">
                <a:solidFill>
                  <a:srgbClr val="000000"/>
                </a:solidFill>
                <a:latin typeface="Bahnschrift SemiLight" panose="020B0502040204020203" pitchFamily="34" charset="0"/>
                <a:ea typeface="Calibri" panose="020F0502020204030204" pitchFamily="34" charset="0"/>
                <a:cs typeface="Calibri" panose="020F0502020204030204" pitchFamily="34" charset="0"/>
              </a:rPr>
              <a:t>Produc</a:t>
            </a:r>
            <a:r>
              <a:rPr lang="en-US" sz="2800" dirty="0" smtClean="0">
                <a:solidFill>
                  <a:srgbClr val="000000"/>
                </a:solidFill>
                <a:effectLst/>
                <a:latin typeface="Bahnschrift SemiLight" panose="020B0502040204020203" pitchFamily="34" charset="0"/>
                <a:ea typeface="Calibri" panose="020F0502020204030204" pitchFamily="34" charset="0"/>
                <a:cs typeface="Calibri" panose="020F0502020204030204" pitchFamily="34" charset="0"/>
              </a:rPr>
              <a:t>tive</a:t>
            </a:r>
            <a:endParaRPr lang="en-US" sz="2400" dirty="0">
              <a:effectLst/>
              <a:latin typeface="Bahnschrift SemiLight" panose="020B0502040204020203" pitchFamily="34" charset="0"/>
              <a:ea typeface="Calibri" panose="020F0502020204030204" pitchFamily="34" charset="0"/>
              <a:cs typeface="Times New Roman" panose="02020603050405020304" pitchFamily="18" charset="0"/>
            </a:endParaRPr>
          </a:p>
        </p:txBody>
      </p:sp>
      <p:cxnSp>
        <p:nvCxnSpPr>
          <p:cNvPr id="4" name="Straight Connector 3"/>
          <p:cNvCxnSpPr/>
          <p:nvPr/>
        </p:nvCxnSpPr>
        <p:spPr>
          <a:xfrm flipH="1" flipV="1">
            <a:off x="1917700" y="5448300"/>
            <a:ext cx="82296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112702" y="5448300"/>
            <a:ext cx="4440046" cy="512128"/>
          </a:xfrm>
          <a:prstGeom prst="rect">
            <a:avLst/>
          </a:prstGeom>
        </p:spPr>
        <p:txBody>
          <a:bodyPr wrap="square">
            <a:spAutoFit/>
          </a:bodyPr>
          <a:lstStyle/>
          <a:p>
            <a:pPr algn="ctr" fontAlgn="base">
              <a:lnSpc>
                <a:spcPct val="107000"/>
              </a:lnSpc>
            </a:pP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Time</a:t>
            </a:r>
          </a:p>
        </p:txBody>
      </p:sp>
      <p:cxnSp>
        <p:nvCxnSpPr>
          <p:cNvPr id="19" name="Straight Connector 18"/>
          <p:cNvCxnSpPr/>
          <p:nvPr/>
        </p:nvCxnSpPr>
        <p:spPr>
          <a:xfrm flipV="1">
            <a:off x="1917700" y="1324580"/>
            <a:ext cx="0" cy="41148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rot="16200000">
            <a:off x="-637343" y="3228277"/>
            <a:ext cx="4440046" cy="512128"/>
          </a:xfrm>
          <a:prstGeom prst="rect">
            <a:avLst/>
          </a:prstGeom>
        </p:spPr>
        <p:txBody>
          <a:bodyPr wrap="square">
            <a:spAutoFit/>
          </a:bodyPr>
          <a:lstStyle/>
          <a:p>
            <a:pPr algn="ctr" fontAlgn="base">
              <a:lnSpc>
                <a:spcPct val="107000"/>
              </a:lnSpc>
            </a:pP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Mission </a:t>
            </a:r>
          </a:p>
        </p:txBody>
      </p:sp>
    </p:spTree>
    <p:extLst>
      <p:ext uri="{BB962C8B-B14F-4D97-AF65-F5344CB8AC3E}">
        <p14:creationId xmlns:p14="http://schemas.microsoft.com/office/powerpoint/2010/main" val="348104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3" name="Rectangle 12"/>
          <p:cNvSpPr/>
          <p:nvPr/>
        </p:nvSpPr>
        <p:spPr>
          <a:xfrm>
            <a:off x="404617" y="451946"/>
            <a:ext cx="11430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 Free Stock Photo - Public Domain Pictures"/>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l="17765" t="17752" r="15919" b="15230"/>
          <a:stretch/>
        </p:blipFill>
        <p:spPr>
          <a:xfrm>
            <a:off x="6540866" y="2168504"/>
            <a:ext cx="2103120" cy="2125374"/>
          </a:xfrm>
          <a:prstGeom prst="rect">
            <a:avLst/>
          </a:prstGeom>
        </p:spPr>
      </p:pic>
      <p:pic>
        <p:nvPicPr>
          <p:cNvPr id="6" name="Picture 5" descr="Immagine vettoriale gratis: Bussola, Rosa Dei Venti, Nord, East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105" y="2041182"/>
            <a:ext cx="2286000" cy="2200428"/>
          </a:xfrm>
          <a:prstGeom prst="rect">
            <a:avLst/>
          </a:prstGeom>
        </p:spPr>
      </p:pic>
      <p:pic>
        <p:nvPicPr>
          <p:cNvPr id="7" name="Picture 6" descr="Olympics Award Caesar · Free vector graphic on Pixabay"/>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286420" y="2246682"/>
            <a:ext cx="1880362" cy="2011680"/>
          </a:xfrm>
          <a:prstGeom prst="rect">
            <a:avLst/>
          </a:prstGeom>
        </p:spPr>
      </p:pic>
      <p:pic>
        <p:nvPicPr>
          <p:cNvPr id="8" name="Picture 7" descr="Fleur De Lis Emblem Decoration · Free vector graphic on Pixabay"/>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5178" y="2248078"/>
            <a:ext cx="1828800" cy="2010284"/>
          </a:xfrm>
          <a:prstGeom prst="rect">
            <a:avLst/>
          </a:prstGeom>
        </p:spPr>
      </p:pic>
      <p:sp>
        <p:nvSpPr>
          <p:cNvPr id="9" name="Rectangle 8"/>
          <p:cNvSpPr/>
          <p:nvPr/>
        </p:nvSpPr>
        <p:spPr>
          <a:xfrm>
            <a:off x="4304957" y="4357515"/>
            <a:ext cx="1268296" cy="512128"/>
          </a:xfrm>
          <a:prstGeom prst="rect">
            <a:avLst/>
          </a:prstGeom>
        </p:spPr>
        <p:txBody>
          <a:bodyPr wrap="none">
            <a:spAutoFit/>
          </a:bodyPr>
          <a:lstStyle/>
          <a:p>
            <a:pPr algn="ctr" fontAlgn="base">
              <a:lnSpc>
                <a:spcPct val="107000"/>
              </a:lnSpc>
            </a:pP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Values</a:t>
            </a:r>
            <a:endParaRPr lang="en-US" sz="2400" dirty="0" smtClean="0">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9552378" y="4425029"/>
            <a:ext cx="1348446" cy="523220"/>
          </a:xfrm>
          <a:prstGeom prst="rect">
            <a:avLst/>
          </a:prstGeom>
        </p:spPr>
        <p:txBody>
          <a:bodyPr wrap="none">
            <a:spAutoFit/>
          </a:bodyPr>
          <a:lstStyle/>
          <a:p>
            <a:pPr algn="ct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Heroes</a:t>
            </a:r>
            <a:endParaRPr lang="en-US" sz="2800" dirty="0">
              <a:latin typeface="Bahnschrift SemiLight" panose="020B0502040204020203" pitchFamily="34" charset="0"/>
            </a:endParaRPr>
          </a:p>
        </p:txBody>
      </p:sp>
      <p:sp>
        <p:nvSpPr>
          <p:cNvPr id="11" name="Rectangle 10"/>
          <p:cNvSpPr/>
          <p:nvPr/>
        </p:nvSpPr>
        <p:spPr>
          <a:xfrm>
            <a:off x="1295178" y="4421441"/>
            <a:ext cx="1845694" cy="973152"/>
          </a:xfrm>
          <a:prstGeom prst="rect">
            <a:avLst/>
          </a:prstGeom>
        </p:spPr>
        <p:txBody>
          <a:bodyPr wrap="square">
            <a:spAutoFit/>
          </a:bodyPr>
          <a:lstStyle/>
          <a:p>
            <a:pPr algn="ctr" fontAlgn="base">
              <a:lnSpc>
                <a:spcPct val="107000"/>
              </a:lnSpc>
            </a:pP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Rites and rituals</a:t>
            </a:r>
            <a:endParaRPr lang="en-US" sz="2400" dirty="0" smtClean="0">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04617" y="911660"/>
            <a:ext cx="11430000" cy="691984"/>
          </a:xfrm>
          <a:prstGeom prst="rect">
            <a:avLst/>
          </a:prstGeom>
        </p:spPr>
        <p:txBody>
          <a:bodyPr wrap="square">
            <a:spAutoFit/>
          </a:bodyPr>
          <a:lstStyle/>
          <a:p>
            <a:pPr algn="ctr" fontAlgn="base">
              <a:lnSpc>
                <a:spcPct val="107000"/>
              </a:lnSpc>
            </a:pPr>
            <a:r>
              <a:rPr lang="en-US" sz="40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Key components of a strong culture</a:t>
            </a:r>
            <a:endParaRPr lang="en-US" sz="3600" dirty="0">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6027786" y="4421441"/>
            <a:ext cx="3078480" cy="973152"/>
          </a:xfrm>
          <a:prstGeom prst="rect">
            <a:avLst/>
          </a:prstGeom>
        </p:spPr>
        <p:txBody>
          <a:bodyPr wrap="square">
            <a:spAutoFit/>
          </a:bodyPr>
          <a:lstStyle/>
          <a:p>
            <a:pPr algn="ctr" fontAlgn="base">
              <a:lnSpc>
                <a:spcPct val="107000"/>
              </a:lnSpc>
            </a:pPr>
            <a:r>
              <a:rPr lang="en-US" sz="28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Cultural communication</a:t>
            </a:r>
            <a:endParaRPr lang="en-US" sz="2400" dirty="0">
              <a:effectLst/>
              <a:latin typeface="Bahnschrift SemiLight" panose="020B0502040204020203"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9480331" y="6039743"/>
            <a:ext cx="2705037" cy="355803"/>
          </a:xfrm>
          <a:prstGeom prst="rect">
            <a:avLst/>
          </a:prstGeom>
        </p:spPr>
        <p:txBody>
          <a:bodyPr wrap="square">
            <a:spAutoFit/>
          </a:bodyPr>
          <a:lstStyle/>
          <a:p>
            <a:pPr fontAlgn="base">
              <a:lnSpc>
                <a:spcPct val="107000"/>
              </a:lnSpc>
            </a:pPr>
            <a:r>
              <a:rPr lang="en-US" sz="1600" dirty="0" smtClean="0">
                <a:solidFill>
                  <a:srgbClr val="000000"/>
                </a:solidFill>
                <a:latin typeface="Bahnschrift SemiLight" panose="020B0502040204020203" pitchFamily="34" charset="0"/>
                <a:ea typeface="Times New Roman" panose="02020603050405020304" pitchFamily="18" charset="0"/>
                <a:cs typeface="Calibri" panose="020F0502020204030204" pitchFamily="34" charset="0"/>
              </a:rPr>
              <a:t>Deal and Kennedy (1982)</a:t>
            </a:r>
            <a:endParaRPr lang="en-US" sz="1400" dirty="0" smtClean="0">
              <a:effectLst/>
              <a:latin typeface="Bahnschrift SemiLight"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93926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idx="4294967295"/>
          </p:nvPr>
        </p:nvPicPr>
        <p:blipFill rotWithShape="1">
          <a:blip r:embed="rId2">
            <a:extLst>
              <a:ext uri="{28A0092B-C50C-407E-A947-70E740481C1C}">
                <a14:useLocalDpi xmlns:a14="http://schemas.microsoft.com/office/drawing/2010/main" val="0"/>
              </a:ext>
            </a:extLst>
          </a:blip>
          <a:srcRect t="30699" b="14106"/>
          <a:stretch/>
        </p:blipFill>
        <p:spPr>
          <a:xfrm>
            <a:off x="123031" y="127000"/>
            <a:ext cx="11978640" cy="662145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87" y="3733800"/>
            <a:ext cx="2333625"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0" y="406906"/>
            <a:ext cx="11950700" cy="1015663"/>
          </a:xfrm>
          <a:prstGeom prst="rect">
            <a:avLst/>
          </a:prstGeom>
          <a:noFill/>
        </p:spPr>
        <p:txBody>
          <a:bodyPr wrap="square" rtlCol="0">
            <a:spAutoFit/>
          </a:bodyPr>
          <a:lstStyle/>
          <a:p>
            <a:pPr algn="ctr"/>
            <a:r>
              <a:rPr lang="en-US" sz="6000" b="1" dirty="0" smtClean="0">
                <a:solidFill>
                  <a:schemeClr val="bg1"/>
                </a:solidFill>
                <a:latin typeface="Viner Hand ITC" panose="03070502030502020203" pitchFamily="66" charset="0"/>
              </a:rPr>
              <a:t>Who is the author of your story?</a:t>
            </a:r>
            <a:endParaRPr lang="en-US" sz="6000" b="1" dirty="0">
              <a:solidFill>
                <a:schemeClr val="bg1"/>
              </a:solidFill>
              <a:latin typeface="Viner Hand ITC" panose="03070502030502020203" pitchFamily="66" charset="0"/>
            </a:endParaRPr>
          </a:p>
        </p:txBody>
      </p:sp>
    </p:spTree>
    <p:extLst>
      <p:ext uri="{BB962C8B-B14F-4D97-AF65-F5344CB8AC3E}">
        <p14:creationId xmlns:p14="http://schemas.microsoft.com/office/powerpoint/2010/main" val="61884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3543</TotalTime>
  <Words>684</Words>
  <Application>Microsoft Office PowerPoint</Application>
  <PresentationFormat>Widescreen</PresentationFormat>
  <Paragraphs>97</Paragraphs>
  <Slides>20</Slides>
  <Notes>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Agency FB</vt:lpstr>
      <vt:lpstr>Arial</vt:lpstr>
      <vt:lpstr>Bahnschrift SemiLight</vt:lpstr>
      <vt:lpstr>Calibri</vt:lpstr>
      <vt:lpstr>Calibri Light</vt:lpstr>
      <vt:lpstr>Cinzel</vt:lpstr>
      <vt:lpstr>Times New Roman</vt:lpstr>
      <vt:lpstr>Viner Hand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Augusta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Ledford, Christian J.</dc:creator>
  <cp:lastModifiedBy>Ledford, Christian J.</cp:lastModifiedBy>
  <cp:revision>62</cp:revision>
  <dcterms:created xsi:type="dcterms:W3CDTF">2023-02-20T18:00:18Z</dcterms:created>
  <dcterms:modified xsi:type="dcterms:W3CDTF">2023-02-23T05:22:56Z</dcterms:modified>
</cp:coreProperties>
</file>