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Helvetica Neue" panose="02000503000000020004" pitchFamily="2" charset="0"/>
      <p:regular r:id="rId34"/>
      <p:bold r:id="rId35"/>
      <p:italic r:id="rId36"/>
      <p:boldItalic r:id="rId37"/>
    </p:embeddedFont>
    <p:embeddedFont>
      <p:font typeface="Helvetica Neue Light" panose="02000403000000020004" pitchFamily="2" charset="0"/>
      <p:regular r:id="rId38"/>
      <p:bold r:id="rId39"/>
      <p:italic r:id="rId40"/>
      <p:boldItalic r:id="rId41"/>
    </p:embeddedFont>
    <p:embeddedFont>
      <p:font typeface="Oswald" pitchFamily="2" charset="77"/>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0R4s7mnSW3n+u83v+xl2hn/yQ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7" d="100"/>
          <a:sy n="107" d="100"/>
        </p:scale>
        <p:origin x="736"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0c640d72c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0c640d72c6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20c640d72c6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0c640d72c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0c640d72c6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0c640d72c6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2021 CAA, gave 1000 GME slots, the new CAA 2023 gave an additional 200 slots.</a:t>
            </a:r>
            <a:endParaRPr/>
          </a:p>
        </p:txBody>
      </p:sp>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0c640d72c6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2021 CAA, gave 1000 GME slots, the new CAA 2023 gave an additional 200 slots.</a:t>
            </a:r>
            <a:endParaRPr/>
          </a:p>
        </p:txBody>
      </p:sp>
      <p:sp>
        <p:nvSpPr>
          <p:cNvPr id="223" name="Google Shape;223;g20c640d72c6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0c640d72c6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2021 CAA, gave 1000 GME slots, the new CAA 2023 gave an additional 200 slots.</a:t>
            </a:r>
            <a:endParaRPr/>
          </a:p>
        </p:txBody>
      </p:sp>
      <p:sp>
        <p:nvSpPr>
          <p:cNvPr id="231" name="Google Shape;231;g20c640d72c6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just met w/ the Senate to discuss increasing appropriations. CAFM, and my predecessor worked incredibly hard to get $5 million included in both the House and Senate bills, but unfortunately the final bill only included 2 million. </a:t>
            </a:r>
            <a:endParaRPr/>
          </a:p>
        </p:txBody>
      </p:sp>
      <p:sp>
        <p:nvSpPr>
          <p:cNvPr id="248" name="Google Shape;2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5" name="Google Shape;25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0c640d72c6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0c640d72c6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0c640d72c6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0c640d72c6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0c640d72c6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20c640d72c6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0c640d72c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0c640d72c6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Funding Cliff approaching September 2023.</a:t>
            </a:r>
            <a:endParaRPr/>
          </a:p>
          <a:p>
            <a:pPr marL="0" lvl="0" indent="0" algn="l" rtl="0">
              <a:spcBef>
                <a:spcPts val="0"/>
              </a:spcBef>
              <a:spcAft>
                <a:spcPts val="0"/>
              </a:spcAft>
              <a:buNone/>
            </a:pPr>
            <a:r>
              <a:rPr lang="en-US"/>
              <a:t>Unfortunately, there were no provisions relating to THCGME  in the 2023 CAA</a:t>
            </a:r>
            <a:endParaRPr/>
          </a:p>
        </p:txBody>
      </p:sp>
      <p:sp>
        <p:nvSpPr>
          <p:cNvPr id="282" name="Google Shape;282;g20c640d72c6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nothing else happens – reauthorization or BBB provisions THC funding ends Sept 30, 2023</a:t>
            </a:r>
            <a:endParaRPr/>
          </a:p>
        </p:txBody>
      </p:sp>
      <p:sp>
        <p:nvSpPr>
          <p:cNvPr id="289" name="Google Shape;2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0c640d72c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0c640d72c6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0c640d72c6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history – many family medicine organizations – big one is American Academy of Family Physicians, several smaller one, more academic based – faculty in medical schools and residencies, program directors of residency programs, Chairs of FM departments in medical schools, and a primary care research organization with plurality of family medicine researchers  members. Almost 30 years ago these smaller groups banded together to do two things – set up a legislative committee to develop policy on key issues of importance to their members, hire a lobbyist (me) to devote themselves to these “academic” issues. Very smart to also include the larger organization (AAFP) to make sure family medicine was on the same page in terms of policy and advocacy.  Don’t want to say different things on the Hill.  STFM became the organizational lead for this effort – and the Chair of this committee is an STFM Board member. </a:t>
            </a:r>
            <a:endParaRPr/>
          </a:p>
          <a:p>
            <a:pPr marL="0" lvl="0" indent="0" algn="l" rtl="0">
              <a:spcBef>
                <a:spcPts val="0"/>
              </a:spcBef>
              <a:spcAft>
                <a:spcPts val="0"/>
              </a:spcAft>
              <a:buNone/>
            </a:pPr>
            <a:endParaRPr/>
          </a:p>
          <a:p>
            <a:pPr marL="0" lvl="0" indent="0" algn="l" rtl="0">
              <a:spcBef>
                <a:spcPts val="0"/>
              </a:spcBef>
              <a:spcAft>
                <a:spcPts val="0"/>
              </a:spcAft>
              <a:buNone/>
            </a:pPr>
            <a:r>
              <a:rPr lang="en-US"/>
              <a:t>We needed a name for this consortium of groups for advocacy purposes: Council of Academic Family Medicine. Useful for letterhead when submitting letters to the Hill as well as comments on Federal Register notices, etc. Plus – I needed some way to answer the phone in less than a full 15 seconds…</a:t>
            </a: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Alphabet soup – four CAFM organizations, plus the AAFP, and recently the American Board of Family Medicine – the credentialing body for family doctors, joined. All make up the legislative committee I mentioned before – called the Academic Family Medicine Advocacy Committee – or AFMAC -- no jokes please about quacking ducks!!</a:t>
            </a:r>
            <a:endParaRPr/>
          </a:p>
          <a:p>
            <a:pPr marL="0" lvl="0" indent="0" algn="l" rtl="0">
              <a:spcBef>
                <a:spcPts val="0"/>
              </a:spcBef>
              <a:spcAft>
                <a:spcPts val="0"/>
              </a:spcAft>
              <a:buNone/>
            </a:pP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another way to visualize the legislative policy committee. But why organize the “family of family medicine” this way? Why hire a separate lobbyist from AAFP?  Because we can pay more attention to a smaller number of academic family medicine issues and even influence the larger organization. Our concerns or issues can be fairly esoteric, specialized, and even considered minutiae in the larger health care policy debates. This way we can gain attention for our issues and concerns. </a:t>
            </a:r>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i="0">
              <a:solidFill>
                <a:srgbClr val="202A43"/>
              </a:solidFill>
              <a:latin typeface="Arial"/>
              <a:ea typeface="Arial"/>
              <a:cs typeface="Arial"/>
              <a:sym typeface="Arial"/>
            </a:endParaRPr>
          </a:p>
          <a:p>
            <a:pPr marL="0" lvl="0" indent="0" algn="l" rtl="0">
              <a:spcBef>
                <a:spcPts val="0"/>
              </a:spcBef>
              <a:spcAft>
                <a:spcPts val="0"/>
              </a:spcAft>
              <a:buNone/>
            </a:pPr>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Both House Leads on Rural GME are on Energy and Commerce ctme; #2’s we hope to have on Ways and Means Ctme</a:t>
            </a:r>
            <a:endParaRPr/>
          </a:p>
          <a:p>
            <a:pPr marL="0" lvl="0" indent="0" algn="l" rtl="0">
              <a:spcBef>
                <a:spcPts val="0"/>
              </a:spcBef>
              <a:spcAft>
                <a:spcPts val="0"/>
              </a:spcAft>
              <a:buNone/>
            </a:pPr>
            <a:r>
              <a:rPr lang="en-US"/>
              <a:t>Final Rule wins: expand to count all training sites, not just hospital or provider-based; allow exemption from rolling avg.; </a:t>
            </a:r>
            <a:endParaRPr/>
          </a:p>
          <a:p>
            <a:pPr marL="0" lvl="0" indent="0" algn="l" rtl="0">
              <a:spcBef>
                <a:spcPts val="0"/>
              </a:spcBef>
              <a:spcAft>
                <a:spcPts val="0"/>
              </a:spcAft>
              <a:buNone/>
            </a:pPr>
            <a:r>
              <a:rPr lang="en-US" b="1" i="0">
                <a:solidFill>
                  <a:srgbClr val="202A43"/>
                </a:solidFill>
                <a:latin typeface="Arial"/>
                <a:ea typeface="Arial"/>
                <a:cs typeface="Arial"/>
                <a:sym typeface="Arial"/>
              </a:rPr>
              <a:t>Rural Physician Workforce Production Act of 2021</a:t>
            </a:r>
            <a:endParaRPr/>
          </a:p>
          <a:p>
            <a:pPr marL="0" lvl="0" indent="0" algn="l" rtl="0">
              <a:spcBef>
                <a:spcPts val="0"/>
              </a:spcBef>
              <a:spcAft>
                <a:spcPts val="0"/>
              </a:spcAft>
              <a:buNone/>
            </a:pPr>
            <a:r>
              <a:rPr lang="en-US" b="1" i="0">
                <a:solidFill>
                  <a:srgbClr val="202A43"/>
                </a:solidFill>
                <a:latin typeface="Arial"/>
                <a:ea typeface="Arial"/>
                <a:cs typeface="Arial"/>
                <a:sym typeface="Arial"/>
              </a:rPr>
              <a:t>Senate – more republicans; house more dems</a:t>
            </a:r>
            <a:endParaRPr b="1" i="0">
              <a:solidFill>
                <a:srgbClr val="202A43"/>
              </a:solidFill>
              <a:latin typeface="Arial"/>
              <a:ea typeface="Arial"/>
              <a:cs typeface="Arial"/>
              <a:sym typeface="Arial"/>
            </a:endParaRPr>
          </a:p>
          <a:p>
            <a:pPr marL="0" lvl="0" indent="0" algn="l" rtl="0">
              <a:spcBef>
                <a:spcPts val="0"/>
              </a:spcBef>
              <a:spcAft>
                <a:spcPts val="0"/>
              </a:spcAft>
              <a:buNone/>
            </a:pP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c640d72c6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0c640d72c6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20c640d72c6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THCGME has always had reporting requirements and is aimed specifically toward primary care and community-based training</a:t>
            </a: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Google Shape;17;p39"/>
          <p:cNvSpPr>
            <a:spLocks noGrp="1"/>
          </p:cNvSpPr>
          <p:nvPr>
            <p:ph type="pic" idx="2"/>
          </p:nvPr>
        </p:nvSpPr>
        <p:spPr>
          <a:xfrm>
            <a:off x="-2" y="-1"/>
            <a:ext cx="12192000" cy="4440477"/>
          </a:xfrm>
          <a:prstGeom prst="rect">
            <a:avLst/>
          </a:prstGeom>
          <a:solidFill>
            <a:srgbClr val="1D95D1"/>
          </a:solidFill>
          <a:ln>
            <a:noFill/>
          </a:ln>
        </p:spPr>
      </p:sp>
      <p:sp>
        <p:nvSpPr>
          <p:cNvPr id="18" name="Google Shape;18;p39"/>
          <p:cNvSpPr txBox="1">
            <a:spLocks noGrp="1"/>
          </p:cNvSpPr>
          <p:nvPr>
            <p:ph type="ctrTitle"/>
          </p:nvPr>
        </p:nvSpPr>
        <p:spPr>
          <a:xfrm>
            <a:off x="457200" y="4635883"/>
            <a:ext cx="7772400" cy="1463040"/>
          </a:xfrm>
          <a:prstGeom prst="rect">
            <a:avLst/>
          </a:prstGeom>
          <a:noFill/>
          <a:ln>
            <a:noFill/>
          </a:ln>
        </p:spPr>
        <p:txBody>
          <a:bodyPr spcFirstLastPara="1" wrap="square" lIns="91425" tIns="91425" rIns="91425" bIns="45700" anchor="ctr" anchorCtr="0">
            <a:normAutofit/>
          </a:bodyPr>
          <a:lstStyle>
            <a:lvl1pPr lvl="0" algn="r">
              <a:lnSpc>
                <a:spcPct val="80000"/>
              </a:lnSpc>
              <a:spcBef>
                <a:spcPts val="0"/>
              </a:spcBef>
              <a:spcAft>
                <a:spcPts val="0"/>
              </a:spcAft>
              <a:buClr>
                <a:srgbClr val="0C0C0C"/>
              </a:buClr>
              <a:buSzPts val="4000"/>
              <a:buFont typeface="Helvetica Neue"/>
              <a:buNone/>
              <a:defRPr sz="4000" b="0"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9"/>
          <p:cNvSpPr txBox="1">
            <a:spLocks noGrp="1"/>
          </p:cNvSpPr>
          <p:nvPr>
            <p:ph type="subTitle" idx="1"/>
          </p:nvPr>
        </p:nvSpPr>
        <p:spPr>
          <a:xfrm>
            <a:off x="8610600" y="4635883"/>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b="0" i="0">
                <a:solidFill>
                  <a:srgbClr val="0C0C0C"/>
                </a:solidFill>
                <a:latin typeface="Helvetica Neue"/>
                <a:ea typeface="Helvetica Neue"/>
                <a:cs typeface="Helvetica Neue"/>
                <a:sym typeface="Helvetica Neue"/>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0" name="Google Shape;20;p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0C0C0C"/>
                </a:solidFill>
                <a:latin typeface="Helvetica Neue"/>
                <a:ea typeface="Helvetica Neue"/>
                <a:cs typeface="Helvetica Neue"/>
                <a:sym typeface="Helvetica Neue"/>
              </a:defRPr>
            </a:lvl1pPr>
            <a:lvl2pPr marL="0" lvl="1" indent="0" algn="r">
              <a:spcBef>
                <a:spcPts val="0"/>
              </a:spcBef>
              <a:buNone/>
              <a:defRPr sz="1000" b="0" i="0" u="none" strike="noStrike" cap="none">
                <a:solidFill>
                  <a:srgbClr val="0C0C0C"/>
                </a:solidFill>
                <a:latin typeface="Helvetica Neue"/>
                <a:ea typeface="Helvetica Neue"/>
                <a:cs typeface="Helvetica Neue"/>
                <a:sym typeface="Helvetica Neue"/>
              </a:defRPr>
            </a:lvl2pPr>
            <a:lvl3pPr marL="0" lvl="2" indent="0" algn="r">
              <a:spcBef>
                <a:spcPts val="0"/>
              </a:spcBef>
              <a:buNone/>
              <a:defRPr sz="1000" b="0" i="0" u="none" strike="noStrike" cap="none">
                <a:solidFill>
                  <a:srgbClr val="0C0C0C"/>
                </a:solidFill>
                <a:latin typeface="Helvetica Neue"/>
                <a:ea typeface="Helvetica Neue"/>
                <a:cs typeface="Helvetica Neue"/>
                <a:sym typeface="Helvetica Neue"/>
              </a:defRPr>
            </a:lvl3pPr>
            <a:lvl4pPr marL="0" lvl="3" indent="0" algn="r">
              <a:spcBef>
                <a:spcPts val="0"/>
              </a:spcBef>
              <a:buNone/>
              <a:defRPr sz="1000" b="0" i="0" u="none" strike="noStrike" cap="none">
                <a:solidFill>
                  <a:srgbClr val="0C0C0C"/>
                </a:solidFill>
                <a:latin typeface="Helvetica Neue"/>
                <a:ea typeface="Helvetica Neue"/>
                <a:cs typeface="Helvetica Neue"/>
                <a:sym typeface="Helvetica Neue"/>
              </a:defRPr>
            </a:lvl4pPr>
            <a:lvl5pPr marL="0" lvl="4" indent="0" algn="r">
              <a:spcBef>
                <a:spcPts val="0"/>
              </a:spcBef>
              <a:buNone/>
              <a:defRPr sz="1000" b="0" i="0" u="none" strike="noStrike" cap="none">
                <a:solidFill>
                  <a:srgbClr val="0C0C0C"/>
                </a:solidFill>
                <a:latin typeface="Helvetica Neue"/>
                <a:ea typeface="Helvetica Neue"/>
                <a:cs typeface="Helvetica Neue"/>
                <a:sym typeface="Helvetica Neue"/>
              </a:defRPr>
            </a:lvl5pPr>
            <a:lvl6pPr marL="0" lvl="5" indent="0" algn="r">
              <a:spcBef>
                <a:spcPts val="0"/>
              </a:spcBef>
              <a:buNone/>
              <a:defRPr sz="1000" b="0" i="0" u="none" strike="noStrike" cap="none">
                <a:solidFill>
                  <a:srgbClr val="0C0C0C"/>
                </a:solidFill>
                <a:latin typeface="Helvetica Neue"/>
                <a:ea typeface="Helvetica Neue"/>
                <a:cs typeface="Helvetica Neue"/>
                <a:sym typeface="Helvetica Neue"/>
              </a:defRPr>
            </a:lvl6pPr>
            <a:lvl7pPr marL="0" lvl="6" indent="0" algn="r">
              <a:spcBef>
                <a:spcPts val="0"/>
              </a:spcBef>
              <a:buNone/>
              <a:defRPr sz="1000" b="0" i="0" u="none" strike="noStrike" cap="none">
                <a:solidFill>
                  <a:srgbClr val="0C0C0C"/>
                </a:solidFill>
                <a:latin typeface="Helvetica Neue"/>
                <a:ea typeface="Helvetica Neue"/>
                <a:cs typeface="Helvetica Neue"/>
                <a:sym typeface="Helvetica Neue"/>
              </a:defRPr>
            </a:lvl7pPr>
            <a:lvl8pPr marL="0" lvl="7" indent="0" algn="r">
              <a:spcBef>
                <a:spcPts val="0"/>
              </a:spcBef>
              <a:buNone/>
              <a:defRPr sz="1000" b="0" i="0" u="none" strike="noStrike" cap="none">
                <a:solidFill>
                  <a:srgbClr val="0C0C0C"/>
                </a:solidFill>
                <a:latin typeface="Helvetica Neue"/>
                <a:ea typeface="Helvetica Neue"/>
                <a:cs typeface="Helvetica Neue"/>
                <a:sym typeface="Helvetica Neue"/>
              </a:defRPr>
            </a:lvl8pPr>
            <a:lvl9pPr marL="0" lvl="8" indent="0" algn="r">
              <a:spcBef>
                <a:spcPts val="0"/>
              </a:spcBef>
              <a:buNone/>
              <a:defRPr sz="1000" b="0" i="0" u="none" strike="noStrike" cap="none">
                <a:solidFill>
                  <a:srgbClr val="0C0C0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cxnSp>
        <p:nvCxnSpPr>
          <p:cNvPr id="21" name="Google Shape;21;p39"/>
          <p:cNvCxnSpPr/>
          <p:nvPr/>
        </p:nvCxnSpPr>
        <p:spPr>
          <a:xfrm rot="10800000">
            <a:off x="8386843" y="4899366"/>
            <a:ext cx="0" cy="914400"/>
          </a:xfrm>
          <a:prstGeom prst="straightConnector1">
            <a:avLst/>
          </a:prstGeom>
          <a:noFill/>
          <a:ln w="19050" cap="flat" cmpd="sng">
            <a:solidFill>
              <a:srgbClr val="156F9B"/>
            </a:solidFill>
            <a:prstDash val="solid"/>
            <a:round/>
            <a:headEnd type="none" w="sm" len="sm"/>
            <a:tailEnd type="none" w="sm" len="sm"/>
          </a:ln>
        </p:spPr>
      </p:cxnSp>
      <p:pic>
        <p:nvPicPr>
          <p:cNvPr id="22" name="Google Shape;22;p39"/>
          <p:cNvPicPr preferRelativeResize="0"/>
          <p:nvPr/>
        </p:nvPicPr>
        <p:blipFill rotWithShape="1">
          <a:blip r:embed="rId2">
            <a:alphaModFix/>
          </a:blip>
          <a:srcRect/>
          <a:stretch/>
        </p:blipFill>
        <p:spPr>
          <a:xfrm>
            <a:off x="201598" y="6207806"/>
            <a:ext cx="5254321" cy="4840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4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5000"/>
              <a:buFont typeface="Helvetica Neue"/>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45"/>
          <p:cNvPicPr preferRelativeResize="0"/>
          <p:nvPr/>
        </p:nvPicPr>
        <p:blipFill rotWithShape="1">
          <a:blip r:embed="rId2">
            <a:alphaModFix/>
          </a:blip>
          <a:srcRect/>
          <a:stretch/>
        </p:blipFill>
        <p:spPr>
          <a:xfrm rot="10800000">
            <a:off x="636765" y="-12527"/>
            <a:ext cx="11555235" cy="563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1024129" y="615696"/>
            <a:ext cx="9720072" cy="1499616"/>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0C0C0C"/>
              </a:buClr>
              <a:buSzPts val="5000"/>
              <a:buFont typeface="Helvetica Neue"/>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0"/>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Arial"/>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4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4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0C0C0C"/>
              </a:buClr>
              <a:buSzPts val="5000"/>
              <a:buFont typeface="Helvetica Neue"/>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6"/>
          <p:cNvSpPr txBox="1">
            <a:spLocks noGrp="1"/>
          </p:cNvSpPr>
          <p:nvPr>
            <p:ph type="body" idx="1"/>
          </p:nvPr>
        </p:nvSpPr>
        <p:spPr>
          <a:xfrm>
            <a:off x="1024127" y="2286000"/>
            <a:ext cx="4754880" cy="383922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Arial"/>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46"/>
          <p:cNvSpPr txBox="1">
            <a:spLocks noGrp="1"/>
          </p:cNvSpPr>
          <p:nvPr>
            <p:ph type="body" idx="2"/>
          </p:nvPr>
        </p:nvSpPr>
        <p:spPr>
          <a:xfrm>
            <a:off x="5989320" y="2286000"/>
            <a:ext cx="4754880" cy="3839227"/>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Arial"/>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3" name="Google Shape;33;p4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47"/>
          <p:cNvSpPr txBox="1">
            <a:spLocks noGrp="1"/>
          </p:cNvSpPr>
          <p:nvPr>
            <p:ph type="title"/>
          </p:nvPr>
        </p:nvSpPr>
        <p:spPr>
          <a:xfrm>
            <a:off x="1024129" y="615696"/>
            <a:ext cx="9720072" cy="1499616"/>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0C0C0C"/>
              </a:buClr>
              <a:buSzPts val="5000"/>
              <a:buFont typeface="Helvetica Neue"/>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7"/>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i="0" cap="none">
                <a:solidFill>
                  <a:schemeClr val="accent1"/>
                </a:solidFill>
                <a:latin typeface="Helvetica Neue"/>
                <a:ea typeface="Helvetica Neue"/>
                <a:cs typeface="Helvetica Neue"/>
                <a:sym typeface="Helvetica Neue"/>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7" name="Google Shape;37;p47"/>
          <p:cNvSpPr txBox="1">
            <a:spLocks noGrp="1"/>
          </p:cNvSpPr>
          <p:nvPr>
            <p:ph type="body" idx="2"/>
          </p:nvPr>
        </p:nvSpPr>
        <p:spPr>
          <a:xfrm>
            <a:off x="1024128" y="2967788"/>
            <a:ext cx="4754880" cy="318249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Arial"/>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47"/>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i="0" cap="none">
                <a:solidFill>
                  <a:schemeClr val="accent1"/>
                </a:solidFill>
                <a:latin typeface="Helvetica Neue"/>
                <a:ea typeface="Helvetica Neue"/>
                <a:cs typeface="Helvetica Neue"/>
                <a:sym typeface="Helvetica Neue"/>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9" name="Google Shape;39;p47"/>
          <p:cNvSpPr txBox="1">
            <a:spLocks noGrp="1"/>
          </p:cNvSpPr>
          <p:nvPr>
            <p:ph type="body" idx="4"/>
          </p:nvPr>
        </p:nvSpPr>
        <p:spPr>
          <a:xfrm>
            <a:off x="5990888" y="2967788"/>
            <a:ext cx="4754880" cy="318249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Arial"/>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 name="Google Shape;40;p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48"/>
          <p:cNvSpPr txBox="1">
            <a:spLocks noGrp="1"/>
          </p:cNvSpPr>
          <p:nvPr>
            <p:ph type="title"/>
          </p:nvPr>
        </p:nvSpPr>
        <p:spPr>
          <a:xfrm>
            <a:off x="1024129" y="615696"/>
            <a:ext cx="9720072" cy="1499616"/>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rgbClr val="0C0C0C"/>
              </a:buClr>
              <a:buSzPts val="5000"/>
              <a:buFont typeface="Helvetica Neue"/>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48"/>
          <p:cNvPicPr preferRelativeResize="0"/>
          <p:nvPr/>
        </p:nvPicPr>
        <p:blipFill rotWithShape="1">
          <a:blip r:embed="rId2">
            <a:alphaModFix/>
          </a:blip>
          <a:srcRect/>
          <a:stretch/>
        </p:blipFill>
        <p:spPr>
          <a:xfrm rot="10800000">
            <a:off x="636765" y="-12527"/>
            <a:ext cx="11555235" cy="563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pic>
        <p:nvPicPr>
          <p:cNvPr id="46" name="Google Shape;46;p49"/>
          <p:cNvPicPr preferRelativeResize="0"/>
          <p:nvPr/>
        </p:nvPicPr>
        <p:blipFill rotWithShape="1">
          <a:blip r:embed="rId2">
            <a:alphaModFix/>
          </a:blip>
          <a:srcRect/>
          <a:stretch/>
        </p:blipFill>
        <p:spPr>
          <a:xfrm>
            <a:off x="7803715" y="40497"/>
            <a:ext cx="4519808" cy="360983"/>
          </a:xfrm>
          <a:prstGeom prst="rect">
            <a:avLst/>
          </a:prstGeom>
          <a:noFill/>
          <a:ln>
            <a:noFill/>
          </a:ln>
        </p:spPr>
      </p:pic>
      <p:sp>
        <p:nvSpPr>
          <p:cNvPr id="47" name="Google Shape;47;p49"/>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0C0C0C"/>
              </a:buClr>
              <a:buSzPts val="4000"/>
              <a:buFont typeface="Helvetica Neue"/>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9"/>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Font typeface="Arial"/>
              <a:buChar char="•"/>
              <a:defRPr sz="2000"/>
            </a:lvl2pPr>
            <a:lvl3pPr marL="1371600" lvl="2" indent="-330200" algn="l">
              <a:lnSpc>
                <a:spcPct val="90000"/>
              </a:lnSpc>
              <a:spcBef>
                <a:spcPts val="400"/>
              </a:spcBef>
              <a:spcAft>
                <a:spcPts val="0"/>
              </a:spcAft>
              <a:buSzPts val="1600"/>
              <a:buFont typeface="Arial"/>
              <a:buChar char="•"/>
              <a:defRPr sz="1600"/>
            </a:lvl3pPr>
            <a:lvl4pPr marL="1828800" lvl="3" indent="-330200" algn="l">
              <a:lnSpc>
                <a:spcPct val="90000"/>
              </a:lnSpc>
              <a:spcBef>
                <a:spcPts val="400"/>
              </a:spcBef>
              <a:spcAft>
                <a:spcPts val="0"/>
              </a:spcAft>
              <a:buSzPts val="1600"/>
              <a:buFont typeface="Arial"/>
              <a:buChar char="•"/>
              <a:defRPr sz="1600"/>
            </a:lvl4pPr>
            <a:lvl5pPr marL="2286000" lvl="4" indent="-330200" algn="l">
              <a:lnSpc>
                <a:spcPct val="90000"/>
              </a:lnSpc>
              <a:spcBef>
                <a:spcPts val="400"/>
              </a:spcBef>
              <a:spcAft>
                <a:spcPts val="0"/>
              </a:spcAft>
              <a:buSzPts val="1600"/>
              <a:buFont typeface="Arial"/>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9" name="Google Shape;49;p49"/>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0" name="Google Shape;50;p4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49"/>
          <p:cNvPicPr preferRelativeResize="0"/>
          <p:nvPr/>
        </p:nvPicPr>
        <p:blipFill rotWithShape="1">
          <a:blip r:embed="rId3">
            <a:alphaModFix/>
          </a:blip>
          <a:srcRect/>
          <a:stretch/>
        </p:blipFill>
        <p:spPr>
          <a:xfrm>
            <a:off x="232079" y="6162805"/>
            <a:ext cx="5115310" cy="5519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5000"/>
              <a:buFont typeface="Helvetica Neue"/>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Font typeface="Arial"/>
              <a:buChar char="•"/>
              <a:defRPr/>
            </a:lvl2pPr>
            <a:lvl3pPr marL="1371600" lvl="2" indent="-317500" algn="l">
              <a:lnSpc>
                <a:spcPct val="90000"/>
              </a:lnSpc>
              <a:spcBef>
                <a:spcPts val="400"/>
              </a:spcBef>
              <a:spcAft>
                <a:spcPts val="0"/>
              </a:spcAft>
              <a:buSzPts val="1400"/>
              <a:buFont typeface="Arial"/>
              <a:buChar char="•"/>
              <a:defRPr/>
            </a:lvl3pPr>
            <a:lvl4pPr marL="1828800" lvl="3" indent="-317500" algn="l">
              <a:lnSpc>
                <a:spcPct val="90000"/>
              </a:lnSpc>
              <a:spcBef>
                <a:spcPts val="400"/>
              </a:spcBef>
              <a:spcAft>
                <a:spcPts val="0"/>
              </a:spcAft>
              <a:buSzPts val="1400"/>
              <a:buFont typeface="Arial"/>
              <a:buChar char="•"/>
              <a:defRPr/>
            </a:lvl4pPr>
            <a:lvl5pPr marL="2286000" lvl="4" indent="-317500" algn="l">
              <a:lnSpc>
                <a:spcPct val="90000"/>
              </a:lnSpc>
              <a:spcBef>
                <a:spcPts val="400"/>
              </a:spcBef>
              <a:spcAft>
                <a:spcPts val="0"/>
              </a:spcAft>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4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44"/>
          <p:cNvSpPr txBox="1">
            <a:spLocks noGrp="1"/>
          </p:cNvSpPr>
          <p:nvPr>
            <p:ph type="title"/>
          </p:nvPr>
        </p:nvSpPr>
        <p:spPr>
          <a:xfrm>
            <a:off x="1474470" y="1732598"/>
            <a:ext cx="7360920" cy="3570922"/>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chemeClr val="lt1"/>
              </a:buClr>
              <a:buSzPts val="4000"/>
              <a:buFont typeface="Helvetica Neue"/>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i="0" u="none" strike="noStrike" cap="none">
                <a:solidFill>
                  <a:srgbClr val="0C0C0C"/>
                </a:solidFill>
                <a:latin typeface="Helvetica Neue"/>
                <a:ea typeface="Helvetica Neue"/>
                <a:cs typeface="Helvetica Neue"/>
                <a:sym typeface="Helvetica Neue"/>
              </a:defRPr>
            </a:lvl1pPr>
            <a:lvl2pPr marL="0" lvl="1" indent="0" algn="r">
              <a:spcBef>
                <a:spcPts val="0"/>
              </a:spcBef>
              <a:buNone/>
              <a:defRPr sz="1400" b="0" i="0" u="none" strike="noStrike" cap="none">
                <a:solidFill>
                  <a:srgbClr val="0C0C0C"/>
                </a:solidFill>
                <a:latin typeface="Helvetica Neue"/>
                <a:ea typeface="Helvetica Neue"/>
                <a:cs typeface="Helvetica Neue"/>
                <a:sym typeface="Helvetica Neue"/>
              </a:defRPr>
            </a:lvl2pPr>
            <a:lvl3pPr marL="0" lvl="2" indent="0" algn="r">
              <a:spcBef>
                <a:spcPts val="0"/>
              </a:spcBef>
              <a:buNone/>
              <a:defRPr sz="1400" b="0" i="0" u="none" strike="noStrike" cap="none">
                <a:solidFill>
                  <a:srgbClr val="0C0C0C"/>
                </a:solidFill>
                <a:latin typeface="Helvetica Neue"/>
                <a:ea typeface="Helvetica Neue"/>
                <a:cs typeface="Helvetica Neue"/>
                <a:sym typeface="Helvetica Neue"/>
              </a:defRPr>
            </a:lvl3pPr>
            <a:lvl4pPr marL="0" lvl="3" indent="0" algn="r">
              <a:spcBef>
                <a:spcPts val="0"/>
              </a:spcBef>
              <a:buNone/>
              <a:defRPr sz="1400" b="0" i="0" u="none" strike="noStrike" cap="none">
                <a:solidFill>
                  <a:srgbClr val="0C0C0C"/>
                </a:solidFill>
                <a:latin typeface="Helvetica Neue"/>
                <a:ea typeface="Helvetica Neue"/>
                <a:cs typeface="Helvetica Neue"/>
                <a:sym typeface="Helvetica Neue"/>
              </a:defRPr>
            </a:lvl4pPr>
            <a:lvl5pPr marL="0" lvl="4" indent="0" algn="r">
              <a:spcBef>
                <a:spcPts val="0"/>
              </a:spcBef>
              <a:buNone/>
              <a:defRPr sz="1400" b="0" i="0" u="none" strike="noStrike" cap="none">
                <a:solidFill>
                  <a:srgbClr val="0C0C0C"/>
                </a:solidFill>
                <a:latin typeface="Helvetica Neue"/>
                <a:ea typeface="Helvetica Neue"/>
                <a:cs typeface="Helvetica Neue"/>
                <a:sym typeface="Helvetica Neue"/>
              </a:defRPr>
            </a:lvl5pPr>
            <a:lvl6pPr marL="0" lvl="5" indent="0" algn="r">
              <a:spcBef>
                <a:spcPts val="0"/>
              </a:spcBef>
              <a:buNone/>
              <a:defRPr sz="1400" b="0" i="0" u="none" strike="noStrike" cap="none">
                <a:solidFill>
                  <a:srgbClr val="0C0C0C"/>
                </a:solidFill>
                <a:latin typeface="Helvetica Neue"/>
                <a:ea typeface="Helvetica Neue"/>
                <a:cs typeface="Helvetica Neue"/>
                <a:sym typeface="Helvetica Neue"/>
              </a:defRPr>
            </a:lvl6pPr>
            <a:lvl7pPr marL="0" lvl="6" indent="0" algn="r">
              <a:spcBef>
                <a:spcPts val="0"/>
              </a:spcBef>
              <a:buNone/>
              <a:defRPr sz="1400" b="0" i="0" u="none" strike="noStrike" cap="none">
                <a:solidFill>
                  <a:srgbClr val="0C0C0C"/>
                </a:solidFill>
                <a:latin typeface="Helvetica Neue"/>
                <a:ea typeface="Helvetica Neue"/>
                <a:cs typeface="Helvetica Neue"/>
                <a:sym typeface="Helvetica Neue"/>
              </a:defRPr>
            </a:lvl7pPr>
            <a:lvl8pPr marL="0" lvl="7" indent="0" algn="r">
              <a:spcBef>
                <a:spcPts val="0"/>
              </a:spcBef>
              <a:buNone/>
              <a:defRPr sz="1400" b="0" i="0" u="none" strike="noStrike" cap="none">
                <a:solidFill>
                  <a:srgbClr val="0C0C0C"/>
                </a:solidFill>
                <a:latin typeface="Helvetica Neue"/>
                <a:ea typeface="Helvetica Neue"/>
                <a:cs typeface="Helvetica Neue"/>
                <a:sym typeface="Helvetica Neue"/>
              </a:defRPr>
            </a:lvl8pPr>
            <a:lvl9pPr marL="0" lvl="8" indent="0" algn="r">
              <a:spcBef>
                <a:spcPts val="0"/>
              </a:spcBef>
              <a:buNone/>
              <a:defRPr sz="1400" b="0" i="0" u="none" strike="noStrike" cap="none">
                <a:solidFill>
                  <a:srgbClr val="0C0C0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8"/>
          <p:cNvPicPr preferRelativeResize="0"/>
          <p:nvPr/>
        </p:nvPicPr>
        <p:blipFill rotWithShape="1">
          <a:blip r:embed="rId9">
            <a:alphaModFix/>
          </a:blip>
          <a:srcRect/>
          <a:stretch/>
        </p:blipFill>
        <p:spPr>
          <a:xfrm>
            <a:off x="7803715" y="40497"/>
            <a:ext cx="4519808" cy="360983"/>
          </a:xfrm>
          <a:prstGeom prst="rect">
            <a:avLst/>
          </a:prstGeom>
          <a:noFill/>
          <a:ln>
            <a:noFill/>
          </a:ln>
        </p:spPr>
      </p:pic>
      <p:sp>
        <p:nvSpPr>
          <p:cNvPr id="11" name="Google Shape;11;p38"/>
          <p:cNvSpPr txBox="1">
            <a:spLocks noGrp="1"/>
          </p:cNvSpPr>
          <p:nvPr>
            <p:ph type="title"/>
          </p:nvPr>
        </p:nvSpPr>
        <p:spPr>
          <a:xfrm>
            <a:off x="1024129" y="615696"/>
            <a:ext cx="9720072" cy="1499616"/>
          </a:xfrm>
          <a:prstGeom prst="rect">
            <a:avLst/>
          </a:prstGeom>
          <a:noFill/>
          <a:ln>
            <a:noFill/>
          </a:ln>
        </p:spPr>
        <p:txBody>
          <a:bodyPr spcFirstLastPara="1" wrap="square" lIns="91425" tIns="45700" rIns="91425" bIns="45700" anchor="ctr" anchorCtr="0">
            <a:normAutofit/>
          </a:bodyPr>
          <a:lstStyle>
            <a:lvl1pPr marR="0" lvl="0" algn="ctr" rtl="0">
              <a:lnSpc>
                <a:spcPct val="80000"/>
              </a:lnSpc>
              <a:spcBef>
                <a:spcPts val="0"/>
              </a:spcBef>
              <a:spcAft>
                <a:spcPts val="0"/>
              </a:spcAft>
              <a:buClr>
                <a:srgbClr val="0C0C0C"/>
              </a:buClr>
              <a:buSzPts val="5000"/>
              <a:buFont typeface="Helvetica Neue"/>
              <a:buNone/>
              <a:defRPr sz="5000" b="0" i="0" u="none" strike="noStrike" cap="none">
                <a:solidFill>
                  <a:srgbClr val="0C0C0C"/>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8"/>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3" name="Google Shape;13;p3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0C0C0C"/>
                </a:solidFill>
                <a:latin typeface="Helvetica Neue"/>
                <a:ea typeface="Helvetica Neue"/>
                <a:cs typeface="Helvetica Neue"/>
                <a:sym typeface="Helvetica Neue"/>
              </a:defRPr>
            </a:lvl1pPr>
            <a:lvl2pPr marL="0" marR="0" lvl="1" indent="0" algn="r" rtl="0">
              <a:spcBef>
                <a:spcPts val="0"/>
              </a:spcBef>
              <a:buNone/>
              <a:defRPr sz="1000" b="0" i="0" u="none" strike="noStrike" cap="none">
                <a:solidFill>
                  <a:srgbClr val="0C0C0C"/>
                </a:solidFill>
                <a:latin typeface="Helvetica Neue"/>
                <a:ea typeface="Helvetica Neue"/>
                <a:cs typeface="Helvetica Neue"/>
                <a:sym typeface="Helvetica Neue"/>
              </a:defRPr>
            </a:lvl2pPr>
            <a:lvl3pPr marL="0" marR="0" lvl="2" indent="0" algn="r" rtl="0">
              <a:spcBef>
                <a:spcPts val="0"/>
              </a:spcBef>
              <a:buNone/>
              <a:defRPr sz="1000" b="0" i="0" u="none" strike="noStrike" cap="none">
                <a:solidFill>
                  <a:srgbClr val="0C0C0C"/>
                </a:solidFill>
                <a:latin typeface="Helvetica Neue"/>
                <a:ea typeface="Helvetica Neue"/>
                <a:cs typeface="Helvetica Neue"/>
                <a:sym typeface="Helvetica Neue"/>
              </a:defRPr>
            </a:lvl3pPr>
            <a:lvl4pPr marL="0" marR="0" lvl="3" indent="0" algn="r" rtl="0">
              <a:spcBef>
                <a:spcPts val="0"/>
              </a:spcBef>
              <a:buNone/>
              <a:defRPr sz="1000" b="0" i="0" u="none" strike="noStrike" cap="none">
                <a:solidFill>
                  <a:srgbClr val="0C0C0C"/>
                </a:solidFill>
                <a:latin typeface="Helvetica Neue"/>
                <a:ea typeface="Helvetica Neue"/>
                <a:cs typeface="Helvetica Neue"/>
                <a:sym typeface="Helvetica Neue"/>
              </a:defRPr>
            </a:lvl4pPr>
            <a:lvl5pPr marL="0" marR="0" lvl="4" indent="0" algn="r" rtl="0">
              <a:spcBef>
                <a:spcPts val="0"/>
              </a:spcBef>
              <a:buNone/>
              <a:defRPr sz="1000" b="0" i="0" u="none" strike="noStrike" cap="none">
                <a:solidFill>
                  <a:srgbClr val="0C0C0C"/>
                </a:solidFill>
                <a:latin typeface="Helvetica Neue"/>
                <a:ea typeface="Helvetica Neue"/>
                <a:cs typeface="Helvetica Neue"/>
                <a:sym typeface="Helvetica Neue"/>
              </a:defRPr>
            </a:lvl5pPr>
            <a:lvl6pPr marL="0" marR="0" lvl="5" indent="0" algn="r" rtl="0">
              <a:spcBef>
                <a:spcPts val="0"/>
              </a:spcBef>
              <a:buNone/>
              <a:defRPr sz="1000" b="0" i="0" u="none" strike="noStrike" cap="none">
                <a:solidFill>
                  <a:srgbClr val="0C0C0C"/>
                </a:solidFill>
                <a:latin typeface="Helvetica Neue"/>
                <a:ea typeface="Helvetica Neue"/>
                <a:cs typeface="Helvetica Neue"/>
                <a:sym typeface="Helvetica Neue"/>
              </a:defRPr>
            </a:lvl6pPr>
            <a:lvl7pPr marL="0" marR="0" lvl="6" indent="0" algn="r" rtl="0">
              <a:spcBef>
                <a:spcPts val="0"/>
              </a:spcBef>
              <a:buNone/>
              <a:defRPr sz="1000" b="0" i="0" u="none" strike="noStrike" cap="none">
                <a:solidFill>
                  <a:srgbClr val="0C0C0C"/>
                </a:solidFill>
                <a:latin typeface="Helvetica Neue"/>
                <a:ea typeface="Helvetica Neue"/>
                <a:cs typeface="Helvetica Neue"/>
                <a:sym typeface="Helvetica Neue"/>
              </a:defRPr>
            </a:lvl7pPr>
            <a:lvl8pPr marL="0" marR="0" lvl="7" indent="0" algn="r" rtl="0">
              <a:spcBef>
                <a:spcPts val="0"/>
              </a:spcBef>
              <a:buNone/>
              <a:defRPr sz="1000" b="0" i="0" u="none" strike="noStrike" cap="none">
                <a:solidFill>
                  <a:srgbClr val="0C0C0C"/>
                </a:solidFill>
                <a:latin typeface="Helvetica Neue"/>
                <a:ea typeface="Helvetica Neue"/>
                <a:cs typeface="Helvetica Neue"/>
                <a:sym typeface="Helvetica Neue"/>
              </a:defRPr>
            </a:lvl8pPr>
            <a:lvl9pPr marL="0" marR="0" lvl="8" indent="0" algn="r" rtl="0">
              <a:spcBef>
                <a:spcPts val="0"/>
              </a:spcBef>
              <a:buNone/>
              <a:defRPr sz="1000" b="0" i="0" u="none" strike="noStrike" cap="none">
                <a:solidFill>
                  <a:srgbClr val="0C0C0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38"/>
          <p:cNvPicPr preferRelativeResize="0"/>
          <p:nvPr/>
        </p:nvPicPr>
        <p:blipFill rotWithShape="1">
          <a:blip r:embed="rId10">
            <a:alphaModFix/>
          </a:blip>
          <a:srcRect/>
          <a:stretch/>
        </p:blipFill>
        <p:spPr>
          <a:xfrm rot="10800000">
            <a:off x="655554" y="-12527"/>
            <a:ext cx="11555235" cy="56367"/>
          </a:xfrm>
          <a:prstGeom prst="rect">
            <a:avLst/>
          </a:prstGeom>
          <a:noFill/>
          <a:ln>
            <a:noFill/>
          </a:ln>
        </p:spPr>
      </p:pic>
      <p:pic>
        <p:nvPicPr>
          <p:cNvPr id="15" name="Google Shape;15;p38"/>
          <p:cNvPicPr preferRelativeResize="0"/>
          <p:nvPr/>
        </p:nvPicPr>
        <p:blipFill rotWithShape="1">
          <a:blip r:embed="rId11">
            <a:alphaModFix/>
          </a:blip>
          <a:srcRect/>
          <a:stretch/>
        </p:blipFill>
        <p:spPr>
          <a:xfrm>
            <a:off x="201598" y="6207806"/>
            <a:ext cx="5254321" cy="4840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42"/>
          <p:cNvPicPr preferRelativeResize="0"/>
          <p:nvPr/>
        </p:nvPicPr>
        <p:blipFill rotWithShape="1">
          <a:blip r:embed="rId5">
            <a:alphaModFix/>
          </a:blip>
          <a:srcRect/>
          <a:stretch/>
        </p:blipFill>
        <p:spPr>
          <a:xfrm>
            <a:off x="7803715" y="40497"/>
            <a:ext cx="4519808" cy="360983"/>
          </a:xfrm>
          <a:prstGeom prst="rect">
            <a:avLst/>
          </a:prstGeom>
          <a:noFill/>
          <a:ln>
            <a:noFill/>
          </a:ln>
        </p:spPr>
      </p:pic>
      <p:sp>
        <p:nvSpPr>
          <p:cNvPr id="54" name="Google Shape;54;p4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Helvetica Neue"/>
              <a:buNone/>
              <a:defRPr sz="5000" b="0" i="0" u="none" strike="noStrike" cap="none">
                <a:solidFill>
                  <a:srgbClr val="0C0C0C"/>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2"/>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Helvetica Neue Light"/>
                <a:ea typeface="Helvetica Neue Light"/>
                <a:cs typeface="Helvetica Neue Light"/>
                <a:sym typeface="Helvetica Neue Light"/>
              </a:defRPr>
            </a:lvl1pPr>
            <a:lvl2pPr marL="914400" marR="0" lvl="1" indent="-342900" algn="l" rtl="0">
              <a:lnSpc>
                <a:spcPct val="90000"/>
              </a:lnSpc>
              <a:spcBef>
                <a:spcPts val="200"/>
              </a:spcBef>
              <a:spcAft>
                <a:spcPts val="0"/>
              </a:spcAft>
              <a:buClr>
                <a:schemeClr val="accent1"/>
              </a:buClr>
              <a:buSzPts val="1800"/>
              <a:buFont typeface="Arial"/>
              <a:buChar char="•"/>
              <a:defRPr sz="1800" b="0" i="0" u="none" strike="noStrike" cap="none">
                <a:solidFill>
                  <a:schemeClr val="dk1"/>
                </a:solidFill>
                <a:latin typeface="Helvetica Neue Light"/>
                <a:ea typeface="Helvetica Neue Light"/>
                <a:cs typeface="Helvetica Neue Light"/>
                <a:sym typeface="Helvetica Neue Light"/>
              </a:defRPr>
            </a:lvl2pPr>
            <a:lvl3pPr marL="1371600" marR="0" lvl="2"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Helvetica Neue Light"/>
                <a:ea typeface="Helvetica Neue Light"/>
                <a:cs typeface="Helvetica Neue Light"/>
                <a:sym typeface="Helvetica Neue Light"/>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Helvetica Neue Light"/>
                <a:ea typeface="Helvetica Neue Light"/>
                <a:cs typeface="Helvetica Neue Light"/>
                <a:sym typeface="Helvetica Neue Light"/>
              </a:defRPr>
            </a:lvl4pPr>
            <a:lvl5pPr marL="2286000" marR="0" lvl="4" indent="-317500" algn="l" rtl="0">
              <a:lnSpc>
                <a:spcPct val="90000"/>
              </a:lnSpc>
              <a:spcBef>
                <a:spcPts val="400"/>
              </a:spcBef>
              <a:spcAft>
                <a:spcPts val="0"/>
              </a:spcAft>
              <a:buClr>
                <a:schemeClr val="accent1"/>
              </a:buClr>
              <a:buSzPts val="1400"/>
              <a:buFont typeface="Arial"/>
              <a:buChar char="•"/>
              <a:defRPr sz="1400" b="0" i="0" u="none" strike="noStrike" cap="none">
                <a:solidFill>
                  <a:schemeClr val="dk1"/>
                </a:solidFill>
                <a:latin typeface="Helvetica Neue Light"/>
                <a:ea typeface="Helvetica Neue Light"/>
                <a:cs typeface="Helvetica Neue Light"/>
                <a:sym typeface="Helvetica Neue Light"/>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56" name="Google Shape;56;p4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0C0C0C"/>
                </a:solidFill>
                <a:latin typeface="Helvetica Neue"/>
                <a:ea typeface="Helvetica Neue"/>
                <a:cs typeface="Helvetica Neue"/>
                <a:sym typeface="Helvetica Neue"/>
              </a:defRPr>
            </a:lvl1pPr>
            <a:lvl2pPr marL="0" marR="0" lvl="1" indent="0" algn="r" rtl="0">
              <a:spcBef>
                <a:spcPts val="0"/>
              </a:spcBef>
              <a:buNone/>
              <a:defRPr sz="1000" b="0" i="0" u="none" strike="noStrike" cap="none">
                <a:solidFill>
                  <a:srgbClr val="0C0C0C"/>
                </a:solidFill>
                <a:latin typeface="Helvetica Neue"/>
                <a:ea typeface="Helvetica Neue"/>
                <a:cs typeface="Helvetica Neue"/>
                <a:sym typeface="Helvetica Neue"/>
              </a:defRPr>
            </a:lvl2pPr>
            <a:lvl3pPr marL="0" marR="0" lvl="2" indent="0" algn="r" rtl="0">
              <a:spcBef>
                <a:spcPts val="0"/>
              </a:spcBef>
              <a:buNone/>
              <a:defRPr sz="1000" b="0" i="0" u="none" strike="noStrike" cap="none">
                <a:solidFill>
                  <a:srgbClr val="0C0C0C"/>
                </a:solidFill>
                <a:latin typeface="Helvetica Neue"/>
                <a:ea typeface="Helvetica Neue"/>
                <a:cs typeface="Helvetica Neue"/>
                <a:sym typeface="Helvetica Neue"/>
              </a:defRPr>
            </a:lvl3pPr>
            <a:lvl4pPr marL="0" marR="0" lvl="3" indent="0" algn="r" rtl="0">
              <a:spcBef>
                <a:spcPts val="0"/>
              </a:spcBef>
              <a:buNone/>
              <a:defRPr sz="1000" b="0" i="0" u="none" strike="noStrike" cap="none">
                <a:solidFill>
                  <a:srgbClr val="0C0C0C"/>
                </a:solidFill>
                <a:latin typeface="Helvetica Neue"/>
                <a:ea typeface="Helvetica Neue"/>
                <a:cs typeface="Helvetica Neue"/>
                <a:sym typeface="Helvetica Neue"/>
              </a:defRPr>
            </a:lvl4pPr>
            <a:lvl5pPr marL="0" marR="0" lvl="4" indent="0" algn="r" rtl="0">
              <a:spcBef>
                <a:spcPts val="0"/>
              </a:spcBef>
              <a:buNone/>
              <a:defRPr sz="1000" b="0" i="0" u="none" strike="noStrike" cap="none">
                <a:solidFill>
                  <a:srgbClr val="0C0C0C"/>
                </a:solidFill>
                <a:latin typeface="Helvetica Neue"/>
                <a:ea typeface="Helvetica Neue"/>
                <a:cs typeface="Helvetica Neue"/>
                <a:sym typeface="Helvetica Neue"/>
              </a:defRPr>
            </a:lvl5pPr>
            <a:lvl6pPr marL="0" marR="0" lvl="5" indent="0" algn="r" rtl="0">
              <a:spcBef>
                <a:spcPts val="0"/>
              </a:spcBef>
              <a:buNone/>
              <a:defRPr sz="1000" b="0" i="0" u="none" strike="noStrike" cap="none">
                <a:solidFill>
                  <a:srgbClr val="0C0C0C"/>
                </a:solidFill>
                <a:latin typeface="Helvetica Neue"/>
                <a:ea typeface="Helvetica Neue"/>
                <a:cs typeface="Helvetica Neue"/>
                <a:sym typeface="Helvetica Neue"/>
              </a:defRPr>
            </a:lvl6pPr>
            <a:lvl7pPr marL="0" marR="0" lvl="6" indent="0" algn="r" rtl="0">
              <a:spcBef>
                <a:spcPts val="0"/>
              </a:spcBef>
              <a:buNone/>
              <a:defRPr sz="1000" b="0" i="0" u="none" strike="noStrike" cap="none">
                <a:solidFill>
                  <a:srgbClr val="0C0C0C"/>
                </a:solidFill>
                <a:latin typeface="Helvetica Neue"/>
                <a:ea typeface="Helvetica Neue"/>
                <a:cs typeface="Helvetica Neue"/>
                <a:sym typeface="Helvetica Neue"/>
              </a:defRPr>
            </a:lvl7pPr>
            <a:lvl8pPr marL="0" marR="0" lvl="7" indent="0" algn="r" rtl="0">
              <a:spcBef>
                <a:spcPts val="0"/>
              </a:spcBef>
              <a:buNone/>
              <a:defRPr sz="1000" b="0" i="0" u="none" strike="noStrike" cap="none">
                <a:solidFill>
                  <a:srgbClr val="0C0C0C"/>
                </a:solidFill>
                <a:latin typeface="Helvetica Neue"/>
                <a:ea typeface="Helvetica Neue"/>
                <a:cs typeface="Helvetica Neue"/>
                <a:sym typeface="Helvetica Neue"/>
              </a:defRPr>
            </a:lvl8pPr>
            <a:lvl9pPr marL="0" marR="0" lvl="8" indent="0" algn="r" rtl="0">
              <a:spcBef>
                <a:spcPts val="0"/>
              </a:spcBef>
              <a:buNone/>
              <a:defRPr sz="1000" b="0" i="0" u="none" strike="noStrike" cap="none">
                <a:solidFill>
                  <a:srgbClr val="0C0C0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42"/>
          <p:cNvPicPr preferRelativeResize="0"/>
          <p:nvPr/>
        </p:nvPicPr>
        <p:blipFill rotWithShape="1">
          <a:blip r:embed="rId6">
            <a:alphaModFix/>
          </a:blip>
          <a:srcRect/>
          <a:stretch/>
        </p:blipFill>
        <p:spPr>
          <a:xfrm rot="10800000">
            <a:off x="655554" y="-12527"/>
            <a:ext cx="11555235" cy="56367"/>
          </a:xfrm>
          <a:prstGeom prst="rect">
            <a:avLst/>
          </a:prstGeom>
          <a:noFill/>
          <a:ln>
            <a:noFill/>
          </a:ln>
        </p:spPr>
      </p:pic>
      <p:pic>
        <p:nvPicPr>
          <p:cNvPr id="58" name="Google Shape;58;p42"/>
          <p:cNvPicPr preferRelativeResize="0"/>
          <p:nvPr/>
        </p:nvPicPr>
        <p:blipFill rotWithShape="1">
          <a:blip r:embed="rId7">
            <a:alphaModFix/>
          </a:blip>
          <a:srcRect/>
          <a:stretch/>
        </p:blipFill>
        <p:spPr>
          <a:xfrm>
            <a:off x="201598" y="6207806"/>
            <a:ext cx="5254321" cy="48405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AsInVyaSI6ImJwMjpjbGljayIsImJ1bGxldGluX2lkIjoiMjAyMzAyMDEuNzA3OTk5NDEiLCJ1cmwiOiJodHRwczovL2dyYW50cy5uaWguZ292L2dyYW50cy9ndWlkZS9wYS1maWxlcy9QQS0yMy0xMTUuaHRtbCJ9.lAhBu-GBCpx_MZ_FxpKWtWtR746OnCeMRJFZNTPs1EA/s/2942576210/br/153778061104-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
          <p:cNvSpPr/>
          <p:nvPr/>
        </p:nvSpPr>
        <p:spPr>
          <a:xfrm>
            <a:off x="0" y="0"/>
            <a:ext cx="12192000" cy="4572001"/>
          </a:xfrm>
          <a:prstGeom prst="rect">
            <a:avLst/>
          </a:prstGeom>
          <a:solidFill>
            <a:srgbClr val="156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
          <p:cNvCxnSpPr/>
          <p:nvPr/>
        </p:nvCxnSpPr>
        <p:spPr>
          <a:xfrm rot="10800000">
            <a:off x="8386843" y="5264106"/>
            <a:ext cx="0" cy="914400"/>
          </a:xfrm>
          <a:prstGeom prst="straightConnector1">
            <a:avLst/>
          </a:prstGeom>
          <a:noFill/>
          <a:ln w="19050" cap="flat" cmpd="sng">
            <a:solidFill>
              <a:srgbClr val="156F9B"/>
            </a:solidFill>
            <a:prstDash val="solid"/>
            <a:round/>
            <a:headEnd type="none" w="sm" len="sm"/>
            <a:tailEnd type="none" w="sm" len="sm"/>
          </a:ln>
        </p:spPr>
      </p:cxnSp>
      <p:sp>
        <p:nvSpPr>
          <p:cNvPr id="77" name="Google Shape;77;p1"/>
          <p:cNvSpPr/>
          <p:nvPr/>
        </p:nvSpPr>
        <p:spPr>
          <a:xfrm flipH="1">
            <a:off x="0"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1"/>
          <p:cNvSpPr/>
          <p:nvPr/>
        </p:nvSpPr>
        <p:spPr>
          <a:xfrm rot="5400000">
            <a:off x="10396" y="1276539"/>
            <a:ext cx="5570417" cy="4304276"/>
          </a:xfrm>
          <a:custGeom>
            <a:avLst/>
            <a:gdLst/>
            <a:ahLst/>
            <a:cxnLst/>
            <a:rect l="l" t="t" r="r" b="b"/>
            <a:pathLst>
              <a:path w="5593163" h="4305008" extrusionOk="0">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228592" y="620720"/>
            <a:ext cx="7323231" cy="55931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 name="Google Shape;80;p1"/>
          <p:cNvSpPr txBox="1">
            <a:spLocks noGrp="1"/>
          </p:cNvSpPr>
          <p:nvPr>
            <p:ph type="ctrTitle"/>
          </p:nvPr>
        </p:nvSpPr>
        <p:spPr>
          <a:xfrm>
            <a:off x="4713224" y="1105351"/>
            <a:ext cx="6353967" cy="3023981"/>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rgbClr val="FFFFFF"/>
              </a:buClr>
              <a:buSzPts val="4800"/>
              <a:buFont typeface="Arial"/>
              <a:buNone/>
            </a:pPr>
            <a:r>
              <a:rPr lang="en-US" sz="4800" cap="none">
                <a:solidFill>
                  <a:srgbClr val="FFFFFF"/>
                </a:solidFill>
                <a:latin typeface="Arial"/>
                <a:ea typeface="Arial"/>
                <a:cs typeface="Arial"/>
                <a:sym typeface="Arial"/>
              </a:rPr>
              <a:t>ADFM LEGISLATIVE AND REGULATORY UPDATE </a:t>
            </a:r>
            <a:endParaRPr/>
          </a:p>
        </p:txBody>
      </p:sp>
      <p:sp>
        <p:nvSpPr>
          <p:cNvPr id="81" name="Google Shape;81;p1"/>
          <p:cNvSpPr txBox="1">
            <a:spLocks noGrp="1"/>
          </p:cNvSpPr>
          <p:nvPr>
            <p:ph type="subTitle" idx="1"/>
          </p:nvPr>
        </p:nvSpPr>
        <p:spPr>
          <a:xfrm>
            <a:off x="4713224" y="4297556"/>
            <a:ext cx="6353968" cy="143339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solidFill>
                  <a:srgbClr val="FFFFFF"/>
                </a:solidFill>
                <a:latin typeface="Arial"/>
                <a:ea typeface="Arial"/>
                <a:cs typeface="Arial"/>
                <a:sym typeface="Arial"/>
              </a:rPr>
              <a:t>Nina DeJonghe</a:t>
            </a:r>
            <a:endParaRPr/>
          </a:p>
          <a:p>
            <a:pPr marL="0" lvl="0" indent="0" algn="l" rtl="0">
              <a:lnSpc>
                <a:spcPct val="100000"/>
              </a:lnSpc>
              <a:spcBef>
                <a:spcPts val="200"/>
              </a:spcBef>
              <a:spcAft>
                <a:spcPts val="0"/>
              </a:spcAft>
              <a:buSzPts val="1800"/>
              <a:buNone/>
            </a:pPr>
            <a:r>
              <a:rPr lang="en-US">
                <a:solidFill>
                  <a:srgbClr val="FFFFFF"/>
                </a:solidFill>
                <a:latin typeface="Arial"/>
                <a:ea typeface="Arial"/>
                <a:cs typeface="Arial"/>
                <a:sym typeface="Arial"/>
              </a:rPr>
              <a:t>Director, Government Relations</a:t>
            </a:r>
            <a:endParaRPr/>
          </a:p>
          <a:p>
            <a:pPr marL="0" lvl="0" indent="0" algn="l" rtl="0">
              <a:lnSpc>
                <a:spcPct val="100000"/>
              </a:lnSpc>
              <a:spcBef>
                <a:spcPts val="200"/>
              </a:spcBef>
              <a:spcAft>
                <a:spcPts val="0"/>
              </a:spcAft>
              <a:buSzPts val="1800"/>
              <a:buNone/>
            </a:pPr>
            <a:r>
              <a:rPr lang="en-US">
                <a:solidFill>
                  <a:srgbClr val="FFFFFF"/>
                </a:solidFill>
                <a:latin typeface="Arial"/>
                <a:ea typeface="Arial"/>
                <a:cs typeface="Arial"/>
                <a:sym typeface="Arial"/>
              </a:rPr>
              <a:t>February 23, 2023</a:t>
            </a:r>
            <a:endParaRPr/>
          </a:p>
        </p:txBody>
      </p:sp>
      <p:cxnSp>
        <p:nvCxnSpPr>
          <p:cNvPr id="82" name="Google Shape;82;p1"/>
          <p:cNvCxnSpPr/>
          <p:nvPr/>
        </p:nvCxnSpPr>
        <p:spPr>
          <a:xfrm>
            <a:off x="4842932" y="4214336"/>
            <a:ext cx="5120640" cy="0"/>
          </a:xfrm>
          <a:prstGeom prst="straightConnector1">
            <a:avLst/>
          </a:prstGeom>
          <a:noFill/>
          <a:ln w="19050" cap="flat" cmpd="sng">
            <a:solidFill>
              <a:srgbClr val="FFFFFF"/>
            </a:solidFill>
            <a:prstDash val="solid"/>
            <a:round/>
            <a:headEnd type="none" w="sm" len="sm"/>
            <a:tailEnd type="none" w="sm" len="sm"/>
          </a:ln>
        </p:spPr>
      </p:cxnSp>
      <p:sp>
        <p:nvSpPr>
          <p:cNvPr id="83" name="Google Shape;83;p1"/>
          <p:cNvSpPr/>
          <p:nvPr/>
        </p:nvSpPr>
        <p:spPr>
          <a:xfrm>
            <a:off x="4064000" y="-2"/>
            <a:ext cx="164592" cy="68580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0c640d72c6_0_18"/>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Last Week in Congress</a:t>
            </a:r>
            <a:endParaRPr/>
          </a:p>
        </p:txBody>
      </p:sp>
      <p:sp>
        <p:nvSpPr>
          <p:cNvPr id="191" name="Google Shape;191;g20c640d72c6_0_18"/>
          <p:cNvSpPr txBox="1">
            <a:spLocks noGrp="1"/>
          </p:cNvSpPr>
          <p:nvPr>
            <p:ph type="body" idx="1"/>
          </p:nvPr>
        </p:nvSpPr>
        <p:spPr>
          <a:xfrm>
            <a:off x="901650" y="1831125"/>
            <a:ext cx="9720000" cy="45021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000">
                <a:latin typeface="Arial"/>
                <a:ea typeface="Arial"/>
                <a:cs typeface="Arial"/>
                <a:sym typeface="Arial"/>
              </a:rPr>
              <a:t>The Senate HELP Committee held a hearing on February 16, 2023</a:t>
            </a:r>
            <a:endParaRPr sz="2000">
              <a:latin typeface="Arial"/>
              <a:ea typeface="Arial"/>
              <a:cs typeface="Arial"/>
              <a:sym typeface="Arial"/>
            </a:endParaRPr>
          </a:p>
          <a:p>
            <a:pPr marL="0" lvl="0" indent="0" algn="l" rtl="0">
              <a:spcBef>
                <a:spcPts val="1200"/>
              </a:spcBef>
              <a:spcAft>
                <a:spcPts val="0"/>
              </a:spcAft>
              <a:buNone/>
            </a:pPr>
            <a:endParaRPr sz="2000">
              <a:latin typeface="Arial"/>
              <a:ea typeface="Arial"/>
              <a:cs typeface="Arial"/>
              <a:sym typeface="Arial"/>
            </a:endParaRPr>
          </a:p>
          <a:p>
            <a:pPr marL="457200" lvl="0" indent="-355600" algn="l" rtl="0">
              <a:lnSpc>
                <a:spcPct val="100000"/>
              </a:lnSpc>
              <a:spcBef>
                <a:spcPts val="200"/>
              </a:spcBef>
              <a:spcAft>
                <a:spcPts val="0"/>
              </a:spcAft>
              <a:buSzPts val="2000"/>
              <a:buFont typeface="Arial"/>
              <a:buChar char="●"/>
            </a:pPr>
            <a:r>
              <a:rPr lang="en-US" sz="2000">
                <a:latin typeface="Arial"/>
                <a:ea typeface="Arial"/>
                <a:cs typeface="Arial"/>
                <a:sym typeface="Arial"/>
              </a:rPr>
              <a:t>Sen. Bernie Sanders (D-VT), Chairman of Senate Health Committee. </a:t>
            </a:r>
            <a:endParaRPr sz="2000">
              <a:latin typeface="Arial"/>
              <a:ea typeface="Arial"/>
              <a:cs typeface="Arial"/>
              <a:sym typeface="Arial"/>
            </a:endParaRPr>
          </a:p>
          <a:p>
            <a:pPr marL="0" lvl="0" indent="0" algn="l" rtl="0">
              <a:lnSpc>
                <a:spcPct val="100000"/>
              </a:lnSpc>
              <a:spcBef>
                <a:spcPts val="200"/>
              </a:spcBef>
              <a:spcAft>
                <a:spcPts val="0"/>
              </a:spcAft>
              <a:buNone/>
            </a:pPr>
            <a:endParaRPr sz="2000">
              <a:latin typeface="Arial"/>
              <a:ea typeface="Arial"/>
              <a:cs typeface="Arial"/>
              <a:sym typeface="Arial"/>
            </a:endParaRPr>
          </a:p>
          <a:p>
            <a:pPr marL="457200" lvl="0" indent="-355600" algn="l" rtl="0">
              <a:lnSpc>
                <a:spcPct val="100000"/>
              </a:lnSpc>
              <a:spcBef>
                <a:spcPts val="200"/>
              </a:spcBef>
              <a:spcAft>
                <a:spcPts val="0"/>
              </a:spcAft>
              <a:buSzPts val="2000"/>
              <a:buFont typeface="Arial"/>
              <a:buChar char="●"/>
            </a:pPr>
            <a:r>
              <a:rPr lang="en-US" sz="2000">
                <a:latin typeface="Arial"/>
                <a:ea typeface="Arial"/>
                <a:cs typeface="Arial"/>
                <a:sym typeface="Arial"/>
              </a:rPr>
              <a:t>The committee addressed several workforce issues, GME was a prevalent discussion item.</a:t>
            </a:r>
            <a:endParaRPr sz="2000">
              <a:latin typeface="Arial"/>
              <a:ea typeface="Arial"/>
              <a:cs typeface="Arial"/>
              <a:sym typeface="Arial"/>
            </a:endParaRPr>
          </a:p>
          <a:p>
            <a:pPr marL="457200" lvl="0" indent="0" algn="l" rtl="0">
              <a:lnSpc>
                <a:spcPct val="100000"/>
              </a:lnSpc>
              <a:spcBef>
                <a:spcPts val="200"/>
              </a:spcBef>
              <a:spcAft>
                <a:spcPts val="0"/>
              </a:spcAft>
              <a:buNone/>
            </a:pPr>
            <a:endParaRPr sz="2000">
              <a:latin typeface="Arial"/>
              <a:ea typeface="Arial"/>
              <a:cs typeface="Arial"/>
              <a:sym typeface="Arial"/>
            </a:endParaRPr>
          </a:p>
          <a:p>
            <a:pPr marL="457200" lvl="0" indent="-355600" algn="l" rtl="0">
              <a:lnSpc>
                <a:spcPct val="100000"/>
              </a:lnSpc>
              <a:spcBef>
                <a:spcPts val="200"/>
              </a:spcBef>
              <a:spcAft>
                <a:spcPts val="0"/>
              </a:spcAft>
              <a:buSzPts val="2000"/>
              <a:buFont typeface="Arial"/>
              <a:buChar char="●"/>
            </a:pPr>
            <a:r>
              <a:rPr lang="en-US" sz="2000">
                <a:latin typeface="Arial"/>
                <a:ea typeface="Arial"/>
                <a:cs typeface="Arial"/>
                <a:sym typeface="Arial"/>
              </a:rPr>
              <a:t>Evident that Congress is looking for solutions to fix issues within rural areas across the country. </a:t>
            </a:r>
            <a:endParaRPr sz="2000">
              <a:latin typeface="Arial"/>
              <a:ea typeface="Arial"/>
              <a:cs typeface="Arial"/>
              <a:sym typeface="Arial"/>
            </a:endParaRPr>
          </a:p>
          <a:p>
            <a:pPr marL="457200" lvl="0" indent="0" algn="l" rtl="0">
              <a:lnSpc>
                <a:spcPct val="100000"/>
              </a:lnSpc>
              <a:spcBef>
                <a:spcPts val="200"/>
              </a:spcBef>
              <a:spcAft>
                <a:spcPts val="0"/>
              </a:spcAft>
              <a:buNone/>
            </a:pPr>
            <a:endParaRPr sz="2000">
              <a:latin typeface="Arial"/>
              <a:ea typeface="Arial"/>
              <a:cs typeface="Arial"/>
              <a:sym typeface="Arial"/>
            </a:endParaRPr>
          </a:p>
          <a:p>
            <a:pPr marL="457200" lvl="0" indent="-355600" algn="l" rtl="0">
              <a:lnSpc>
                <a:spcPct val="100000"/>
              </a:lnSpc>
              <a:spcBef>
                <a:spcPts val="200"/>
              </a:spcBef>
              <a:spcAft>
                <a:spcPts val="0"/>
              </a:spcAft>
              <a:buSzPts val="2000"/>
              <a:buFont typeface="Arial"/>
              <a:buChar char="●"/>
            </a:pPr>
            <a:r>
              <a:rPr lang="en-US" sz="2000">
                <a:latin typeface="Arial"/>
                <a:ea typeface="Arial"/>
                <a:cs typeface="Arial"/>
                <a:sym typeface="Arial"/>
              </a:rPr>
              <a:t>Covid-19 has altered congressional priorities in terms of healthcare needs. The pandemic has forced Congress to be more mindful and strategic as they work on solutions to serve vulnerable communities and the workforce. </a:t>
            </a:r>
            <a:endParaRPr sz="1800">
              <a:highlight>
                <a:srgbClr val="FFFFFF"/>
              </a:highlight>
              <a:latin typeface="Arial"/>
              <a:ea typeface="Arial"/>
              <a:cs typeface="Arial"/>
              <a:sym typeface="Arial"/>
            </a:endParaRPr>
          </a:p>
          <a:p>
            <a:pPr marL="457200" lvl="0" indent="0" algn="l" rtl="0">
              <a:spcBef>
                <a:spcPts val="1200"/>
              </a:spcBef>
              <a:spcAft>
                <a:spcPts val="200"/>
              </a:spcAft>
              <a:buNone/>
            </a:pPr>
            <a:endParaRPr sz="1800">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0c640d72c6_0_27"/>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Last week in Congress cont…</a:t>
            </a:r>
            <a:endParaRPr/>
          </a:p>
        </p:txBody>
      </p:sp>
      <p:sp>
        <p:nvSpPr>
          <p:cNvPr id="198" name="Google Shape;198;g20c640d72c6_0_27"/>
          <p:cNvSpPr txBox="1">
            <a:spLocks noGrp="1"/>
          </p:cNvSpPr>
          <p:nvPr>
            <p:ph type="body" idx="1"/>
          </p:nvPr>
        </p:nvSpPr>
        <p:spPr>
          <a:xfrm>
            <a:off x="1024128" y="2286000"/>
            <a:ext cx="9720000" cy="3876900"/>
          </a:xfrm>
          <a:prstGeom prst="rect">
            <a:avLst/>
          </a:prstGeom>
        </p:spPr>
        <p:txBody>
          <a:bodyPr spcFirstLastPara="1" wrap="square" lIns="45700" tIns="45700" rIns="45700" bIns="45700" anchor="t" anchorCtr="0">
            <a:normAutofit/>
          </a:bodyPr>
          <a:lstStyle/>
          <a:p>
            <a:pPr marL="457200" lvl="0" indent="-355600" algn="l" rtl="0">
              <a:spcBef>
                <a:spcPts val="1200"/>
              </a:spcBef>
              <a:spcAft>
                <a:spcPts val="0"/>
              </a:spcAft>
              <a:buSzPts val="2000"/>
              <a:buFont typeface="Arial"/>
              <a:buChar char="●"/>
            </a:pPr>
            <a:r>
              <a:rPr lang="en-US" sz="2000">
                <a:highlight>
                  <a:srgbClr val="FFFFFF"/>
                </a:highlight>
                <a:latin typeface="Arial"/>
                <a:ea typeface="Arial"/>
                <a:cs typeface="Arial"/>
                <a:sym typeface="Arial"/>
              </a:rPr>
              <a:t>Sen. Roger Marshall (R-KS): “Increasing the workforce pipeline and improving the number of students who remain in rural communities after they graduate could both be accomplished by strengthening community college training programs for certain provider types.”</a:t>
            </a:r>
            <a:endParaRPr sz="2000">
              <a:highlight>
                <a:srgbClr val="FFFFFF"/>
              </a:highlight>
              <a:latin typeface="Arial"/>
              <a:ea typeface="Arial"/>
              <a:cs typeface="Arial"/>
              <a:sym typeface="Arial"/>
            </a:endParaRPr>
          </a:p>
          <a:p>
            <a:pPr marL="0" lvl="0" indent="0" algn="l" rtl="0">
              <a:spcBef>
                <a:spcPts val="1200"/>
              </a:spcBef>
              <a:spcAft>
                <a:spcPts val="0"/>
              </a:spcAft>
              <a:buNone/>
            </a:pPr>
            <a:endParaRPr sz="1800">
              <a:highlight>
                <a:srgbClr val="FFFFFF"/>
              </a:highlight>
              <a:latin typeface="Arial"/>
              <a:ea typeface="Arial"/>
              <a:cs typeface="Arial"/>
              <a:sym typeface="Arial"/>
            </a:endParaRPr>
          </a:p>
          <a:p>
            <a:pPr marL="457200" lvl="0" indent="-355600" algn="l" rtl="0">
              <a:spcBef>
                <a:spcPts val="1200"/>
              </a:spcBef>
              <a:spcAft>
                <a:spcPts val="0"/>
              </a:spcAft>
              <a:buSzPts val="2000"/>
              <a:buFont typeface="Arial"/>
              <a:buChar char="●"/>
            </a:pPr>
            <a:r>
              <a:rPr lang="en-US" sz="2000">
                <a:highlight>
                  <a:srgbClr val="FFFFFF"/>
                </a:highlight>
                <a:latin typeface="Arial"/>
                <a:ea typeface="Arial"/>
                <a:cs typeface="Arial"/>
                <a:sym typeface="Arial"/>
              </a:rPr>
              <a:t>Senate legislators and experts, including Sen. Sanders said, “Congress should continue to explore increases in the number of Medicare Graduate Medical Education slots”.</a:t>
            </a:r>
            <a:endParaRPr sz="2000">
              <a:highlight>
                <a:srgbClr val="FFFFFF"/>
              </a:highlight>
              <a:latin typeface="Arial"/>
              <a:ea typeface="Arial"/>
              <a:cs typeface="Arial"/>
              <a:sym typeface="Arial"/>
            </a:endParaRPr>
          </a:p>
          <a:p>
            <a:pPr marL="457200" lvl="0" indent="0" algn="l" rtl="0">
              <a:spcBef>
                <a:spcPts val="1200"/>
              </a:spcBef>
              <a:spcAft>
                <a:spcPts val="0"/>
              </a:spcAft>
              <a:buNone/>
            </a:pPr>
            <a:endParaRPr sz="2000">
              <a:highlight>
                <a:srgbClr val="FFFFFF"/>
              </a:highlight>
              <a:latin typeface="Arial"/>
              <a:ea typeface="Arial"/>
              <a:cs typeface="Arial"/>
              <a:sym typeface="Arial"/>
            </a:endParaRPr>
          </a:p>
          <a:p>
            <a:pPr marL="457200" lvl="0" indent="-355600" algn="l" rtl="0">
              <a:spcBef>
                <a:spcPts val="1200"/>
              </a:spcBef>
              <a:spcAft>
                <a:spcPts val="0"/>
              </a:spcAft>
              <a:buSzPts val="2000"/>
              <a:buFont typeface="Arial"/>
              <a:buChar char="●"/>
            </a:pPr>
            <a:r>
              <a:rPr lang="en-US" sz="2000">
                <a:highlight>
                  <a:srgbClr val="FFFFFF"/>
                </a:highlight>
                <a:latin typeface="Arial"/>
                <a:ea typeface="Arial"/>
                <a:cs typeface="Arial"/>
                <a:sym typeface="Arial"/>
              </a:rPr>
              <a:t>Public Health Emergency ends May 11th, 2023.</a:t>
            </a:r>
            <a:endParaRPr sz="2000">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11"/>
          <p:cNvSpPr/>
          <p:nvPr/>
        </p:nvSpPr>
        <p:spPr>
          <a:xfrm>
            <a:off x="0" y="0"/>
            <a:ext cx="12192000" cy="4572001"/>
          </a:xfrm>
          <a:prstGeom prst="rect">
            <a:avLst/>
          </a:prstGeom>
          <a:solidFill>
            <a:srgbClr val="156F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6" name="Google Shape;206;p11"/>
          <p:cNvCxnSpPr/>
          <p:nvPr/>
        </p:nvCxnSpPr>
        <p:spPr>
          <a:xfrm rot="10800000">
            <a:off x="8386843" y="5264106"/>
            <a:ext cx="0" cy="914400"/>
          </a:xfrm>
          <a:prstGeom prst="straightConnector1">
            <a:avLst/>
          </a:prstGeom>
          <a:noFill/>
          <a:ln w="19050" cap="flat" cmpd="sng">
            <a:solidFill>
              <a:srgbClr val="156F9B"/>
            </a:solidFill>
            <a:prstDash val="solid"/>
            <a:round/>
            <a:headEnd type="none" w="sm" len="sm"/>
            <a:tailEnd type="none" w="sm" len="sm"/>
          </a:ln>
        </p:spPr>
      </p:cxnSp>
      <p:sp>
        <p:nvSpPr>
          <p:cNvPr id="207" name="Google Shape;207;p11"/>
          <p:cNvSpPr/>
          <p:nvPr/>
        </p:nvSpPr>
        <p:spPr>
          <a:xfrm>
            <a:off x="0"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8" name="Google Shape;208;p11"/>
          <p:cNvSpPr/>
          <p:nvPr/>
        </p:nvSpPr>
        <p:spPr>
          <a:xfrm>
            <a:off x="505464" y="484632"/>
            <a:ext cx="7453538" cy="588091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09" name="Google Shape;209;p11"/>
          <p:cNvSpPr txBox="1">
            <a:spLocks noGrp="1"/>
          </p:cNvSpPr>
          <p:nvPr>
            <p:ph type="title"/>
          </p:nvPr>
        </p:nvSpPr>
        <p:spPr>
          <a:xfrm>
            <a:off x="990096" y="977900"/>
            <a:ext cx="6539558" cy="3327734"/>
          </a:xfrm>
          <a:prstGeom prst="rect">
            <a:avLst/>
          </a:prstGeom>
          <a:noFill/>
          <a:ln>
            <a:noFill/>
          </a:ln>
        </p:spPr>
        <p:txBody>
          <a:bodyPr spcFirstLastPara="1" wrap="square" lIns="91425" tIns="45700" rIns="91425" bIns="45700" anchor="b" anchorCtr="0">
            <a:normAutofit fontScale="90000"/>
          </a:bodyPr>
          <a:lstStyle/>
          <a:p>
            <a:pPr marL="0" lvl="0" indent="0" algn="r" rtl="0">
              <a:lnSpc>
                <a:spcPct val="80000"/>
              </a:lnSpc>
              <a:spcBef>
                <a:spcPts val="0"/>
              </a:spcBef>
              <a:spcAft>
                <a:spcPts val="0"/>
              </a:spcAft>
              <a:buClr>
                <a:srgbClr val="0C0C0C"/>
              </a:buClr>
              <a:buSzPct val="100000"/>
              <a:buFont typeface="Arial"/>
              <a:buNone/>
            </a:pPr>
            <a:r>
              <a:rPr lang="en-US" sz="4200" cap="none">
                <a:solidFill>
                  <a:srgbClr val="0C0C0C"/>
                </a:solidFill>
                <a:latin typeface="Arial"/>
                <a:ea typeface="Arial"/>
                <a:cs typeface="Arial"/>
                <a:sym typeface="Arial"/>
              </a:rPr>
              <a:t>CONSOLIDATED APPROPRIATIONS ACT, 202</a:t>
            </a:r>
            <a:r>
              <a:rPr lang="en-US" sz="4200">
                <a:solidFill>
                  <a:srgbClr val="0C0C0C"/>
                </a:solidFill>
                <a:latin typeface="Arial"/>
                <a:ea typeface="Arial"/>
                <a:cs typeface="Arial"/>
                <a:sym typeface="Arial"/>
              </a:rPr>
              <a:t>3</a:t>
            </a:r>
            <a:br>
              <a:rPr lang="en-US" sz="4200" cap="none">
                <a:solidFill>
                  <a:srgbClr val="0C0C0C"/>
                </a:solidFill>
                <a:latin typeface="Arial"/>
                <a:ea typeface="Arial"/>
                <a:cs typeface="Arial"/>
                <a:sym typeface="Arial"/>
              </a:rPr>
            </a:br>
            <a:r>
              <a:rPr lang="en-US" sz="4200" cap="none">
                <a:solidFill>
                  <a:srgbClr val="0C0C0C"/>
                </a:solidFill>
                <a:latin typeface="Arial"/>
                <a:ea typeface="Arial"/>
                <a:cs typeface="Arial"/>
                <a:sym typeface="Arial"/>
              </a:rPr>
              <a:t>(CAA) </a:t>
            </a:r>
            <a:br>
              <a:rPr lang="en-US" sz="4200" cap="none">
                <a:solidFill>
                  <a:srgbClr val="0C0C0C"/>
                </a:solidFill>
                <a:latin typeface="Arial"/>
                <a:ea typeface="Arial"/>
                <a:cs typeface="Arial"/>
                <a:sym typeface="Arial"/>
              </a:rPr>
            </a:br>
            <a:br>
              <a:rPr lang="en-US" sz="4200" cap="none">
                <a:solidFill>
                  <a:srgbClr val="0C0C0C"/>
                </a:solidFill>
                <a:latin typeface="Arial"/>
                <a:ea typeface="Arial"/>
                <a:cs typeface="Arial"/>
                <a:sym typeface="Arial"/>
              </a:rPr>
            </a:br>
            <a:r>
              <a:rPr lang="en-US" sz="4200" cap="none">
                <a:solidFill>
                  <a:srgbClr val="0C0C0C"/>
                </a:solidFill>
                <a:latin typeface="Arial"/>
                <a:ea typeface="Arial"/>
                <a:cs typeface="Arial"/>
                <a:sym typeface="Arial"/>
              </a:rPr>
              <a:t>REGULATORY ADVOCACY EFFORTS</a:t>
            </a:r>
            <a:endParaRPr/>
          </a:p>
        </p:txBody>
      </p:sp>
      <p:cxnSp>
        <p:nvCxnSpPr>
          <p:cNvPr id="210" name="Google Shape;210;p11"/>
          <p:cNvCxnSpPr/>
          <p:nvPr/>
        </p:nvCxnSpPr>
        <p:spPr>
          <a:xfrm>
            <a:off x="2158680" y="4476657"/>
            <a:ext cx="5370974" cy="0"/>
          </a:xfrm>
          <a:prstGeom prst="straightConnector1">
            <a:avLst/>
          </a:prstGeom>
          <a:noFill/>
          <a:ln w="19050" cap="flat" cmpd="sng">
            <a:solidFill>
              <a:srgbClr val="156F9B"/>
            </a:solidFill>
            <a:prstDash val="solid"/>
            <a:round/>
            <a:headEnd type="none" w="sm" len="sm"/>
            <a:tailEnd type="none" w="sm" len="sm"/>
          </a:ln>
        </p:spPr>
      </p:cxnSp>
      <p:sp>
        <p:nvSpPr>
          <p:cNvPr id="211" name="Google Shape;211;p11"/>
          <p:cNvSpPr/>
          <p:nvPr/>
        </p:nvSpPr>
        <p:spPr>
          <a:xfrm>
            <a:off x="8119870" y="484632"/>
            <a:ext cx="3584224" cy="588091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12" name="Google Shape;212;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000">
                <a:solidFill>
                  <a:srgbClr val="0C0C0C"/>
                </a:solidFill>
                <a:latin typeface="Arial"/>
                <a:ea typeface="Arial"/>
                <a:cs typeface="Arial"/>
                <a:sym typeface="Arial"/>
              </a:rPr>
              <a:t>12</a:t>
            </a:fld>
            <a:endParaRPr sz="1000">
              <a:solidFill>
                <a:srgbClr val="0C0C0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7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8" name="Google Shape;218;p12"/>
          <p:cNvSpPr/>
          <p:nvPr/>
        </p:nvSpPr>
        <p:spPr>
          <a:xfrm>
            <a:off x="0" y="0"/>
            <a:ext cx="4654296"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9" name="Google Shape;219;p12"/>
          <p:cNvSpPr txBox="1">
            <a:spLocks noGrp="1"/>
          </p:cNvSpPr>
          <p:nvPr>
            <p:ph type="title"/>
          </p:nvPr>
        </p:nvSpPr>
        <p:spPr>
          <a:xfrm>
            <a:off x="964788" y="804333"/>
            <a:ext cx="3391900" cy="5249334"/>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FFFFFF"/>
              </a:buClr>
              <a:buSzPts val="3500"/>
              <a:buFont typeface="Helvetica Neue"/>
              <a:buNone/>
            </a:pPr>
            <a:r>
              <a:rPr lang="en-US" sz="3500" b="0" i="0" u="none" strike="noStrike" cap="none">
                <a:solidFill>
                  <a:srgbClr val="FFFFFF"/>
                </a:solidFill>
                <a:latin typeface="Helvetica Neue"/>
                <a:ea typeface="Helvetica Neue"/>
                <a:cs typeface="Helvetica Neue"/>
                <a:sym typeface="Helvetica Neue"/>
              </a:rPr>
              <a:t>GME </a:t>
            </a:r>
            <a:r>
              <a:rPr lang="en-US" sz="3500">
                <a:solidFill>
                  <a:srgbClr val="FFFFFF"/>
                </a:solidFill>
              </a:rPr>
              <a:t>Medicare Slots</a:t>
            </a:r>
            <a:r>
              <a:rPr lang="en-US" sz="3500" b="0" i="0" u="none" strike="noStrike" cap="none">
                <a:solidFill>
                  <a:srgbClr val="FFFFFF"/>
                </a:solidFill>
                <a:latin typeface="Helvetica Neue"/>
                <a:ea typeface="Helvetica Neue"/>
                <a:cs typeface="Helvetica Neue"/>
                <a:sym typeface="Helvetica Neue"/>
              </a:rPr>
              <a:t> </a:t>
            </a:r>
            <a:endParaRPr sz="3500">
              <a:solidFill>
                <a:srgbClr val="FFFFFF"/>
              </a:solidFill>
            </a:endParaRPr>
          </a:p>
        </p:txBody>
      </p:sp>
      <p:sp>
        <p:nvSpPr>
          <p:cNvPr id="220" name="Google Shape;220;p12"/>
          <p:cNvSpPr txBox="1">
            <a:spLocks noGrp="1"/>
          </p:cNvSpPr>
          <p:nvPr>
            <p:ph type="body" idx="1"/>
          </p:nvPr>
        </p:nvSpPr>
        <p:spPr>
          <a:xfrm>
            <a:off x="4951048" y="804333"/>
            <a:ext cx="6306003" cy="5249334"/>
          </a:xfrm>
          <a:prstGeom prst="rect">
            <a:avLst/>
          </a:prstGeom>
          <a:noFill/>
          <a:ln>
            <a:noFill/>
          </a:ln>
        </p:spPr>
        <p:txBody>
          <a:bodyPr spcFirstLastPara="1" wrap="square" lIns="45700" tIns="45700" rIns="45700" bIns="45700" anchor="ctr" anchorCtr="0">
            <a:normAutofit fontScale="92500" lnSpcReduction="20000"/>
          </a:bodyPr>
          <a:lstStyle/>
          <a:p>
            <a:pPr marL="91440" lvl="0" indent="-140970" algn="l" rtl="0">
              <a:lnSpc>
                <a:spcPct val="90000"/>
              </a:lnSpc>
              <a:spcBef>
                <a:spcPts val="0"/>
              </a:spcBef>
              <a:spcAft>
                <a:spcPts val="0"/>
              </a:spcAft>
              <a:buSzPct val="100000"/>
              <a:buFont typeface="Helvetica Neue"/>
              <a:buChar char=" "/>
            </a:pPr>
            <a:endParaRPr sz="2400"/>
          </a:p>
          <a:p>
            <a:pPr marL="91440" lvl="0" indent="-140970" algn="l" rtl="0">
              <a:lnSpc>
                <a:spcPct val="100000"/>
              </a:lnSpc>
              <a:spcBef>
                <a:spcPts val="0"/>
              </a:spcBef>
              <a:spcAft>
                <a:spcPts val="0"/>
              </a:spcAft>
              <a:buSzPct val="100000"/>
              <a:buChar char=" "/>
            </a:pPr>
            <a:endParaRPr sz="2400"/>
          </a:p>
          <a:p>
            <a:pPr marL="91440" lvl="0" indent="-140970" algn="l" rtl="0">
              <a:lnSpc>
                <a:spcPct val="100000"/>
              </a:lnSpc>
              <a:spcBef>
                <a:spcPts val="1400"/>
              </a:spcBef>
              <a:spcAft>
                <a:spcPts val="0"/>
              </a:spcAft>
              <a:buClr>
                <a:srgbClr val="25BED3"/>
              </a:buClr>
              <a:buSzPct val="100000"/>
              <a:buFont typeface="Helvetica Neue"/>
              <a:buChar char="•"/>
            </a:pPr>
            <a:r>
              <a:rPr lang="en-US" sz="2400"/>
              <a:t> 200 additional GME Medicare slots.</a:t>
            </a:r>
            <a:endParaRPr sz="2400"/>
          </a:p>
          <a:p>
            <a:pPr marL="91440" lvl="0" indent="0" algn="l" rtl="0">
              <a:lnSpc>
                <a:spcPct val="100000"/>
              </a:lnSpc>
              <a:spcBef>
                <a:spcPts val="1400"/>
              </a:spcBef>
              <a:spcAft>
                <a:spcPts val="0"/>
              </a:spcAft>
              <a:buNone/>
            </a:pPr>
            <a:endParaRPr sz="2400"/>
          </a:p>
          <a:p>
            <a:pPr marL="91440" lvl="0" indent="-140970" algn="l" rtl="0">
              <a:lnSpc>
                <a:spcPct val="100000"/>
              </a:lnSpc>
              <a:spcBef>
                <a:spcPts val="1400"/>
              </a:spcBef>
              <a:spcAft>
                <a:spcPts val="0"/>
              </a:spcAft>
              <a:buClr>
                <a:srgbClr val="25BED3"/>
              </a:buClr>
              <a:buSzPct val="100000"/>
              <a:buFont typeface="Arial"/>
              <a:buChar char="•"/>
            </a:pPr>
            <a:r>
              <a:rPr lang="en-US" sz="2400"/>
              <a:t> 1/3 of slots went to primary care specialties. </a:t>
            </a:r>
            <a:endParaRPr sz="2400"/>
          </a:p>
          <a:p>
            <a:pPr marL="91440" lvl="0" indent="-140970" algn="l" rtl="0">
              <a:lnSpc>
                <a:spcPct val="100000"/>
              </a:lnSpc>
              <a:spcBef>
                <a:spcPts val="1400"/>
              </a:spcBef>
              <a:spcAft>
                <a:spcPts val="0"/>
              </a:spcAft>
              <a:buClr>
                <a:srgbClr val="25BED3"/>
              </a:buClr>
              <a:buSzPct val="100000"/>
              <a:buFont typeface="Arial"/>
              <a:buChar char="•"/>
            </a:pPr>
            <a:r>
              <a:rPr lang="en-US" sz="2400"/>
              <a:t>60 of the 200 new Medicare GME slots distributed went to family medicine residencies serving HPSAs.</a:t>
            </a:r>
            <a:endParaRPr sz="2400"/>
          </a:p>
          <a:p>
            <a:pPr marL="91440" lvl="0" indent="0" algn="l" rtl="0">
              <a:lnSpc>
                <a:spcPct val="100000"/>
              </a:lnSpc>
              <a:spcBef>
                <a:spcPts val="1400"/>
              </a:spcBef>
              <a:spcAft>
                <a:spcPts val="0"/>
              </a:spcAft>
              <a:buNone/>
            </a:pPr>
            <a:endParaRPr sz="2400"/>
          </a:p>
          <a:p>
            <a:pPr marL="91440" lvl="0" indent="-140970" algn="l" rtl="0">
              <a:lnSpc>
                <a:spcPct val="100000"/>
              </a:lnSpc>
              <a:spcBef>
                <a:spcPts val="0"/>
              </a:spcBef>
              <a:spcAft>
                <a:spcPts val="0"/>
              </a:spcAft>
              <a:buClr>
                <a:srgbClr val="25BED3"/>
              </a:buClr>
              <a:buSzPct val="100000"/>
              <a:buFont typeface="Helvetica Neue"/>
              <a:buChar char="•"/>
            </a:pPr>
            <a:r>
              <a:rPr lang="en-US" sz="2400"/>
              <a:t>5 residency programs (located in rural areas) received 12 GME slots.</a:t>
            </a:r>
            <a:endParaRPr sz="2400"/>
          </a:p>
          <a:p>
            <a:pPr marL="91440" lvl="0" indent="0" algn="l" rtl="0">
              <a:lnSpc>
                <a:spcPct val="90000"/>
              </a:lnSpc>
              <a:spcBef>
                <a:spcPts val="1400"/>
              </a:spcBef>
              <a:spcAft>
                <a:spcPts val="0"/>
              </a:spcAft>
              <a:buSzPct val="100000"/>
              <a:buFont typeface="Arial"/>
              <a:buNone/>
            </a:pPr>
            <a:endParaRPr/>
          </a:p>
          <a:p>
            <a:pPr marL="0" lvl="0" indent="0" algn="l" rtl="0">
              <a:lnSpc>
                <a:spcPct val="90000"/>
              </a:lnSpc>
              <a:spcBef>
                <a:spcPts val="1400"/>
              </a:spcBef>
              <a:spcAft>
                <a:spcPts val="0"/>
              </a:spcAft>
              <a:buNone/>
            </a:pPr>
            <a:r>
              <a:rPr lang="en-US" sz="2400"/>
              <a:t>Applications for second round of GME slots is due March 31st.</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0c640d72c6_0_5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6" name="Google Shape;226;g20c640d72c6_0_56"/>
          <p:cNvSpPr/>
          <p:nvPr/>
        </p:nvSpPr>
        <p:spPr>
          <a:xfrm>
            <a:off x="0" y="0"/>
            <a:ext cx="4654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7" name="Google Shape;227;g20c640d72c6_0_56"/>
          <p:cNvSpPr txBox="1">
            <a:spLocks noGrp="1"/>
          </p:cNvSpPr>
          <p:nvPr>
            <p:ph type="title"/>
          </p:nvPr>
        </p:nvSpPr>
        <p:spPr>
          <a:xfrm>
            <a:off x="964788" y="804333"/>
            <a:ext cx="3391800" cy="52494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FFFFFF"/>
              </a:buClr>
              <a:buSzPts val="3500"/>
              <a:buFont typeface="Helvetica Neue"/>
              <a:buNone/>
            </a:pPr>
            <a:r>
              <a:rPr lang="en-US" sz="3500">
                <a:solidFill>
                  <a:srgbClr val="FFFFFF"/>
                </a:solidFill>
              </a:rPr>
              <a:t>Title VII: PCTE &amp;</a:t>
            </a:r>
            <a:endParaRPr sz="3500">
              <a:solidFill>
                <a:srgbClr val="FFFFFF"/>
              </a:solidFill>
            </a:endParaRPr>
          </a:p>
          <a:p>
            <a:pPr marL="0" lvl="0" indent="0" algn="ctr" rtl="0">
              <a:lnSpc>
                <a:spcPct val="80000"/>
              </a:lnSpc>
              <a:spcBef>
                <a:spcPts val="0"/>
              </a:spcBef>
              <a:spcAft>
                <a:spcPts val="0"/>
              </a:spcAft>
              <a:buClr>
                <a:srgbClr val="FFFFFF"/>
              </a:buClr>
              <a:buSzPts val="3500"/>
              <a:buFont typeface="Helvetica Neue"/>
              <a:buNone/>
            </a:pPr>
            <a:r>
              <a:rPr lang="en-US" sz="3500">
                <a:solidFill>
                  <a:srgbClr val="FFFFFF"/>
                </a:solidFill>
              </a:rPr>
              <a:t>AHRQ: Center for Primary Care Research </a:t>
            </a:r>
            <a:endParaRPr sz="3500">
              <a:solidFill>
                <a:srgbClr val="FFFFFF"/>
              </a:solidFill>
            </a:endParaRPr>
          </a:p>
        </p:txBody>
      </p:sp>
      <p:sp>
        <p:nvSpPr>
          <p:cNvPr id="228" name="Google Shape;228;g20c640d72c6_0_56"/>
          <p:cNvSpPr txBox="1">
            <a:spLocks noGrp="1"/>
          </p:cNvSpPr>
          <p:nvPr>
            <p:ph type="body" idx="1"/>
          </p:nvPr>
        </p:nvSpPr>
        <p:spPr>
          <a:xfrm>
            <a:off x="4951048" y="804333"/>
            <a:ext cx="6306000" cy="5249400"/>
          </a:xfrm>
          <a:prstGeom prst="rect">
            <a:avLst/>
          </a:prstGeom>
          <a:noFill/>
          <a:ln>
            <a:noFill/>
          </a:ln>
        </p:spPr>
        <p:txBody>
          <a:bodyPr spcFirstLastPara="1" wrap="square" lIns="45700" tIns="45700" rIns="45700" bIns="45700" anchor="ctr" anchorCtr="0">
            <a:normAutofit/>
          </a:bodyPr>
          <a:lstStyle/>
          <a:p>
            <a:pPr marL="0" lvl="0" indent="0" algn="l" rtl="0">
              <a:lnSpc>
                <a:spcPct val="115000"/>
              </a:lnSpc>
              <a:spcBef>
                <a:spcPts val="0"/>
              </a:spcBef>
              <a:spcAft>
                <a:spcPts val="0"/>
              </a:spcAft>
              <a:buNone/>
            </a:pPr>
            <a:r>
              <a:rPr lang="en-US" sz="1800" u="sng">
                <a:latin typeface="Arial"/>
                <a:ea typeface="Arial"/>
                <a:cs typeface="Arial"/>
                <a:sym typeface="Arial"/>
              </a:rPr>
              <a:t>Title VII: Primary Care Training Enhancement (PCTE);</a:t>
            </a:r>
            <a:endParaRPr sz="1800" u="sng">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u="sng">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a:latin typeface="Arial"/>
                <a:ea typeface="Arial"/>
                <a:cs typeface="Arial"/>
                <a:sym typeface="Arial"/>
              </a:rPr>
              <a:t>The PCTE program received a $1 m increase.</a:t>
            </a:r>
            <a:endParaRPr sz="1800">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a:latin typeface="Arial"/>
                <a:ea typeface="Arial"/>
                <a:cs typeface="Arial"/>
                <a:sym typeface="Arial"/>
              </a:rPr>
              <a:t>Dedicated to provide training for primary care health professionals to screen, intervene, and refer patients to treatment for the severe mental illness of eating disorders.</a:t>
            </a:r>
            <a:endParaRPr sz="1800">
              <a:latin typeface="Arial"/>
              <a:ea typeface="Arial"/>
              <a:cs typeface="Arial"/>
              <a:sym typeface="Arial"/>
            </a:endParaRPr>
          </a:p>
          <a:p>
            <a:pPr marL="0" lvl="0" indent="0" algn="l" rtl="0">
              <a:lnSpc>
                <a:spcPct val="115000"/>
              </a:lnSpc>
              <a:spcBef>
                <a:spcPts val="0"/>
              </a:spcBef>
              <a:spcAft>
                <a:spcPts val="0"/>
              </a:spcAft>
              <a:buNone/>
            </a:pPr>
            <a:endParaRPr sz="1800" u="sng">
              <a:latin typeface="Arial"/>
              <a:ea typeface="Arial"/>
              <a:cs typeface="Arial"/>
              <a:sym typeface="Arial"/>
            </a:endParaRPr>
          </a:p>
          <a:p>
            <a:pPr marL="0" lvl="0" indent="0" algn="l" rtl="0">
              <a:lnSpc>
                <a:spcPct val="115000"/>
              </a:lnSpc>
              <a:spcBef>
                <a:spcPts val="0"/>
              </a:spcBef>
              <a:spcAft>
                <a:spcPts val="0"/>
              </a:spcAft>
              <a:buNone/>
            </a:pPr>
            <a:r>
              <a:rPr lang="en-US" sz="1800" u="sng">
                <a:latin typeface="Arial"/>
                <a:ea typeface="Arial"/>
                <a:cs typeface="Arial"/>
                <a:sym typeface="Arial"/>
              </a:rPr>
              <a:t>Agency for Healthcare Research and Quality’s Center for Primary Care Research (AHRQ):</a:t>
            </a:r>
            <a:endParaRPr sz="1800" u="sng">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u="sng">
              <a:latin typeface="Arial"/>
              <a:ea typeface="Arial"/>
              <a:cs typeface="Arial"/>
              <a:sym typeface="Arial"/>
            </a:endParaRPr>
          </a:p>
          <a:p>
            <a:pPr marL="457200" lvl="0" indent="-342900" algn="l" rtl="0">
              <a:lnSpc>
                <a:spcPct val="115000"/>
              </a:lnSpc>
              <a:spcBef>
                <a:spcPts val="0"/>
              </a:spcBef>
              <a:spcAft>
                <a:spcPts val="0"/>
              </a:spcAft>
              <a:buSzPts val="1800"/>
              <a:buFont typeface="Arial"/>
              <a:buChar char="●"/>
            </a:pPr>
            <a:r>
              <a:rPr lang="en-US" sz="1800">
                <a:latin typeface="Arial"/>
                <a:ea typeface="Arial"/>
                <a:cs typeface="Arial"/>
                <a:sym typeface="Arial"/>
              </a:rPr>
              <a:t>Although we had success in both the House and Senate bills gaining $5 million for the Center (up from $22 million in FY22), the final omnibus bill only includes the $2 m.</a:t>
            </a:r>
            <a:endParaRPr sz="180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sz="1800">
                <a:latin typeface="Arial"/>
                <a:ea typeface="Arial"/>
                <a:cs typeface="Arial"/>
                <a:sym typeface="Arial"/>
              </a:rPr>
              <a:t>This is disappointing; yet a victory because CAFM is the reason the center received $2 m.</a:t>
            </a:r>
            <a:r>
              <a:rPr lang="en-US" sz="1800">
                <a:latin typeface="Oswald"/>
                <a:ea typeface="Oswald"/>
                <a:cs typeface="Oswald"/>
                <a:sym typeface="Oswald"/>
              </a:rPr>
              <a:t> </a:t>
            </a:r>
            <a:endParaRPr sz="18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20c640d72c6_0_6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4" name="Google Shape;234;g20c640d72c6_0_64"/>
          <p:cNvSpPr/>
          <p:nvPr/>
        </p:nvSpPr>
        <p:spPr>
          <a:xfrm>
            <a:off x="0" y="0"/>
            <a:ext cx="4654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5" name="Google Shape;235;g20c640d72c6_0_64"/>
          <p:cNvSpPr txBox="1">
            <a:spLocks noGrp="1"/>
          </p:cNvSpPr>
          <p:nvPr>
            <p:ph type="title"/>
          </p:nvPr>
        </p:nvSpPr>
        <p:spPr>
          <a:xfrm>
            <a:off x="964788" y="804333"/>
            <a:ext cx="3391800" cy="524940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FFFFFF"/>
              </a:buClr>
              <a:buSzPts val="3500"/>
              <a:buFont typeface="Helvetica Neue"/>
              <a:buNone/>
            </a:pPr>
            <a:r>
              <a:rPr lang="en-US" sz="3500">
                <a:solidFill>
                  <a:srgbClr val="FFFFFF"/>
                </a:solidFill>
              </a:rPr>
              <a:t>Rural Health Program, CAA 2023</a:t>
            </a:r>
            <a:endParaRPr sz="3500">
              <a:solidFill>
                <a:srgbClr val="FFFFFF"/>
              </a:solidFill>
            </a:endParaRPr>
          </a:p>
        </p:txBody>
      </p:sp>
      <p:sp>
        <p:nvSpPr>
          <p:cNvPr id="236" name="Google Shape;236;g20c640d72c6_0_64"/>
          <p:cNvSpPr txBox="1">
            <a:spLocks noGrp="1"/>
          </p:cNvSpPr>
          <p:nvPr>
            <p:ph type="body" idx="1"/>
          </p:nvPr>
        </p:nvSpPr>
        <p:spPr>
          <a:xfrm>
            <a:off x="4951048" y="804333"/>
            <a:ext cx="6306000" cy="5249400"/>
          </a:xfrm>
          <a:prstGeom prst="rect">
            <a:avLst/>
          </a:prstGeom>
          <a:noFill/>
          <a:ln>
            <a:noFill/>
          </a:ln>
        </p:spPr>
        <p:txBody>
          <a:bodyPr spcFirstLastPara="1" wrap="square" lIns="45700" tIns="45700" rIns="45700" bIns="45700" anchor="ctr" anchorCtr="0">
            <a:normAutofit/>
          </a:bodyPr>
          <a:lstStyle/>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The bill appropriates $352.4 million, an increase of $21 million above the fiscal year 2022 enacted level, for all Rural Health Programs.</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As part of this, the rural residency development program received an increase of 2 million to the $12.5 million.</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The Rural Communities Opioid Response Program received an increase of $10 million totalling $145 million. </a:t>
            </a:r>
            <a:endParaRPr sz="2400">
              <a:latin typeface="Arial"/>
              <a:ea typeface="Arial"/>
              <a:cs typeface="Arial"/>
              <a:sym typeface="Arial"/>
            </a:endParaRPr>
          </a:p>
          <a:p>
            <a:pPr marL="0" lvl="0" indent="0" algn="l" rtl="0">
              <a:lnSpc>
                <a:spcPct val="115000"/>
              </a:lnSpc>
              <a:spcBef>
                <a:spcPts val="0"/>
              </a:spcBef>
              <a:spcAft>
                <a:spcPts val="0"/>
              </a:spcAft>
              <a:buNone/>
            </a:pPr>
            <a:endParaRPr sz="18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1024128" y="585216"/>
            <a:ext cx="80182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Helvetica Neue"/>
              <a:buNone/>
            </a:pPr>
            <a:r>
              <a:rPr lang="en-US"/>
              <a:t>What’s on our agenda in the 118th Congress?</a:t>
            </a:r>
            <a:endParaRPr/>
          </a:p>
        </p:txBody>
      </p:sp>
      <p:sp>
        <p:nvSpPr>
          <p:cNvPr id="243" name="Google Shape;243;p17"/>
          <p:cNvSpPr txBox="1">
            <a:spLocks noGrp="1"/>
          </p:cNvSpPr>
          <p:nvPr>
            <p:ph type="body" idx="1"/>
          </p:nvPr>
        </p:nvSpPr>
        <p:spPr>
          <a:xfrm>
            <a:off x="1024125" y="2401276"/>
            <a:ext cx="8018400" cy="3908100"/>
          </a:xfrm>
          <a:prstGeom prst="rect">
            <a:avLst/>
          </a:prstGeom>
          <a:noFill/>
          <a:ln>
            <a:noFill/>
          </a:ln>
        </p:spPr>
        <p:txBody>
          <a:bodyPr spcFirstLastPara="1" wrap="square" lIns="45700" tIns="45700" rIns="45700" bIns="45700" anchor="t" anchorCtr="0">
            <a:normAutofit fontScale="70000" lnSpcReduction="20000"/>
          </a:bodyPr>
          <a:lstStyle/>
          <a:p>
            <a:pPr marL="457200" lvl="0" indent="-370840" algn="l" rtl="0">
              <a:lnSpc>
                <a:spcPct val="90000"/>
              </a:lnSpc>
              <a:spcBef>
                <a:spcPts val="0"/>
              </a:spcBef>
              <a:spcAft>
                <a:spcPts val="0"/>
              </a:spcAft>
              <a:buSzPct val="100000"/>
              <a:buChar char="●"/>
            </a:pPr>
            <a:r>
              <a:rPr lang="en-US" sz="3200"/>
              <a:t> </a:t>
            </a:r>
            <a:r>
              <a:rPr lang="en-US" sz="3200">
                <a:latin typeface="Arial"/>
                <a:ea typeface="Arial"/>
                <a:cs typeface="Arial"/>
                <a:sym typeface="Arial"/>
              </a:rPr>
              <a:t> Appropriations - Deadlines are fast approaching</a:t>
            </a:r>
            <a:endParaRPr sz="3200">
              <a:latin typeface="Arial"/>
              <a:ea typeface="Arial"/>
              <a:cs typeface="Arial"/>
              <a:sym typeface="Arial"/>
            </a:endParaRPr>
          </a:p>
          <a:p>
            <a:pPr marL="91440" lvl="0" indent="0" algn="l" rtl="0">
              <a:lnSpc>
                <a:spcPct val="90000"/>
              </a:lnSpc>
              <a:spcBef>
                <a:spcPts val="0"/>
              </a:spcBef>
              <a:spcAft>
                <a:spcPts val="0"/>
              </a:spcAft>
              <a:buNone/>
            </a:pPr>
            <a:endParaRPr sz="3200">
              <a:latin typeface="Arial"/>
              <a:ea typeface="Arial"/>
              <a:cs typeface="Arial"/>
              <a:sym typeface="Arial"/>
            </a:endParaRPr>
          </a:p>
          <a:p>
            <a:pPr marL="596646" lvl="0" indent="0" algn="l" rtl="0">
              <a:lnSpc>
                <a:spcPct val="90000"/>
              </a:lnSpc>
              <a:spcBef>
                <a:spcPts val="400"/>
              </a:spcBef>
              <a:spcAft>
                <a:spcPts val="0"/>
              </a:spcAft>
              <a:buNone/>
            </a:pPr>
            <a:r>
              <a:rPr lang="en-US" sz="3200">
                <a:latin typeface="Arial"/>
                <a:ea typeface="Arial"/>
                <a:cs typeface="Arial"/>
                <a:sym typeface="Arial"/>
              </a:rPr>
              <a:t>-AHRQ Center for Primary Care Research</a:t>
            </a:r>
            <a:endParaRPr sz="3200">
              <a:latin typeface="Arial"/>
              <a:ea typeface="Arial"/>
              <a:cs typeface="Arial"/>
              <a:sym typeface="Arial"/>
            </a:endParaRPr>
          </a:p>
          <a:p>
            <a:pPr marL="596646" lvl="0" indent="0" algn="l" rtl="0">
              <a:lnSpc>
                <a:spcPct val="90000"/>
              </a:lnSpc>
              <a:spcBef>
                <a:spcPts val="600"/>
              </a:spcBef>
              <a:spcAft>
                <a:spcPts val="0"/>
              </a:spcAft>
              <a:buNone/>
            </a:pPr>
            <a:r>
              <a:rPr lang="en-US" sz="3200">
                <a:latin typeface="Arial"/>
                <a:ea typeface="Arial"/>
                <a:cs typeface="Arial"/>
                <a:sym typeface="Arial"/>
              </a:rPr>
              <a:t>-PCTE Title VII departmental grants (report language)</a:t>
            </a:r>
            <a:endParaRPr sz="3200">
              <a:latin typeface="Arial"/>
              <a:ea typeface="Arial"/>
              <a:cs typeface="Arial"/>
              <a:sym typeface="Arial"/>
            </a:endParaRPr>
          </a:p>
          <a:p>
            <a:pPr marL="596646" lvl="0" indent="0" algn="l" rtl="0">
              <a:lnSpc>
                <a:spcPct val="90000"/>
              </a:lnSpc>
              <a:spcBef>
                <a:spcPts val="600"/>
              </a:spcBef>
              <a:spcAft>
                <a:spcPts val="0"/>
              </a:spcAft>
              <a:buNone/>
            </a:pPr>
            <a:endParaRPr sz="3200">
              <a:latin typeface="Arial"/>
              <a:ea typeface="Arial"/>
              <a:cs typeface="Arial"/>
              <a:sym typeface="Arial"/>
            </a:endParaRPr>
          </a:p>
          <a:p>
            <a:pPr marL="457200" lvl="0" indent="-370840" algn="l" rtl="0">
              <a:lnSpc>
                <a:spcPct val="90000"/>
              </a:lnSpc>
              <a:spcBef>
                <a:spcPts val="1400"/>
              </a:spcBef>
              <a:spcAft>
                <a:spcPts val="0"/>
              </a:spcAft>
              <a:buSzPct val="100000"/>
              <a:buFont typeface="Arial"/>
              <a:buChar char="●"/>
            </a:pPr>
            <a:r>
              <a:rPr lang="en-US" sz="3200">
                <a:latin typeface="Arial"/>
                <a:ea typeface="Arial"/>
                <a:cs typeface="Arial"/>
                <a:sym typeface="Arial"/>
              </a:rPr>
              <a:t>Rural GME legislation- gain cosponsors in both chambers.</a:t>
            </a:r>
            <a:endParaRPr sz="3200">
              <a:latin typeface="Arial"/>
              <a:ea typeface="Arial"/>
              <a:cs typeface="Arial"/>
              <a:sym typeface="Arial"/>
            </a:endParaRPr>
          </a:p>
          <a:p>
            <a:pPr marL="457200" lvl="0" indent="-370840" algn="l" rtl="0">
              <a:lnSpc>
                <a:spcPct val="90000"/>
              </a:lnSpc>
              <a:spcBef>
                <a:spcPts val="0"/>
              </a:spcBef>
              <a:spcAft>
                <a:spcPts val="0"/>
              </a:spcAft>
              <a:buSzPct val="100000"/>
              <a:buFont typeface="Arial"/>
              <a:buChar char="●"/>
            </a:pPr>
            <a:r>
              <a:rPr lang="en-US" sz="3200">
                <a:latin typeface="Arial"/>
                <a:ea typeface="Arial"/>
                <a:cs typeface="Arial"/>
                <a:sym typeface="Arial"/>
              </a:rPr>
              <a:t>GME funding in spending packages. </a:t>
            </a:r>
            <a:endParaRPr sz="3200">
              <a:latin typeface="Arial"/>
              <a:ea typeface="Arial"/>
              <a:cs typeface="Arial"/>
              <a:sym typeface="Arial"/>
            </a:endParaRPr>
          </a:p>
          <a:p>
            <a:pPr marL="91440" lvl="0" indent="0" algn="l" rtl="0">
              <a:lnSpc>
                <a:spcPct val="90000"/>
              </a:lnSpc>
              <a:spcBef>
                <a:spcPts val="1400"/>
              </a:spcBef>
              <a:spcAft>
                <a:spcPts val="0"/>
              </a:spcAft>
              <a:buNone/>
            </a:pPr>
            <a:endParaRPr sz="3200">
              <a:latin typeface="Arial"/>
              <a:ea typeface="Arial"/>
              <a:cs typeface="Arial"/>
              <a:sym typeface="Arial"/>
            </a:endParaRPr>
          </a:p>
          <a:p>
            <a:pPr marL="457200" lvl="0" indent="-370840" algn="l" rtl="0">
              <a:lnSpc>
                <a:spcPct val="90000"/>
              </a:lnSpc>
              <a:spcBef>
                <a:spcPts val="1400"/>
              </a:spcBef>
              <a:spcAft>
                <a:spcPts val="0"/>
              </a:spcAft>
              <a:buSzPct val="100000"/>
              <a:buFont typeface="Arial"/>
              <a:buChar char="●"/>
            </a:pPr>
            <a:r>
              <a:rPr lang="en-US" sz="3200">
                <a:latin typeface="Arial"/>
                <a:ea typeface="Arial"/>
                <a:cs typeface="Arial"/>
                <a:sym typeface="Arial"/>
              </a:rPr>
              <a:t>Teaching Health Center Permanence </a:t>
            </a:r>
            <a:endParaRPr sz="3200">
              <a:latin typeface="Arial"/>
              <a:ea typeface="Arial"/>
              <a:cs typeface="Arial"/>
              <a:sym typeface="Arial"/>
            </a:endParaRPr>
          </a:p>
          <a:p>
            <a:pPr marL="457200" lvl="0" indent="-370840" algn="l" rtl="0">
              <a:lnSpc>
                <a:spcPct val="90000"/>
              </a:lnSpc>
              <a:spcBef>
                <a:spcPts val="0"/>
              </a:spcBef>
              <a:spcAft>
                <a:spcPts val="0"/>
              </a:spcAft>
              <a:buSzPct val="100000"/>
              <a:buFont typeface="Arial"/>
              <a:buChar char="●"/>
            </a:pPr>
            <a:r>
              <a:rPr lang="en-US" sz="3200">
                <a:latin typeface="Arial"/>
                <a:ea typeface="Arial"/>
                <a:cs typeface="Arial"/>
                <a:sym typeface="Arial"/>
              </a:rPr>
              <a:t>Continue working with the  AATHC and coalition partners to elevate issue of THC funding cliff.</a:t>
            </a:r>
            <a:endParaRPr sz="3200">
              <a:latin typeface="Arial"/>
              <a:ea typeface="Arial"/>
              <a:cs typeface="Arial"/>
              <a:sym typeface="Arial"/>
            </a:endParaRPr>
          </a:p>
          <a:p>
            <a:pPr marL="0" lvl="1" indent="0" algn="l" rtl="0">
              <a:lnSpc>
                <a:spcPct val="90000"/>
              </a:lnSpc>
              <a:spcBef>
                <a:spcPts val="600"/>
              </a:spcBef>
              <a:spcAft>
                <a:spcPts val="0"/>
              </a:spcAft>
              <a:buSzPct val="100000"/>
              <a:buNone/>
            </a:pPr>
            <a:endParaRPr sz="1700"/>
          </a:p>
        </p:txBody>
      </p:sp>
      <p:sp>
        <p:nvSpPr>
          <p:cNvPr id="244" name="Google Shape;244;p17"/>
          <p:cNvSpPr/>
          <p:nvPr/>
        </p:nvSpPr>
        <p:spPr>
          <a:xfrm>
            <a:off x="9583348" y="325601"/>
            <a:ext cx="2286920" cy="390807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5" name="Google Shape;245;p17"/>
          <p:cNvSpPr/>
          <p:nvPr/>
        </p:nvSpPr>
        <p:spPr>
          <a:xfrm>
            <a:off x="9583348" y="4394539"/>
            <a:ext cx="2286920" cy="2029724"/>
          </a:xfrm>
          <a:prstGeom prst="rect">
            <a:avLst/>
          </a:prstGeom>
          <a:solidFill>
            <a:schemeClr val="dk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Helvetica Neue"/>
              <a:buNone/>
            </a:pPr>
            <a:r>
              <a:rPr lang="en-US">
                <a:latin typeface="Arial"/>
                <a:ea typeface="Arial"/>
                <a:cs typeface="Arial"/>
                <a:sym typeface="Arial"/>
              </a:rPr>
              <a:t>AHRQ Center for Primary Care Research: Appropriations</a:t>
            </a:r>
            <a:endParaRPr>
              <a:latin typeface="Arial"/>
              <a:ea typeface="Arial"/>
              <a:cs typeface="Arial"/>
              <a:sym typeface="Arial"/>
            </a:endParaRPr>
          </a:p>
        </p:txBody>
      </p:sp>
      <p:sp>
        <p:nvSpPr>
          <p:cNvPr id="251" name="Google Shape;251;p18"/>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latin typeface="Arial"/>
              <a:ea typeface="Arial"/>
              <a:cs typeface="Arial"/>
              <a:sym typeface="Arial"/>
            </a:endParaRPr>
          </a:p>
          <a:p>
            <a:pPr marL="91440" lvl="0" indent="-279400" algn="l" rtl="0">
              <a:lnSpc>
                <a:spcPct val="90000"/>
              </a:lnSpc>
              <a:spcBef>
                <a:spcPts val="1400"/>
              </a:spcBef>
              <a:spcAft>
                <a:spcPts val="0"/>
              </a:spcAft>
              <a:buSzPts val="4400"/>
              <a:buFont typeface="Arial"/>
              <a:buChar char=" "/>
            </a:pPr>
            <a:r>
              <a:rPr lang="en-US" sz="4400">
                <a:latin typeface="Arial"/>
                <a:ea typeface="Arial"/>
                <a:cs typeface="Arial"/>
                <a:sym typeface="Arial"/>
              </a:rPr>
              <a:t>Increase from $2 million to $5 million</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Helvetica Neue"/>
              <a:buNone/>
            </a:pPr>
            <a:r>
              <a:rPr lang="en-US">
                <a:latin typeface="Arial"/>
                <a:ea typeface="Arial"/>
                <a:cs typeface="Arial"/>
                <a:sym typeface="Arial"/>
              </a:rPr>
              <a:t>Title VII - PCTE</a:t>
            </a:r>
            <a:endParaRPr>
              <a:latin typeface="Arial"/>
              <a:ea typeface="Arial"/>
              <a:cs typeface="Arial"/>
              <a:sym typeface="Arial"/>
            </a:endParaRPr>
          </a:p>
        </p:txBody>
      </p:sp>
      <p:sp>
        <p:nvSpPr>
          <p:cNvPr id="258" name="Google Shape;258;p19"/>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rmAutofit lnSpcReduction="10000"/>
          </a:bodyPr>
          <a:lstStyle/>
          <a:p>
            <a:pPr marL="457200" lvl="0" indent="-381000" algn="l" rtl="0">
              <a:lnSpc>
                <a:spcPct val="100000"/>
              </a:lnSpc>
              <a:spcBef>
                <a:spcPts val="0"/>
              </a:spcBef>
              <a:spcAft>
                <a:spcPts val="0"/>
              </a:spcAft>
              <a:buSzPts val="2400"/>
              <a:buFont typeface="Arial"/>
              <a:buChar char="●"/>
            </a:pPr>
            <a:r>
              <a:rPr lang="en-US" sz="2400">
                <a:latin typeface="Arial"/>
                <a:ea typeface="Arial"/>
                <a:cs typeface="Arial"/>
                <a:sym typeface="Arial"/>
              </a:rPr>
              <a:t>Increase by $10 m – to $59 m</a:t>
            </a:r>
            <a:endParaRPr sz="2400">
              <a:latin typeface="Arial"/>
              <a:ea typeface="Arial"/>
              <a:cs typeface="Arial"/>
              <a:sym typeface="Arial"/>
            </a:endParaRPr>
          </a:p>
          <a:p>
            <a:pPr marL="0" lvl="0" indent="0" algn="l" rtl="0">
              <a:lnSpc>
                <a:spcPct val="100000"/>
              </a:lnSpc>
              <a:spcBef>
                <a:spcPts val="1400"/>
              </a:spcBef>
              <a:spcAft>
                <a:spcPts val="0"/>
              </a:spcAft>
              <a:buSzPts val="2800"/>
              <a:buFont typeface="Arial"/>
              <a:buNone/>
            </a:pPr>
            <a:endParaRPr sz="2400">
              <a:latin typeface="Arial"/>
              <a:ea typeface="Arial"/>
              <a:cs typeface="Arial"/>
              <a:sym typeface="Arial"/>
            </a:endParaRPr>
          </a:p>
          <a:p>
            <a:pPr marL="457200" lvl="0" indent="-381000" algn="l" rtl="0">
              <a:lnSpc>
                <a:spcPct val="100000"/>
              </a:lnSpc>
              <a:spcBef>
                <a:spcPts val="1400"/>
              </a:spcBef>
              <a:spcAft>
                <a:spcPts val="0"/>
              </a:spcAft>
              <a:buSzPts val="2400"/>
              <a:buFont typeface="Arial"/>
              <a:buChar char="●"/>
            </a:pPr>
            <a:r>
              <a:rPr lang="en-US" sz="2400">
                <a:latin typeface="Arial"/>
                <a:ea typeface="Arial"/>
                <a:cs typeface="Arial"/>
                <a:sym typeface="Arial"/>
              </a:rPr>
              <a:t>Funding for Departments </a:t>
            </a:r>
            <a:endParaRPr sz="2400">
              <a:latin typeface="Arial"/>
              <a:ea typeface="Arial"/>
              <a:cs typeface="Arial"/>
              <a:sym typeface="Arial"/>
            </a:endParaRPr>
          </a:p>
          <a:p>
            <a:pPr marL="457200" lvl="0" indent="0" algn="l" rtl="0">
              <a:lnSpc>
                <a:spcPct val="100000"/>
              </a:lnSpc>
              <a:spcBef>
                <a:spcPts val="400"/>
              </a:spcBef>
              <a:spcAft>
                <a:spcPts val="0"/>
              </a:spcAft>
              <a:buNone/>
            </a:pPr>
            <a:r>
              <a:rPr lang="en-US" sz="2400">
                <a:latin typeface="Arial"/>
                <a:ea typeface="Arial"/>
                <a:cs typeface="Arial"/>
                <a:sym typeface="Arial"/>
              </a:rPr>
              <a:t>Goal is to increase student choice</a:t>
            </a:r>
            <a:endParaRPr sz="2400">
              <a:latin typeface="Arial"/>
              <a:ea typeface="Arial"/>
              <a:cs typeface="Arial"/>
              <a:sym typeface="Arial"/>
            </a:endParaRPr>
          </a:p>
          <a:p>
            <a:pPr marL="0" lvl="0" indent="0" algn="l" rtl="0">
              <a:lnSpc>
                <a:spcPct val="100000"/>
              </a:lnSpc>
              <a:spcBef>
                <a:spcPts val="400"/>
              </a:spcBef>
              <a:spcAft>
                <a:spcPts val="0"/>
              </a:spcAft>
              <a:buNone/>
            </a:pPr>
            <a:endParaRPr sz="2400">
              <a:latin typeface="Arial"/>
              <a:ea typeface="Arial"/>
              <a:cs typeface="Arial"/>
              <a:sym typeface="Arial"/>
            </a:endParaRPr>
          </a:p>
          <a:p>
            <a:pPr marL="457200" lvl="0" indent="-381000" algn="l" rtl="0">
              <a:lnSpc>
                <a:spcPct val="100000"/>
              </a:lnSpc>
              <a:spcBef>
                <a:spcPts val="400"/>
              </a:spcBef>
              <a:spcAft>
                <a:spcPts val="0"/>
              </a:spcAft>
              <a:buSzPts val="2400"/>
              <a:buFont typeface="Arial"/>
              <a:buChar char="●"/>
            </a:pPr>
            <a:r>
              <a:rPr lang="en-US" sz="2400">
                <a:latin typeface="Arial"/>
                <a:ea typeface="Arial"/>
                <a:cs typeface="Arial"/>
                <a:sym typeface="Arial"/>
              </a:rPr>
              <a:t>PCTE program no longer funds medical schools (HRSA retired specific measure 6.I.C.25)</a:t>
            </a:r>
            <a:endParaRPr sz="2400">
              <a:latin typeface="Arial"/>
              <a:ea typeface="Arial"/>
              <a:cs typeface="Arial"/>
              <a:sym typeface="Arial"/>
            </a:endParaRPr>
          </a:p>
          <a:p>
            <a:pPr marL="0" lvl="1" indent="0" algn="l" rtl="0">
              <a:lnSpc>
                <a:spcPct val="90000"/>
              </a:lnSpc>
              <a:spcBef>
                <a:spcPts val="600"/>
              </a:spcBef>
              <a:spcAft>
                <a:spcPts val="0"/>
              </a:spcAft>
              <a:buSzPts val="2400"/>
              <a:buNone/>
            </a:pPr>
            <a:endParaRPr sz="2400">
              <a:latin typeface="Arial"/>
              <a:ea typeface="Arial"/>
              <a:cs typeface="Arial"/>
              <a:sym typeface="Arial"/>
            </a:endParaRPr>
          </a:p>
          <a:p>
            <a:pPr marL="0" lvl="0" indent="0" algn="l" rtl="0">
              <a:lnSpc>
                <a:spcPct val="90000"/>
              </a:lnSpc>
              <a:spcBef>
                <a:spcPts val="600"/>
              </a:spcBef>
              <a:spcAft>
                <a:spcPts val="0"/>
              </a:spcAft>
              <a:buNone/>
            </a:pP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0c640d72c6_0_50"/>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Rural GME/ DOC Act</a:t>
            </a:r>
            <a:endParaRPr/>
          </a:p>
        </p:txBody>
      </p:sp>
      <p:pic>
        <p:nvPicPr>
          <p:cNvPr id="265" name="Google Shape;265;g20c640d72c6_0_50"/>
          <p:cNvPicPr preferRelativeResize="0"/>
          <p:nvPr/>
        </p:nvPicPr>
        <p:blipFill>
          <a:blip r:embed="rId3">
            <a:alphaModFix/>
          </a:blip>
          <a:stretch>
            <a:fillRect/>
          </a:stretch>
        </p:blipFill>
        <p:spPr>
          <a:xfrm>
            <a:off x="2933105" y="2084925"/>
            <a:ext cx="6076770" cy="4048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p:nvPr/>
        </p:nvSpPr>
        <p:spPr>
          <a:xfrm>
            <a:off x="0" y="0"/>
            <a:ext cx="464819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2"/>
          <p:cNvSpPr txBox="1">
            <a:spLocks noGrp="1"/>
          </p:cNvSpPr>
          <p:nvPr>
            <p:ph type="title"/>
          </p:nvPr>
        </p:nvSpPr>
        <p:spPr>
          <a:xfrm>
            <a:off x="643468" y="643467"/>
            <a:ext cx="3415612" cy="557106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FFFFFF"/>
              </a:buClr>
              <a:buSzPts val="4300"/>
              <a:buFont typeface="Helvetica Neue"/>
              <a:buNone/>
            </a:pPr>
            <a:r>
              <a:rPr lang="en-US" sz="4300">
                <a:solidFill>
                  <a:srgbClr val="FFFFFF"/>
                </a:solidFill>
              </a:rPr>
              <a:t>Today’s Presentation</a:t>
            </a:r>
            <a:endParaRPr/>
          </a:p>
        </p:txBody>
      </p:sp>
      <p:grpSp>
        <p:nvGrpSpPr>
          <p:cNvPr id="91" name="Google Shape;91;p2"/>
          <p:cNvGrpSpPr/>
          <p:nvPr/>
        </p:nvGrpSpPr>
        <p:grpSpPr>
          <a:xfrm>
            <a:off x="5603875" y="956490"/>
            <a:ext cx="5641974" cy="4916444"/>
            <a:chOff x="0" y="2402"/>
            <a:chExt cx="5641974" cy="4916444"/>
          </a:xfrm>
        </p:grpSpPr>
        <p:cxnSp>
          <p:nvCxnSpPr>
            <p:cNvPr id="92" name="Google Shape;92;p2"/>
            <p:cNvCxnSpPr/>
            <p:nvPr/>
          </p:nvCxnSpPr>
          <p:spPr>
            <a:xfrm>
              <a:off x="0" y="2402"/>
              <a:ext cx="5641974" cy="0"/>
            </a:xfrm>
            <a:prstGeom prst="straightConnector1">
              <a:avLst/>
            </a:prstGeom>
            <a:solidFill>
              <a:srgbClr val="2383C6"/>
            </a:solidFill>
            <a:ln w="15875" cap="flat" cmpd="sng">
              <a:solidFill>
                <a:srgbClr val="2383C6"/>
              </a:solidFill>
              <a:prstDash val="solid"/>
              <a:round/>
              <a:headEnd type="none" w="sm" len="sm"/>
              <a:tailEnd type="none" w="sm" len="sm"/>
            </a:ln>
          </p:spPr>
        </p:cxnSp>
        <p:sp>
          <p:nvSpPr>
            <p:cNvPr id="93" name="Google Shape;93;p2"/>
            <p:cNvSpPr/>
            <p:nvPr/>
          </p:nvSpPr>
          <p:spPr>
            <a:xfrm>
              <a:off x="0" y="2402"/>
              <a:ext cx="5641974" cy="16388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txBox="1"/>
            <p:nvPr/>
          </p:nvSpPr>
          <p:spPr>
            <a:xfrm>
              <a:off x="0" y="2402"/>
              <a:ext cx="5641974" cy="1638814"/>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Arial"/>
                <a:buNone/>
              </a:pPr>
              <a:r>
                <a:rPr lang="en-US" sz="3400" b="0" i="0" u="none" strike="noStrike" cap="none">
                  <a:solidFill>
                    <a:schemeClr val="dk1"/>
                  </a:solidFill>
                  <a:latin typeface="Arial"/>
                  <a:ea typeface="Arial"/>
                  <a:cs typeface="Arial"/>
                  <a:sym typeface="Arial"/>
                </a:rPr>
                <a:t>Who I am – who I represent</a:t>
              </a:r>
              <a:endParaRPr/>
            </a:p>
          </p:txBody>
        </p:sp>
        <p:cxnSp>
          <p:nvCxnSpPr>
            <p:cNvPr id="95" name="Google Shape;95;p2"/>
            <p:cNvCxnSpPr/>
            <p:nvPr/>
          </p:nvCxnSpPr>
          <p:spPr>
            <a:xfrm>
              <a:off x="0" y="1641217"/>
              <a:ext cx="5641974" cy="0"/>
            </a:xfrm>
            <a:prstGeom prst="straightConnector1">
              <a:avLst/>
            </a:prstGeom>
            <a:solidFill>
              <a:srgbClr val="25A6CD"/>
            </a:solidFill>
            <a:ln w="15875" cap="flat" cmpd="sng">
              <a:solidFill>
                <a:srgbClr val="25A6CD"/>
              </a:solidFill>
              <a:prstDash val="solid"/>
              <a:round/>
              <a:headEnd type="none" w="sm" len="sm"/>
              <a:tailEnd type="none" w="sm" len="sm"/>
            </a:ln>
          </p:spPr>
        </p:cxnSp>
        <p:sp>
          <p:nvSpPr>
            <p:cNvPr id="96" name="Google Shape;96;p2"/>
            <p:cNvSpPr/>
            <p:nvPr/>
          </p:nvSpPr>
          <p:spPr>
            <a:xfrm>
              <a:off x="0" y="1641217"/>
              <a:ext cx="5641974" cy="16388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txBox="1"/>
            <p:nvPr/>
          </p:nvSpPr>
          <p:spPr>
            <a:xfrm>
              <a:off x="0" y="1641217"/>
              <a:ext cx="5641974" cy="1638814"/>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Arial"/>
                <a:buNone/>
              </a:pPr>
              <a:r>
                <a:rPr lang="en-US" sz="3400" b="0" i="0" u="none" strike="noStrike" cap="none">
                  <a:solidFill>
                    <a:schemeClr val="dk1"/>
                  </a:solidFill>
                  <a:latin typeface="Arial"/>
                  <a:ea typeface="Arial"/>
                  <a:cs typeface="Arial"/>
                  <a:sym typeface="Arial"/>
                </a:rPr>
                <a:t>How family medicine policy and advocacy work together</a:t>
              </a:r>
              <a:endParaRPr/>
            </a:p>
          </p:txBody>
        </p:sp>
        <p:cxnSp>
          <p:nvCxnSpPr>
            <p:cNvPr id="98" name="Google Shape;98;p2"/>
            <p:cNvCxnSpPr/>
            <p:nvPr/>
          </p:nvCxnSpPr>
          <p:spPr>
            <a:xfrm>
              <a:off x="0" y="3280032"/>
              <a:ext cx="5641974" cy="0"/>
            </a:xfrm>
            <a:prstGeom prst="straightConnector1">
              <a:avLst/>
            </a:prstGeom>
            <a:solidFill>
              <a:srgbClr val="25CCD6"/>
            </a:solidFill>
            <a:ln w="15875" cap="flat" cmpd="sng">
              <a:solidFill>
                <a:srgbClr val="25CCD6"/>
              </a:solidFill>
              <a:prstDash val="solid"/>
              <a:round/>
              <a:headEnd type="none" w="sm" len="sm"/>
              <a:tailEnd type="none" w="sm" len="sm"/>
            </a:ln>
          </p:spPr>
        </p:cxnSp>
        <p:sp>
          <p:nvSpPr>
            <p:cNvPr id="99" name="Google Shape;99;p2"/>
            <p:cNvSpPr/>
            <p:nvPr/>
          </p:nvSpPr>
          <p:spPr>
            <a:xfrm>
              <a:off x="0" y="3280032"/>
              <a:ext cx="5641974" cy="16388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txBox="1"/>
            <p:nvPr/>
          </p:nvSpPr>
          <p:spPr>
            <a:xfrm>
              <a:off x="0" y="3280032"/>
              <a:ext cx="5641974" cy="1638814"/>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Arial"/>
                <a:buNone/>
              </a:pPr>
              <a:r>
                <a:rPr lang="en-US" sz="3400" b="0" i="0" u="none" strike="noStrike" cap="none">
                  <a:solidFill>
                    <a:schemeClr val="dk1"/>
                  </a:solidFill>
                  <a:latin typeface="Arial"/>
                  <a:ea typeface="Arial"/>
                  <a:cs typeface="Arial"/>
                  <a:sym typeface="Arial"/>
                </a:rPr>
                <a:t>Legislative and Regulatory Activities – Substance/Content</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Helvetica Neue"/>
              <a:buNone/>
            </a:pPr>
            <a:r>
              <a:rPr lang="en-US"/>
              <a:t> Rural Physician Workforce Production Act fixes:</a:t>
            </a:r>
            <a:endParaRPr/>
          </a:p>
        </p:txBody>
      </p:sp>
      <p:sp>
        <p:nvSpPr>
          <p:cNvPr id="271" name="Google Shape;271;p21"/>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Clr>
                <a:srgbClr val="4472C4"/>
              </a:buClr>
              <a:buSzPts val="2800"/>
              <a:buFont typeface="Arial"/>
              <a:buNone/>
            </a:pPr>
            <a:r>
              <a:rPr lang="en-US" sz="1800" b="1" i="1">
                <a:solidFill>
                  <a:srgbClr val="4472C4"/>
                </a:solidFill>
                <a:latin typeface="Arial"/>
                <a:ea typeface="Arial"/>
                <a:cs typeface="Arial"/>
                <a:sym typeface="Arial"/>
              </a:rPr>
              <a:t>The current funding system disadvantages rural GME</a:t>
            </a:r>
            <a:endParaRPr sz="1800" i="1">
              <a:solidFill>
                <a:srgbClr val="4472C4"/>
              </a:solidFill>
              <a:latin typeface="Arial"/>
              <a:ea typeface="Arial"/>
              <a:cs typeface="Arial"/>
              <a:sym typeface="Arial"/>
            </a:endParaRPr>
          </a:p>
          <a:p>
            <a:pPr marL="228600" lvl="0" indent="-203200" algn="l" rtl="0">
              <a:spcBef>
                <a:spcPts val="1000"/>
              </a:spcBef>
              <a:spcAft>
                <a:spcPts val="0"/>
              </a:spcAft>
              <a:buClr>
                <a:schemeClr val="dk1"/>
              </a:buClr>
              <a:buSzPts val="1800"/>
              <a:buFont typeface="Arial"/>
              <a:buChar char="•"/>
            </a:pPr>
            <a:r>
              <a:rPr lang="en-US" sz="1800">
                <a:latin typeface="Arial"/>
                <a:ea typeface="Arial"/>
                <a:cs typeface="Arial"/>
                <a:sym typeface="Arial"/>
              </a:rPr>
              <a:t>Critical Access Hospitals and Sole Community Hospitals eligible for little Graduate Medical Education (GME) reimbursement. Generally ≈ 1/3 of what urban hospitals are paid.</a:t>
            </a:r>
            <a:endParaRPr sz="1800">
              <a:latin typeface="Arial"/>
              <a:ea typeface="Arial"/>
              <a:cs typeface="Arial"/>
              <a:sym typeface="Arial"/>
            </a:endParaRPr>
          </a:p>
          <a:p>
            <a:pPr marL="228600" lvl="0" indent="-203200" algn="l" rtl="0">
              <a:spcBef>
                <a:spcPts val="1000"/>
              </a:spcBef>
              <a:spcAft>
                <a:spcPts val="0"/>
              </a:spcAft>
              <a:buClr>
                <a:schemeClr val="dk1"/>
              </a:buClr>
              <a:buSzPts val="1800"/>
              <a:buFont typeface="Arial"/>
              <a:buChar char="•"/>
            </a:pPr>
            <a:r>
              <a:rPr lang="en-US" sz="1800">
                <a:latin typeface="Arial"/>
                <a:ea typeface="Arial"/>
                <a:cs typeface="Arial"/>
                <a:sym typeface="Arial"/>
              </a:rPr>
              <a:t>CAHs can only be reimbursed for direct costs. </a:t>
            </a:r>
            <a:endParaRPr sz="1800">
              <a:latin typeface="Arial"/>
              <a:ea typeface="Arial"/>
              <a:cs typeface="Arial"/>
              <a:sym typeface="Arial"/>
            </a:endParaRPr>
          </a:p>
          <a:p>
            <a:pPr marL="228600" lvl="0" indent="-203200" algn="l" rtl="0">
              <a:spcBef>
                <a:spcPts val="1000"/>
              </a:spcBef>
              <a:spcAft>
                <a:spcPts val="0"/>
              </a:spcAft>
              <a:buClr>
                <a:schemeClr val="dk1"/>
              </a:buClr>
              <a:buSzPts val="1800"/>
              <a:buFont typeface="Arial"/>
              <a:buChar char="•"/>
            </a:pPr>
            <a:r>
              <a:rPr lang="en-US" sz="1800">
                <a:latin typeface="Arial"/>
                <a:ea typeface="Arial"/>
                <a:cs typeface="Arial"/>
                <a:sym typeface="Arial"/>
              </a:rPr>
              <a:t>Many factors can result in a low Medicare share at rural hospitals:</a:t>
            </a:r>
            <a:endParaRPr sz="1800">
              <a:latin typeface="Arial"/>
              <a:ea typeface="Arial"/>
              <a:cs typeface="Arial"/>
              <a:sym typeface="Arial"/>
            </a:endParaRPr>
          </a:p>
          <a:p>
            <a:pPr marL="685800" lvl="1" indent="-203200" algn="l" rtl="0">
              <a:spcBef>
                <a:spcPts val="500"/>
              </a:spcBef>
              <a:spcAft>
                <a:spcPts val="0"/>
              </a:spcAft>
              <a:buClr>
                <a:schemeClr val="dk1"/>
              </a:buClr>
              <a:buSzPts val="1800"/>
              <a:buChar char="▪"/>
            </a:pPr>
            <a:r>
              <a:rPr lang="en-US">
                <a:latin typeface="Arial"/>
                <a:ea typeface="Arial"/>
                <a:cs typeface="Arial"/>
                <a:sym typeface="Arial"/>
              </a:rPr>
              <a:t>Maternity care (no Medicare)</a:t>
            </a:r>
            <a:endParaRPr>
              <a:latin typeface="Arial"/>
              <a:ea typeface="Arial"/>
              <a:cs typeface="Arial"/>
              <a:sym typeface="Arial"/>
            </a:endParaRPr>
          </a:p>
          <a:p>
            <a:pPr marL="685800" lvl="1" indent="-203200" algn="l" rtl="0">
              <a:spcBef>
                <a:spcPts val="500"/>
              </a:spcBef>
              <a:spcAft>
                <a:spcPts val="0"/>
              </a:spcAft>
              <a:buClr>
                <a:schemeClr val="dk1"/>
              </a:buClr>
              <a:buSzPts val="1800"/>
              <a:buChar char="▪"/>
            </a:pPr>
            <a:r>
              <a:rPr lang="en-US">
                <a:latin typeface="Arial"/>
                <a:ea typeface="Arial"/>
                <a:cs typeface="Arial"/>
                <a:sym typeface="Arial"/>
              </a:rPr>
              <a:t>Lower Surgical volume (esp. Orthopedics) for Medicare age patients</a:t>
            </a:r>
            <a:endParaRPr>
              <a:latin typeface="Arial"/>
              <a:ea typeface="Arial"/>
              <a:cs typeface="Arial"/>
              <a:sym typeface="Arial"/>
            </a:endParaRPr>
          </a:p>
          <a:p>
            <a:pPr marL="685800" lvl="1" indent="-203200" algn="l" rtl="0">
              <a:spcBef>
                <a:spcPts val="500"/>
              </a:spcBef>
              <a:spcAft>
                <a:spcPts val="0"/>
              </a:spcAft>
              <a:buClr>
                <a:schemeClr val="dk1"/>
              </a:buClr>
              <a:buSzPts val="1800"/>
              <a:buChar char="▪"/>
            </a:pPr>
            <a:r>
              <a:rPr lang="en-US">
                <a:latin typeface="Arial"/>
                <a:ea typeface="Arial"/>
                <a:cs typeface="Arial"/>
                <a:sym typeface="Arial"/>
              </a:rPr>
              <a:t>Many rural hospitals have accidental low Per-Resident Amounts (PRAs) and/or low caps from prior elective resident rotations.</a:t>
            </a:r>
            <a:endParaRPr>
              <a:latin typeface="Arial"/>
              <a:ea typeface="Arial"/>
              <a:cs typeface="Arial"/>
              <a:sym typeface="Arial"/>
            </a:endParaRPr>
          </a:p>
          <a:p>
            <a:pPr marL="685800" lvl="0" indent="0" algn="l" rtl="0">
              <a:spcBef>
                <a:spcPts val="500"/>
              </a:spcBef>
              <a:spcAft>
                <a:spcPts val="0"/>
              </a:spcAft>
              <a:buNone/>
            </a:pPr>
            <a:endParaRPr>
              <a:latin typeface="Arial"/>
              <a:ea typeface="Arial"/>
              <a:cs typeface="Arial"/>
              <a:sym typeface="Arial"/>
            </a:endParaRPr>
          </a:p>
          <a:p>
            <a:pPr marL="0" lvl="0" indent="0" algn="l" rtl="0">
              <a:spcBef>
                <a:spcPts val="500"/>
              </a:spcBef>
              <a:spcAft>
                <a:spcPts val="0"/>
              </a:spcAft>
              <a:buNone/>
            </a:pPr>
            <a:r>
              <a:rPr lang="en-US" sz="1800" b="1">
                <a:latin typeface="Arial"/>
                <a:ea typeface="Arial"/>
                <a:cs typeface="Arial"/>
                <a:sym typeface="Arial"/>
              </a:rPr>
              <a:t>**Information used on this slide originates from Dr. Lou Sanner (Univ. of Wisconsin) and Hope Wittenberg’s Rural Physician Workforce Production Act Advocacy PPT. </a:t>
            </a:r>
            <a:endParaRPr sz="1800" b="1">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0c640d72c6_0_10"/>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Stakeholder Support: Rural GME</a:t>
            </a:r>
            <a:endParaRPr/>
          </a:p>
        </p:txBody>
      </p:sp>
      <p:sp>
        <p:nvSpPr>
          <p:cNvPr id="278" name="Google Shape;278;g20c640d72c6_0_10"/>
          <p:cNvSpPr txBox="1">
            <a:spLocks noGrp="1"/>
          </p:cNvSpPr>
          <p:nvPr>
            <p:ph type="body" idx="1"/>
          </p:nvPr>
        </p:nvSpPr>
        <p:spPr>
          <a:xfrm>
            <a:off x="1024128" y="2084916"/>
            <a:ext cx="9720000" cy="3876900"/>
          </a:xfrm>
          <a:prstGeom prst="rect">
            <a:avLst/>
          </a:prstGeom>
        </p:spPr>
        <p:txBody>
          <a:bodyPr spcFirstLastPara="1" wrap="square" lIns="45700" tIns="45700" rIns="45700" bIns="45700" anchor="t" anchorCtr="0">
            <a:normAutofit fontScale="92500" lnSpcReduction="10000"/>
          </a:bodyPr>
          <a:lstStyle/>
          <a:p>
            <a:pPr marL="457200" lvl="0" indent="0" algn="l" rtl="0">
              <a:spcBef>
                <a:spcPts val="1200"/>
              </a:spcBef>
              <a:spcAft>
                <a:spcPts val="0"/>
              </a:spcAft>
              <a:buNone/>
            </a:pPr>
            <a:endParaRPr sz="2400" dirty="0">
              <a:highlight>
                <a:srgbClr val="FFFFFF"/>
              </a:highlight>
              <a:latin typeface="Arial"/>
              <a:ea typeface="Arial"/>
              <a:cs typeface="Arial"/>
              <a:sym typeface="Arial"/>
            </a:endParaRPr>
          </a:p>
          <a:p>
            <a:pPr marL="228600" lvl="0" indent="-217170" algn="l" rtl="0">
              <a:lnSpc>
                <a:spcPct val="150000"/>
              </a:lnSpc>
              <a:spcBef>
                <a:spcPts val="200"/>
              </a:spcBef>
              <a:spcAft>
                <a:spcPts val="0"/>
              </a:spcAft>
              <a:buSzPct val="100000"/>
              <a:buFont typeface="Arial"/>
              <a:buChar char="●"/>
            </a:pPr>
            <a:r>
              <a:rPr lang="en-US" sz="2400" dirty="0">
                <a:latin typeface="Arial"/>
                <a:ea typeface="Arial"/>
                <a:cs typeface="Arial"/>
                <a:sym typeface="Arial"/>
              </a:rPr>
              <a:t> American Academy of Family Physicians</a:t>
            </a:r>
            <a:endParaRPr sz="2400" dirty="0">
              <a:latin typeface="Times New Roman"/>
              <a:ea typeface="Times New Roman"/>
              <a:cs typeface="Times New Roman"/>
              <a:sym typeface="Times New Roman"/>
            </a:endParaRPr>
          </a:p>
          <a:p>
            <a:pPr marL="228600" lvl="0" indent="-217170" algn="l" rtl="0">
              <a:lnSpc>
                <a:spcPct val="150000"/>
              </a:lnSpc>
              <a:spcBef>
                <a:spcPts val="0"/>
              </a:spcBef>
              <a:spcAft>
                <a:spcPts val="0"/>
              </a:spcAft>
              <a:buSzPct val="100000"/>
              <a:buFont typeface="Arial"/>
              <a:buChar char="●"/>
            </a:pPr>
            <a:r>
              <a:rPr lang="en-US" sz="2400" dirty="0">
                <a:latin typeface="Arial"/>
                <a:ea typeface="Arial"/>
                <a:cs typeface="Arial"/>
                <a:sym typeface="Arial"/>
              </a:rPr>
              <a:t> American Association of Colleges of Osteopathic Medicine</a:t>
            </a:r>
            <a:endParaRPr sz="2400" dirty="0">
              <a:latin typeface="Times New Roman"/>
              <a:ea typeface="Times New Roman"/>
              <a:cs typeface="Times New Roman"/>
              <a:sym typeface="Times New Roman"/>
            </a:endParaRPr>
          </a:p>
          <a:p>
            <a:pPr marL="228600" lvl="0" indent="-217170" algn="l" rtl="0">
              <a:lnSpc>
                <a:spcPct val="150000"/>
              </a:lnSpc>
              <a:spcBef>
                <a:spcPts val="0"/>
              </a:spcBef>
              <a:spcAft>
                <a:spcPts val="0"/>
              </a:spcAft>
              <a:buSzPct val="100000"/>
              <a:buFont typeface="Arial"/>
              <a:buChar char="●"/>
            </a:pPr>
            <a:r>
              <a:rPr lang="en-US" sz="2400" dirty="0">
                <a:latin typeface="Arial"/>
                <a:ea typeface="Arial"/>
                <a:cs typeface="Arial"/>
                <a:sym typeface="Arial"/>
              </a:rPr>
              <a:t> American College of Osteopathic Family Physicians</a:t>
            </a:r>
            <a:endParaRPr sz="2400" dirty="0">
              <a:latin typeface="Times New Roman"/>
              <a:ea typeface="Times New Roman"/>
              <a:cs typeface="Times New Roman"/>
              <a:sym typeface="Times New Roman"/>
            </a:endParaRPr>
          </a:p>
          <a:p>
            <a:pPr marL="228600" lvl="0" indent="-217170" algn="l" rtl="0">
              <a:lnSpc>
                <a:spcPct val="150000"/>
              </a:lnSpc>
              <a:spcBef>
                <a:spcPts val="0"/>
              </a:spcBef>
              <a:spcAft>
                <a:spcPts val="0"/>
              </a:spcAft>
              <a:buSzPct val="100000"/>
              <a:buFont typeface="Arial"/>
              <a:buChar char="●"/>
            </a:pPr>
            <a:r>
              <a:rPr lang="en-US" sz="2400" dirty="0">
                <a:latin typeface="Arial"/>
                <a:ea typeface="Arial"/>
                <a:cs typeface="Arial"/>
                <a:sym typeface="Arial"/>
              </a:rPr>
              <a:t> American Osteopathic Association</a:t>
            </a:r>
            <a:endParaRPr sz="2400" dirty="0">
              <a:latin typeface="Times New Roman"/>
              <a:ea typeface="Times New Roman"/>
              <a:cs typeface="Times New Roman"/>
              <a:sym typeface="Times New Roman"/>
            </a:endParaRPr>
          </a:p>
          <a:p>
            <a:pPr marL="228600" lvl="0" indent="-217170" algn="l" rtl="0">
              <a:lnSpc>
                <a:spcPct val="150000"/>
              </a:lnSpc>
              <a:spcBef>
                <a:spcPts val="0"/>
              </a:spcBef>
              <a:spcAft>
                <a:spcPts val="0"/>
              </a:spcAft>
              <a:buSzPct val="100000"/>
              <a:buFont typeface="Arial"/>
              <a:buChar char="●"/>
            </a:pPr>
            <a:r>
              <a:rPr lang="en-US" sz="2400" dirty="0">
                <a:latin typeface="Arial"/>
                <a:ea typeface="Arial"/>
                <a:cs typeface="Arial"/>
                <a:sym typeface="Arial"/>
              </a:rPr>
              <a:t> Council of Academic Family Medicine</a:t>
            </a:r>
            <a:endParaRPr sz="2400" dirty="0">
              <a:latin typeface="Times New Roman"/>
              <a:ea typeface="Times New Roman"/>
              <a:cs typeface="Times New Roman"/>
              <a:sym typeface="Times New Roman"/>
            </a:endParaRPr>
          </a:p>
          <a:p>
            <a:pPr marL="228600" lvl="0" indent="-217170" algn="l" rtl="0">
              <a:lnSpc>
                <a:spcPct val="150000"/>
              </a:lnSpc>
              <a:spcBef>
                <a:spcPts val="0"/>
              </a:spcBef>
              <a:spcAft>
                <a:spcPts val="0"/>
              </a:spcAft>
              <a:buSzPct val="100000"/>
              <a:buFont typeface="Arial"/>
              <a:buChar char="●"/>
            </a:pPr>
            <a:r>
              <a:rPr lang="en-US" sz="2400" dirty="0">
                <a:latin typeface="Arial"/>
                <a:ea typeface="Arial"/>
                <a:cs typeface="Arial"/>
                <a:sym typeface="Arial"/>
              </a:rPr>
              <a:t> GME Initiative</a:t>
            </a:r>
            <a:endParaRPr sz="2400" dirty="0">
              <a:latin typeface="Times New Roman"/>
              <a:ea typeface="Times New Roman"/>
              <a:cs typeface="Times New Roman"/>
              <a:sym typeface="Times New Roman"/>
            </a:endParaRPr>
          </a:p>
          <a:p>
            <a:pPr marL="228600" lvl="0" indent="-217170" algn="l" rtl="0">
              <a:lnSpc>
                <a:spcPct val="150000"/>
              </a:lnSpc>
              <a:spcBef>
                <a:spcPts val="0"/>
              </a:spcBef>
              <a:spcAft>
                <a:spcPts val="0"/>
              </a:spcAft>
              <a:buSzPct val="100000"/>
              <a:buFont typeface="Arial"/>
              <a:buChar char="●"/>
            </a:pPr>
            <a:r>
              <a:rPr lang="en-US" sz="2400" dirty="0">
                <a:latin typeface="Arial"/>
                <a:ea typeface="Arial"/>
                <a:cs typeface="Arial"/>
                <a:sym typeface="Arial"/>
              </a:rPr>
              <a:t> National Rural Health Association</a:t>
            </a:r>
            <a:endParaRPr sz="2400" dirty="0">
              <a:latin typeface="Times New Roman"/>
              <a:ea typeface="Times New Roman"/>
              <a:cs typeface="Times New Roman"/>
              <a:sym typeface="Times New Roman"/>
            </a:endParaRPr>
          </a:p>
          <a:p>
            <a:pPr marL="0" lvl="0" indent="0" algn="l" rtl="0">
              <a:spcBef>
                <a:spcPts val="1200"/>
              </a:spcBef>
              <a:spcAft>
                <a:spcPts val="2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0c640d72c6_0_3"/>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Teaching Health Centers </a:t>
            </a:r>
            <a:endParaRPr/>
          </a:p>
        </p:txBody>
      </p:sp>
      <p:sp>
        <p:nvSpPr>
          <p:cNvPr id="285" name="Google Shape;285;g20c640d72c6_0_3"/>
          <p:cNvSpPr txBox="1">
            <a:spLocks noGrp="1"/>
          </p:cNvSpPr>
          <p:nvPr>
            <p:ph type="body" idx="1"/>
          </p:nvPr>
        </p:nvSpPr>
        <p:spPr>
          <a:xfrm>
            <a:off x="1024128" y="2286000"/>
            <a:ext cx="9720000" cy="3876900"/>
          </a:xfrm>
          <a:prstGeom prst="rect">
            <a:avLst/>
          </a:prstGeom>
        </p:spPr>
        <p:txBody>
          <a:bodyPr spcFirstLastPara="1" wrap="square" lIns="45700" tIns="45700" rIns="45700" bIns="45700" anchor="t" anchorCtr="0">
            <a:normAutofit lnSpcReduction="10000"/>
          </a:bodyPr>
          <a:lstStyle/>
          <a:p>
            <a:pPr marL="88900" lvl="0" indent="0" algn="l" rtl="0">
              <a:spcBef>
                <a:spcPts val="1400"/>
              </a:spcBef>
              <a:spcAft>
                <a:spcPts val="0"/>
              </a:spcAft>
              <a:buNone/>
            </a:pPr>
            <a:r>
              <a:rPr lang="en-US" sz="2400" u="sng" dirty="0">
                <a:latin typeface="Arial"/>
                <a:ea typeface="Arial"/>
                <a:cs typeface="Arial"/>
                <a:sym typeface="Arial"/>
              </a:rPr>
              <a:t>Twin advocacy efforts needed in the 118th Congress:</a:t>
            </a:r>
            <a:endParaRPr sz="2400" u="sng" dirty="0">
              <a:latin typeface="Arial"/>
              <a:ea typeface="Arial"/>
              <a:cs typeface="Arial"/>
              <a:sym typeface="Arial"/>
            </a:endParaRPr>
          </a:p>
          <a:p>
            <a:pPr marL="88900" lvl="0" indent="0" algn="l" rtl="0">
              <a:spcBef>
                <a:spcPts val="1400"/>
              </a:spcBef>
              <a:spcAft>
                <a:spcPts val="0"/>
              </a:spcAft>
              <a:buClr>
                <a:schemeClr val="dk1"/>
              </a:buClr>
              <a:buSzPts val="1100"/>
              <a:buFont typeface="Arial"/>
              <a:buNone/>
            </a:pPr>
            <a:endParaRPr sz="2400" dirty="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dirty="0">
                <a:latin typeface="Arial"/>
                <a:ea typeface="Arial"/>
                <a:cs typeface="Arial"/>
                <a:sym typeface="Arial"/>
              </a:rPr>
              <a:t>Re-introduce/pass the “Doc Act”  to provide permanence.</a:t>
            </a:r>
            <a:endParaRPr sz="2400" dirty="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dirty="0">
                <a:latin typeface="Arial"/>
                <a:ea typeface="Arial"/>
                <a:cs typeface="Arial"/>
                <a:sym typeface="Arial"/>
              </a:rPr>
              <a:t>Expand funding and reauthorize to cover new programs/FTEs.</a:t>
            </a:r>
            <a:endParaRPr sz="2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400" dirty="0">
              <a:latin typeface="Arial"/>
              <a:ea typeface="Arial"/>
              <a:cs typeface="Arial"/>
              <a:sym typeface="Arial"/>
            </a:endParaRPr>
          </a:p>
          <a:p>
            <a:pPr marL="0" lvl="0" indent="0" algn="l" rtl="0">
              <a:spcBef>
                <a:spcPts val="600"/>
              </a:spcBef>
              <a:spcAft>
                <a:spcPts val="0"/>
              </a:spcAft>
              <a:buNone/>
            </a:pPr>
            <a:r>
              <a:rPr lang="en-US" sz="2400" u="sng" dirty="0">
                <a:latin typeface="Arial"/>
                <a:ea typeface="Arial"/>
                <a:cs typeface="Arial"/>
                <a:sym typeface="Arial"/>
              </a:rPr>
              <a:t>Strategy:</a:t>
            </a:r>
            <a:endParaRPr sz="2400" u="sng" dirty="0">
              <a:latin typeface="Arial"/>
              <a:ea typeface="Arial"/>
              <a:cs typeface="Arial"/>
              <a:sym typeface="Arial"/>
            </a:endParaRPr>
          </a:p>
          <a:p>
            <a:pPr marL="0" lvl="0" indent="0" algn="l" rtl="0">
              <a:spcBef>
                <a:spcPts val="600"/>
              </a:spcBef>
              <a:spcAft>
                <a:spcPts val="0"/>
              </a:spcAft>
              <a:buClr>
                <a:schemeClr val="dk1"/>
              </a:buClr>
              <a:buSzPts val="1100"/>
              <a:buFont typeface="Arial"/>
              <a:buNone/>
            </a:pPr>
            <a:endParaRPr sz="2400" dirty="0">
              <a:latin typeface="Arial"/>
              <a:ea typeface="Arial"/>
              <a:cs typeface="Arial"/>
              <a:sym typeface="Arial"/>
            </a:endParaRPr>
          </a:p>
          <a:p>
            <a:pPr marL="457200" lvl="0" indent="-381000" algn="l" rtl="0">
              <a:spcBef>
                <a:spcPts val="0"/>
              </a:spcBef>
              <a:spcAft>
                <a:spcPts val="0"/>
              </a:spcAft>
              <a:buSzPts val="2400"/>
              <a:buFont typeface="Arial"/>
              <a:buChar char="●"/>
            </a:pPr>
            <a:r>
              <a:rPr lang="en-US" sz="2400" dirty="0">
                <a:latin typeface="Arial"/>
                <a:ea typeface="Arial"/>
                <a:cs typeface="Arial"/>
                <a:sym typeface="Arial"/>
              </a:rPr>
              <a:t>CAFM in partnership with the American Association of Teaching Health Centers (AATHC) and its coalition partners are proposing a 3 year proposal to adequately fund THC’s.  </a:t>
            </a:r>
            <a:endParaRPr sz="2400" dirty="0">
              <a:latin typeface="Arial"/>
              <a:ea typeface="Arial"/>
              <a:cs typeface="Arial"/>
              <a:sym typeface="Arial"/>
            </a:endParaRPr>
          </a:p>
          <a:p>
            <a:pPr marL="0" lvl="0" indent="0" algn="l" rtl="0">
              <a:spcBef>
                <a:spcPts val="1200"/>
              </a:spcBef>
              <a:spcAft>
                <a:spcPts val="200"/>
              </a:spcAft>
              <a:buNone/>
            </a:pPr>
            <a:endParaRPr sz="2400"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cxnSp>
        <p:nvCxnSpPr>
          <p:cNvPr id="291" name="Google Shape;291;p23"/>
          <p:cNvCxnSpPr/>
          <p:nvPr/>
        </p:nvCxnSpPr>
        <p:spPr>
          <a:xfrm rot="10800000">
            <a:off x="685800" y="2743200"/>
            <a:ext cx="10515600" cy="0"/>
          </a:xfrm>
          <a:prstGeom prst="straightConnector1">
            <a:avLst/>
          </a:prstGeom>
          <a:noFill/>
          <a:ln w="44450" cap="flat" cmpd="sng">
            <a:solidFill>
              <a:srgbClr val="A5A5A5"/>
            </a:solidFill>
            <a:prstDash val="solid"/>
            <a:round/>
            <a:headEnd type="triangle" w="med" len="med"/>
            <a:tailEnd type="triangle" w="med" len="med"/>
          </a:ln>
        </p:spPr>
      </p:cxnSp>
      <p:cxnSp>
        <p:nvCxnSpPr>
          <p:cNvPr id="292" name="Google Shape;292;p23"/>
          <p:cNvCxnSpPr>
            <a:stCxn id="293" idx="2"/>
          </p:cNvCxnSpPr>
          <p:nvPr/>
        </p:nvCxnSpPr>
        <p:spPr>
          <a:xfrm>
            <a:off x="10333487" y="2599533"/>
            <a:ext cx="0" cy="2317500"/>
          </a:xfrm>
          <a:prstGeom prst="straightConnector1">
            <a:avLst/>
          </a:prstGeom>
          <a:noFill/>
          <a:ln w="38100" cap="flat" cmpd="sng">
            <a:solidFill>
              <a:srgbClr val="65747C"/>
            </a:solidFill>
            <a:prstDash val="solid"/>
            <a:round/>
            <a:headEnd type="none" w="sm" len="sm"/>
            <a:tailEnd type="none" w="sm" len="sm"/>
          </a:ln>
        </p:spPr>
      </p:cxnSp>
      <p:sp>
        <p:nvSpPr>
          <p:cNvPr id="294" name="Google Shape;294;p23"/>
          <p:cNvSpPr/>
          <p:nvPr/>
        </p:nvSpPr>
        <p:spPr>
          <a:xfrm>
            <a:off x="42576" y="609604"/>
            <a:ext cx="12149424" cy="6966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accent1"/>
                </a:solidFill>
                <a:latin typeface="Arial"/>
                <a:ea typeface="Arial"/>
                <a:cs typeface="Arial"/>
                <a:sym typeface="Arial"/>
              </a:rPr>
              <a:t>THC funding </a:t>
            </a:r>
            <a:endParaRPr/>
          </a:p>
        </p:txBody>
      </p:sp>
      <p:cxnSp>
        <p:nvCxnSpPr>
          <p:cNvPr id="295" name="Google Shape;295;p23"/>
          <p:cNvCxnSpPr/>
          <p:nvPr/>
        </p:nvCxnSpPr>
        <p:spPr>
          <a:xfrm rot="10800000">
            <a:off x="1290785" y="5177861"/>
            <a:ext cx="9910615" cy="35089"/>
          </a:xfrm>
          <a:prstGeom prst="straightConnector1">
            <a:avLst/>
          </a:prstGeom>
          <a:noFill/>
          <a:ln w="44450" cap="flat" cmpd="sng">
            <a:solidFill>
              <a:srgbClr val="A5A5A5"/>
            </a:solidFill>
            <a:prstDash val="solid"/>
            <a:round/>
            <a:headEnd type="triangle" w="med" len="med"/>
            <a:tailEnd type="triangle" w="med" len="med"/>
          </a:ln>
        </p:spPr>
      </p:cxnSp>
      <p:sp>
        <p:nvSpPr>
          <p:cNvPr id="296" name="Google Shape;296;p23"/>
          <p:cNvSpPr/>
          <p:nvPr/>
        </p:nvSpPr>
        <p:spPr>
          <a:xfrm>
            <a:off x="920582" y="2057403"/>
            <a:ext cx="1295400" cy="5479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chemeClr val="accent1"/>
                </a:solidFill>
                <a:latin typeface="Arial"/>
                <a:ea typeface="Arial"/>
                <a:cs typeface="Arial"/>
                <a:sym typeface="Arial"/>
              </a:rPr>
              <a:t>Dec 2020</a:t>
            </a:r>
            <a:endParaRPr/>
          </a:p>
        </p:txBody>
      </p:sp>
      <p:sp>
        <p:nvSpPr>
          <p:cNvPr id="297" name="Google Shape;297;p23"/>
          <p:cNvSpPr/>
          <p:nvPr/>
        </p:nvSpPr>
        <p:spPr>
          <a:xfrm>
            <a:off x="920582" y="3045850"/>
            <a:ext cx="1295400" cy="81040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7F7F7F"/>
                </a:solidFill>
                <a:latin typeface="Arial"/>
                <a:ea typeface="Arial"/>
                <a:cs typeface="Arial"/>
                <a:sym typeface="Arial"/>
              </a:rPr>
              <a:t>Reauthorized through Sept 2023</a:t>
            </a:r>
            <a:endParaRPr/>
          </a:p>
        </p:txBody>
      </p:sp>
      <p:sp>
        <p:nvSpPr>
          <p:cNvPr id="298" name="Google Shape;298;p23"/>
          <p:cNvSpPr/>
          <p:nvPr/>
        </p:nvSpPr>
        <p:spPr>
          <a:xfrm>
            <a:off x="2215983" y="1866038"/>
            <a:ext cx="2414716" cy="95335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chemeClr val="accent1"/>
                </a:solidFill>
                <a:latin typeface="Arial"/>
                <a:ea typeface="Arial"/>
                <a:cs typeface="Arial"/>
                <a:sym typeface="Arial"/>
              </a:rPr>
              <a:t>March 2021</a:t>
            </a:r>
            <a:endParaRPr/>
          </a:p>
        </p:txBody>
      </p:sp>
      <p:sp>
        <p:nvSpPr>
          <p:cNvPr id="299" name="Google Shape;299;p23"/>
          <p:cNvSpPr/>
          <p:nvPr/>
        </p:nvSpPr>
        <p:spPr>
          <a:xfrm>
            <a:off x="3479180" y="5291732"/>
            <a:ext cx="2098597" cy="4994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7F7F7F"/>
                </a:solidFill>
                <a:latin typeface="Arial"/>
                <a:ea typeface="Arial"/>
                <a:cs typeface="Arial"/>
                <a:sym typeface="Arial"/>
              </a:rPr>
              <a:t>FY 2022 Beg</a:t>
            </a:r>
            <a:endParaRPr/>
          </a:p>
        </p:txBody>
      </p:sp>
      <p:sp>
        <p:nvSpPr>
          <p:cNvPr id="300" name="Google Shape;300;p23"/>
          <p:cNvSpPr/>
          <p:nvPr/>
        </p:nvSpPr>
        <p:spPr>
          <a:xfrm>
            <a:off x="1336048" y="2647768"/>
            <a:ext cx="267918" cy="190861"/>
          </a:xfrm>
          <a:prstGeom prst="ellipse">
            <a:avLst/>
          </a:prstGeom>
          <a:solidFill>
            <a:schemeClr val="accent1"/>
          </a:solidFill>
          <a:ln>
            <a:noFill/>
          </a:ln>
          <a:effectLst>
            <a:reflection stA="0" endPos="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1" name="Google Shape;301;p23"/>
          <p:cNvSpPr/>
          <p:nvPr/>
        </p:nvSpPr>
        <p:spPr>
          <a:xfrm>
            <a:off x="3305097" y="2656158"/>
            <a:ext cx="174083" cy="174083"/>
          </a:xfrm>
          <a:prstGeom prst="ellipse">
            <a:avLst/>
          </a:prstGeom>
          <a:solidFill>
            <a:schemeClr val="accent1"/>
          </a:solidFill>
          <a:ln>
            <a:noFill/>
          </a:ln>
          <a:effectLst>
            <a:reflection stA="0" endPos="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2" name="Google Shape;302;p23"/>
          <p:cNvSpPr/>
          <p:nvPr/>
        </p:nvSpPr>
        <p:spPr>
          <a:xfrm>
            <a:off x="4441436" y="4860112"/>
            <a:ext cx="174083" cy="174083"/>
          </a:xfrm>
          <a:prstGeom prst="ellipse">
            <a:avLst/>
          </a:prstGeom>
          <a:solidFill>
            <a:schemeClr val="accent1"/>
          </a:solidFill>
          <a:ln>
            <a:noFill/>
          </a:ln>
          <a:effectLst>
            <a:reflection stA="0" endPos="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3" name="Google Shape;303;p23"/>
          <p:cNvSpPr/>
          <p:nvPr/>
        </p:nvSpPr>
        <p:spPr>
          <a:xfrm>
            <a:off x="3479180" y="4537066"/>
            <a:ext cx="2098597" cy="2891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chemeClr val="accent1"/>
                </a:solidFill>
                <a:latin typeface="Arial"/>
                <a:ea typeface="Arial"/>
                <a:cs typeface="Arial"/>
                <a:sym typeface="Arial"/>
              </a:rPr>
              <a:t>Oct 1, 2021</a:t>
            </a:r>
            <a:endParaRPr/>
          </a:p>
        </p:txBody>
      </p:sp>
      <p:sp>
        <p:nvSpPr>
          <p:cNvPr id="304" name="Google Shape;304;p23"/>
          <p:cNvSpPr/>
          <p:nvPr/>
        </p:nvSpPr>
        <p:spPr>
          <a:xfrm>
            <a:off x="5620981" y="2656158"/>
            <a:ext cx="174083" cy="174083"/>
          </a:xfrm>
          <a:prstGeom prst="ellipse">
            <a:avLst/>
          </a:prstGeom>
          <a:solidFill>
            <a:schemeClr val="accent1"/>
          </a:solidFill>
          <a:ln>
            <a:noFill/>
          </a:ln>
          <a:effectLst>
            <a:reflection stA="0" endPos="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5" name="Google Shape;305;p23"/>
          <p:cNvSpPr/>
          <p:nvPr/>
        </p:nvSpPr>
        <p:spPr>
          <a:xfrm>
            <a:off x="4928838" y="3023892"/>
            <a:ext cx="1471961" cy="109090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7F7F7F"/>
                </a:solidFill>
                <a:latin typeface="Arial"/>
                <a:ea typeface="Arial"/>
                <a:cs typeface="Arial"/>
                <a:sym typeface="Arial"/>
              </a:rPr>
              <a:t>? 3.37 B for FY2022, but use until expended </a:t>
            </a:r>
            <a:endParaRPr/>
          </a:p>
        </p:txBody>
      </p:sp>
      <p:sp>
        <p:nvSpPr>
          <p:cNvPr id="306" name="Google Shape;306;p23"/>
          <p:cNvSpPr/>
          <p:nvPr/>
        </p:nvSpPr>
        <p:spPr>
          <a:xfrm>
            <a:off x="2611267" y="2949690"/>
            <a:ext cx="1483648" cy="138668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7F7F7F"/>
                </a:solidFill>
                <a:latin typeface="Arial"/>
                <a:ea typeface="Arial"/>
                <a:cs typeface="Arial"/>
                <a:sym typeface="Arial"/>
              </a:rPr>
              <a:t>American Rescue Plan adds $330 m for same time period – through Sept 2023 </a:t>
            </a:r>
            <a:endParaRPr/>
          </a:p>
        </p:txBody>
      </p:sp>
      <p:sp>
        <p:nvSpPr>
          <p:cNvPr id="307" name="Google Shape;307;p23"/>
          <p:cNvSpPr/>
          <p:nvPr/>
        </p:nvSpPr>
        <p:spPr>
          <a:xfrm>
            <a:off x="6355956" y="5253384"/>
            <a:ext cx="2098597" cy="46161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7F7F7F"/>
                </a:solidFill>
                <a:latin typeface="Arial"/>
                <a:ea typeface="Arial"/>
                <a:cs typeface="Arial"/>
                <a:sym typeface="Arial"/>
              </a:rPr>
              <a:t>FY 2023 Beg</a:t>
            </a:r>
            <a:endParaRPr/>
          </a:p>
        </p:txBody>
      </p:sp>
      <p:sp>
        <p:nvSpPr>
          <p:cNvPr id="308" name="Google Shape;308;p23"/>
          <p:cNvSpPr/>
          <p:nvPr/>
        </p:nvSpPr>
        <p:spPr>
          <a:xfrm>
            <a:off x="7318212" y="4860112"/>
            <a:ext cx="174083" cy="174083"/>
          </a:xfrm>
          <a:prstGeom prst="ellipse">
            <a:avLst/>
          </a:prstGeom>
          <a:solidFill>
            <a:schemeClr val="accent1"/>
          </a:solidFill>
          <a:ln>
            <a:noFill/>
          </a:ln>
          <a:effectLst>
            <a:reflection stA="0" endPos="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9" name="Google Shape;309;p23"/>
          <p:cNvSpPr/>
          <p:nvPr/>
        </p:nvSpPr>
        <p:spPr>
          <a:xfrm>
            <a:off x="6355956" y="4537066"/>
            <a:ext cx="2098597" cy="2891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chemeClr val="accent1"/>
                </a:solidFill>
                <a:latin typeface="Arial"/>
                <a:ea typeface="Arial"/>
                <a:cs typeface="Arial"/>
                <a:sym typeface="Arial"/>
              </a:rPr>
              <a:t>Oct 1, 2022</a:t>
            </a:r>
            <a:endParaRPr/>
          </a:p>
        </p:txBody>
      </p:sp>
      <p:sp>
        <p:nvSpPr>
          <p:cNvPr id="310" name="Google Shape;310;p23"/>
          <p:cNvSpPr/>
          <p:nvPr/>
        </p:nvSpPr>
        <p:spPr>
          <a:xfrm>
            <a:off x="9284189" y="5212950"/>
            <a:ext cx="2098597" cy="5782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7F7F7F"/>
                </a:solidFill>
                <a:latin typeface="Arial"/>
                <a:ea typeface="Arial"/>
                <a:cs typeface="Arial"/>
                <a:sym typeface="Arial"/>
              </a:rPr>
              <a:t>FY 2024 Beg</a:t>
            </a:r>
            <a:endParaRPr/>
          </a:p>
        </p:txBody>
      </p:sp>
      <p:sp>
        <p:nvSpPr>
          <p:cNvPr id="311" name="Google Shape;311;p23"/>
          <p:cNvSpPr/>
          <p:nvPr/>
        </p:nvSpPr>
        <p:spPr>
          <a:xfrm>
            <a:off x="10246446" y="4860112"/>
            <a:ext cx="174083" cy="174083"/>
          </a:xfrm>
          <a:prstGeom prst="ellipse">
            <a:avLst/>
          </a:prstGeom>
          <a:solidFill>
            <a:schemeClr val="accent1"/>
          </a:solidFill>
          <a:ln>
            <a:noFill/>
          </a:ln>
          <a:effectLst>
            <a:reflection stA="0" endPos="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2" name="Google Shape;312;p23"/>
          <p:cNvSpPr/>
          <p:nvPr/>
        </p:nvSpPr>
        <p:spPr>
          <a:xfrm>
            <a:off x="9284189" y="4537066"/>
            <a:ext cx="2098597" cy="28911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rgbClr val="C00000"/>
                </a:solidFill>
                <a:latin typeface="Arial"/>
                <a:ea typeface="Arial"/>
                <a:cs typeface="Arial"/>
                <a:sym typeface="Arial"/>
              </a:rPr>
              <a:t>Sept 30, 2023</a:t>
            </a:r>
            <a:endParaRPr/>
          </a:p>
        </p:txBody>
      </p:sp>
      <p:sp>
        <p:nvSpPr>
          <p:cNvPr id="293" name="Google Shape;293;p23"/>
          <p:cNvSpPr/>
          <p:nvPr/>
        </p:nvSpPr>
        <p:spPr>
          <a:xfrm>
            <a:off x="9685787" y="1306216"/>
            <a:ext cx="1295400" cy="129331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i="0" u="none" strike="noStrike" cap="none">
                <a:solidFill>
                  <a:srgbClr val="C00000"/>
                </a:solidFill>
                <a:latin typeface="Arial"/>
                <a:ea typeface="Arial"/>
                <a:cs typeface="Arial"/>
                <a:sym typeface="Arial"/>
              </a:rPr>
              <a:t>ARP and Reauthorized Funding Ends</a:t>
            </a:r>
            <a:endParaRPr/>
          </a:p>
        </p:txBody>
      </p:sp>
      <p:sp>
        <p:nvSpPr>
          <p:cNvPr id="313" name="Google Shape;313;p23"/>
          <p:cNvSpPr txBox="1"/>
          <p:nvPr/>
        </p:nvSpPr>
        <p:spPr>
          <a:xfrm flipH="1">
            <a:off x="1290785" y="4724401"/>
            <a:ext cx="567717" cy="323165"/>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i="0" u="none" strike="noStrike" cap="none">
                <a:solidFill>
                  <a:schemeClr val="lt1"/>
                </a:solidFill>
                <a:latin typeface="Arial"/>
                <a:ea typeface="Arial"/>
                <a:cs typeface="Arial"/>
                <a:sym typeface="Arial"/>
              </a:rPr>
              <a:t>FY</a:t>
            </a:r>
            <a:endParaRPr/>
          </a:p>
        </p:txBody>
      </p:sp>
      <p:sp>
        <p:nvSpPr>
          <p:cNvPr id="314" name="Google Shape;314;p23"/>
          <p:cNvSpPr txBox="1"/>
          <p:nvPr/>
        </p:nvSpPr>
        <p:spPr>
          <a:xfrm>
            <a:off x="4913031" y="2047360"/>
            <a:ext cx="158998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accent2"/>
                </a:solidFill>
                <a:latin typeface="Arial"/>
                <a:ea typeface="Arial"/>
                <a:cs typeface="Arial"/>
                <a:sym typeface="Arial"/>
              </a:rPr>
              <a:t>FY2022 Budget Reconciliation</a:t>
            </a:r>
            <a:endParaRPr/>
          </a:p>
        </p:txBody>
      </p:sp>
      <p:sp>
        <p:nvSpPr>
          <p:cNvPr id="315" name="Google Shape;315;p23"/>
          <p:cNvSpPr/>
          <p:nvPr/>
        </p:nvSpPr>
        <p:spPr>
          <a:xfrm>
            <a:off x="9372601" y="2881054"/>
            <a:ext cx="2286000" cy="703638"/>
          </a:xfrm>
          <a:prstGeom prst="rightArrow">
            <a:avLst>
              <a:gd name="adj1" fmla="val 50000"/>
              <a:gd name="adj2" fmla="val 50000"/>
            </a:avLst>
          </a:prstGeom>
          <a:solidFill>
            <a:schemeClr val="accent1"/>
          </a:solidFill>
          <a:ln w="15875" cap="flat" cmpd="sng">
            <a:solidFill>
              <a:srgbClr val="156C9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C00000"/>
                </a:solidFill>
                <a:latin typeface="Arial"/>
                <a:ea typeface="Arial"/>
                <a:cs typeface="Arial"/>
                <a:sym typeface="Arial"/>
              </a:rPr>
              <a:t>BBB funding continues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Helvetica Neue"/>
              <a:buNone/>
            </a:pPr>
            <a:r>
              <a:rPr lang="en-US">
                <a:latin typeface="Arial"/>
                <a:ea typeface="Arial"/>
                <a:cs typeface="Arial"/>
                <a:sym typeface="Arial"/>
              </a:rPr>
              <a:t> DOC Act</a:t>
            </a:r>
            <a:endParaRPr>
              <a:latin typeface="Arial"/>
              <a:ea typeface="Arial"/>
              <a:cs typeface="Arial"/>
              <a:sym typeface="Arial"/>
            </a:endParaRPr>
          </a:p>
        </p:txBody>
      </p:sp>
      <p:sp>
        <p:nvSpPr>
          <p:cNvPr id="321" name="Google Shape;321;p22"/>
          <p:cNvSpPr txBox="1">
            <a:spLocks noGrp="1"/>
          </p:cNvSpPr>
          <p:nvPr>
            <p:ph type="body" idx="1"/>
          </p:nvPr>
        </p:nvSpPr>
        <p:spPr>
          <a:xfrm>
            <a:off x="1024128" y="2286000"/>
            <a:ext cx="9720073" cy="3876805"/>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400"/>
              </a:spcBef>
              <a:spcAft>
                <a:spcPts val="0"/>
              </a:spcAft>
              <a:buNone/>
            </a:pPr>
            <a:r>
              <a:rPr lang="en-US" sz="2400" u="sng">
                <a:latin typeface="Arial"/>
                <a:ea typeface="Arial"/>
                <a:cs typeface="Arial"/>
                <a:sym typeface="Arial"/>
              </a:rPr>
              <a:t> To provide: Teaching Health Center Permanence </a:t>
            </a:r>
            <a:endParaRPr sz="2400" u="sng">
              <a:latin typeface="Arial"/>
              <a:ea typeface="Arial"/>
              <a:cs typeface="Arial"/>
              <a:sym typeface="Arial"/>
            </a:endParaRPr>
          </a:p>
          <a:p>
            <a:pPr marL="91440" lvl="0" indent="-152400" algn="l" rtl="0">
              <a:lnSpc>
                <a:spcPct val="90000"/>
              </a:lnSpc>
              <a:spcBef>
                <a:spcPts val="1400"/>
              </a:spcBef>
              <a:spcAft>
                <a:spcPts val="0"/>
              </a:spcAft>
              <a:buSzPts val="2400"/>
              <a:buFont typeface="Arial"/>
              <a:buChar char="•"/>
            </a:pPr>
            <a:r>
              <a:rPr lang="en-US" sz="2400">
                <a:latin typeface="Arial"/>
                <a:ea typeface="Arial"/>
                <a:cs typeface="Arial"/>
                <a:sym typeface="Arial"/>
              </a:rPr>
              <a:t>  Over $6 billion</a:t>
            </a:r>
            <a:endParaRPr sz="2400">
              <a:latin typeface="Arial"/>
              <a:ea typeface="Arial"/>
              <a:cs typeface="Arial"/>
              <a:sym typeface="Arial"/>
            </a:endParaRPr>
          </a:p>
          <a:p>
            <a:pPr marL="91440" lvl="0" indent="-152400" algn="l" rtl="0">
              <a:lnSpc>
                <a:spcPct val="90000"/>
              </a:lnSpc>
              <a:spcBef>
                <a:spcPts val="1400"/>
              </a:spcBef>
              <a:spcAft>
                <a:spcPts val="0"/>
              </a:spcAft>
              <a:buSzPts val="2400"/>
              <a:buFont typeface="Arial"/>
              <a:buChar char="•"/>
            </a:pPr>
            <a:r>
              <a:rPr lang="en-US" sz="2400">
                <a:latin typeface="Arial"/>
                <a:ea typeface="Arial"/>
                <a:cs typeface="Arial"/>
                <a:sym typeface="Arial"/>
              </a:rPr>
              <a:t>  Only Democratic cosponsors</a:t>
            </a:r>
            <a:endParaRPr sz="2400">
              <a:latin typeface="Arial"/>
              <a:ea typeface="Arial"/>
              <a:cs typeface="Arial"/>
              <a:sym typeface="Arial"/>
            </a:endParaRPr>
          </a:p>
          <a:p>
            <a:pPr marL="91440" lvl="0" indent="0" algn="l" rtl="0">
              <a:lnSpc>
                <a:spcPct val="90000"/>
              </a:lnSpc>
              <a:spcBef>
                <a:spcPts val="1400"/>
              </a:spcBef>
              <a:spcAft>
                <a:spcPts val="0"/>
              </a:spcAft>
              <a:buNone/>
            </a:pPr>
            <a:r>
              <a:rPr lang="en-US" sz="2400" u="sng">
                <a:latin typeface="Arial"/>
                <a:ea typeface="Arial"/>
                <a:cs typeface="Arial"/>
                <a:sym typeface="Arial"/>
              </a:rPr>
              <a:t>Bill Leads: (117th Congress)</a:t>
            </a:r>
            <a:endParaRPr sz="2400" u="sng">
              <a:latin typeface="Arial"/>
              <a:ea typeface="Arial"/>
              <a:cs typeface="Arial"/>
              <a:sym typeface="Arial"/>
            </a:endParaRPr>
          </a:p>
          <a:p>
            <a:pPr marL="91440" lvl="0" indent="-152400" algn="l" rtl="0">
              <a:lnSpc>
                <a:spcPct val="90000"/>
              </a:lnSpc>
              <a:spcBef>
                <a:spcPts val="1400"/>
              </a:spcBef>
              <a:spcAft>
                <a:spcPts val="0"/>
              </a:spcAft>
              <a:buSzPts val="2400"/>
              <a:buFont typeface="Arial"/>
              <a:buChar char="•"/>
            </a:pPr>
            <a:r>
              <a:rPr lang="en-US" sz="2400">
                <a:latin typeface="Arial"/>
                <a:ea typeface="Arial"/>
                <a:cs typeface="Arial"/>
                <a:sym typeface="Arial"/>
              </a:rPr>
              <a:t>Senator Patty Murray (D-WA) S.1958</a:t>
            </a:r>
            <a:endParaRPr sz="2400">
              <a:latin typeface="Arial"/>
              <a:ea typeface="Arial"/>
              <a:cs typeface="Arial"/>
              <a:sym typeface="Arial"/>
            </a:endParaRPr>
          </a:p>
          <a:p>
            <a:pPr marL="91440" lvl="0" indent="-152400" algn="l" rtl="0">
              <a:lnSpc>
                <a:spcPct val="90000"/>
              </a:lnSpc>
              <a:spcBef>
                <a:spcPts val="1400"/>
              </a:spcBef>
              <a:spcAft>
                <a:spcPts val="0"/>
              </a:spcAft>
              <a:buSzPts val="2400"/>
              <a:buFont typeface="Arial"/>
              <a:buChar char="•"/>
            </a:pPr>
            <a:r>
              <a:rPr lang="en-US" sz="2400">
                <a:latin typeface="Arial"/>
                <a:ea typeface="Arial"/>
                <a:cs typeface="Arial"/>
                <a:sym typeface="Arial"/>
              </a:rPr>
              <a:t>Representative Frank Pallone (D-NJ) H.R. 3671</a:t>
            </a:r>
            <a:endParaRPr sz="2400">
              <a:latin typeface="Arial"/>
              <a:ea typeface="Arial"/>
              <a:cs typeface="Arial"/>
              <a:sym typeface="Arial"/>
            </a:endParaRPr>
          </a:p>
          <a:p>
            <a:pPr marL="0" lvl="0" indent="0" algn="l" rtl="0">
              <a:lnSpc>
                <a:spcPct val="90000"/>
              </a:lnSpc>
              <a:spcBef>
                <a:spcPts val="1400"/>
              </a:spcBef>
              <a:spcAft>
                <a:spcPts val="0"/>
              </a:spcAft>
              <a:buNone/>
            </a:pPr>
            <a:endParaRPr sz="24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0c640d72c6_0_40"/>
          <p:cNvSpPr txBox="1">
            <a:spLocks noGrp="1"/>
          </p:cNvSpPr>
          <p:nvPr>
            <p:ph type="title"/>
          </p:nvPr>
        </p:nvSpPr>
        <p:spPr>
          <a:xfrm>
            <a:off x="1024129" y="528221"/>
            <a:ext cx="9720000" cy="149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000" dirty="0">
                <a:solidFill>
                  <a:schemeClr val="dk1"/>
                </a:solidFill>
                <a:latin typeface="Arial"/>
                <a:ea typeface="Arial"/>
                <a:cs typeface="Arial"/>
                <a:sym typeface="Arial"/>
              </a:rPr>
              <a:t>Primary Care Funding Opportunities/ Rural GME Residency Slots</a:t>
            </a:r>
            <a:r>
              <a:rPr lang="en-US" sz="24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p:txBody>
      </p:sp>
      <p:sp>
        <p:nvSpPr>
          <p:cNvPr id="328" name="Google Shape;328;g20c640d72c6_0_40"/>
          <p:cNvSpPr txBox="1">
            <a:spLocks noGrp="1"/>
          </p:cNvSpPr>
          <p:nvPr>
            <p:ph type="body" idx="1"/>
          </p:nvPr>
        </p:nvSpPr>
        <p:spPr>
          <a:xfrm>
            <a:off x="1164053" y="2027925"/>
            <a:ext cx="9720000" cy="3876900"/>
          </a:xfrm>
          <a:prstGeom prst="rect">
            <a:avLst/>
          </a:prstGeom>
        </p:spPr>
        <p:txBody>
          <a:bodyPr spcFirstLastPara="1" wrap="square" lIns="45700" tIns="45700" rIns="45700" bIns="45700" anchor="t" anchorCtr="0">
            <a:normAutofit/>
          </a:bodyPr>
          <a:lstStyle/>
          <a:p>
            <a:pPr marL="0" lvl="0" indent="0" algn="l" rtl="0">
              <a:spcBef>
                <a:spcPts val="1000"/>
              </a:spcBef>
              <a:spcAft>
                <a:spcPts val="0"/>
              </a:spcAft>
              <a:buClr>
                <a:schemeClr val="dk1"/>
              </a:buClr>
              <a:buSzPts val="1100"/>
              <a:buFont typeface="Arial"/>
              <a:buNone/>
            </a:pPr>
            <a:endParaRPr sz="1800" u="sng" dirty="0">
              <a:latin typeface="Arial"/>
              <a:ea typeface="Arial"/>
              <a:cs typeface="Arial"/>
              <a:sym typeface="Arial"/>
            </a:endParaRPr>
          </a:p>
          <a:p>
            <a:pPr marL="0" lvl="0" indent="0" algn="l" rtl="0">
              <a:spcBef>
                <a:spcPts val="1000"/>
              </a:spcBef>
              <a:spcAft>
                <a:spcPts val="0"/>
              </a:spcAft>
              <a:buNone/>
            </a:pPr>
            <a:r>
              <a:rPr lang="en-US" sz="1800" u="sng"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AHRQ Small Research Projects to Advance the Science of Primary Care (R03)</a:t>
            </a:r>
            <a:r>
              <a:rPr lang="en-US" sz="1800" u="sng" dirty="0">
                <a:solidFill>
                  <a:schemeClr val="tx1"/>
                </a:solidFill>
                <a:latin typeface="Arial"/>
                <a:ea typeface="Arial"/>
                <a:cs typeface="Arial"/>
                <a:sym typeface="Arial"/>
              </a:rPr>
              <a:t>:</a:t>
            </a:r>
            <a:endParaRPr sz="1800" u="sng" dirty="0">
              <a:solidFill>
                <a:schemeClr val="tx1"/>
              </a:solidFill>
              <a:latin typeface="Arial"/>
              <a:ea typeface="Arial"/>
              <a:cs typeface="Arial"/>
              <a:sym typeface="Arial"/>
            </a:endParaRPr>
          </a:p>
          <a:p>
            <a:pPr marL="0" lvl="0" indent="0" algn="l" rtl="0">
              <a:spcBef>
                <a:spcPts val="1000"/>
              </a:spcBef>
              <a:spcAft>
                <a:spcPts val="0"/>
              </a:spcAft>
              <a:buNone/>
            </a:pPr>
            <a:r>
              <a:rPr lang="en-US" sz="1800" dirty="0">
                <a:latin typeface="Arial"/>
                <a:ea typeface="Arial"/>
                <a:cs typeface="Arial"/>
                <a:sym typeface="Arial"/>
              </a:rPr>
              <a:t>Due: June 16, 2023:</a:t>
            </a:r>
            <a:endParaRPr sz="1800" dirty="0">
              <a:latin typeface="Arial"/>
              <a:ea typeface="Arial"/>
              <a:cs typeface="Arial"/>
              <a:sym typeface="Arial"/>
            </a:endParaRPr>
          </a:p>
          <a:p>
            <a:pPr marL="0" lvl="0" indent="0" algn="l" rtl="0">
              <a:spcBef>
                <a:spcPts val="100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 Supports small research projects that advance the understanding of the role and capacity of primary care to increase the value and quality of care and improve patient outcomes and population health by delivering person-centered care."</a:t>
            </a:r>
            <a:endParaRPr sz="1800" dirty="0">
              <a:latin typeface="Arial"/>
              <a:ea typeface="Arial"/>
              <a:cs typeface="Arial"/>
              <a:sym typeface="Arial"/>
            </a:endParaRPr>
          </a:p>
          <a:p>
            <a:pPr marL="0" lvl="0" indent="0" algn="l" rtl="0">
              <a:spcBef>
                <a:spcPts val="1000"/>
              </a:spcBef>
              <a:spcAft>
                <a:spcPts val="0"/>
              </a:spcAft>
              <a:buNone/>
            </a:pPr>
            <a:r>
              <a:rPr lang="en-US" sz="1800" u="sng" dirty="0">
                <a:latin typeface="Arial"/>
                <a:ea typeface="Arial"/>
                <a:cs typeface="Arial"/>
                <a:sym typeface="Arial"/>
              </a:rPr>
              <a:t>Medicare GME Residency slots available (second round of allocations):</a:t>
            </a:r>
            <a:endParaRPr sz="1800" u="sng" dirty="0">
              <a:latin typeface="Arial"/>
              <a:ea typeface="Arial"/>
              <a:cs typeface="Arial"/>
              <a:sym typeface="Arial"/>
            </a:endParaRPr>
          </a:p>
          <a:p>
            <a:pPr marL="0" lvl="0" indent="0" algn="l" rtl="0">
              <a:spcBef>
                <a:spcPts val="1000"/>
              </a:spcBef>
              <a:spcAft>
                <a:spcPts val="0"/>
              </a:spcAft>
              <a:buNone/>
            </a:pPr>
            <a:r>
              <a:rPr lang="en-US" sz="1800" dirty="0">
                <a:latin typeface="Arial"/>
                <a:ea typeface="Arial"/>
                <a:cs typeface="Arial"/>
                <a:sym typeface="Arial"/>
              </a:rPr>
              <a:t>Due: March 31, 2023:</a:t>
            </a:r>
            <a:endParaRPr sz="1800" dirty="0">
              <a:latin typeface="Arial"/>
              <a:ea typeface="Arial"/>
              <a:cs typeface="Arial"/>
              <a:sym typeface="Arial"/>
            </a:endParaRPr>
          </a:p>
          <a:p>
            <a:pPr marL="0" lvl="0" indent="0" algn="l" rtl="0">
              <a:spcBef>
                <a:spcPts val="1000"/>
              </a:spcBef>
              <a:spcAft>
                <a:spcPts val="0"/>
              </a:spcAft>
              <a:buNone/>
            </a:pPr>
            <a:endParaRPr sz="1800" dirty="0">
              <a:latin typeface="Arial"/>
              <a:ea typeface="Arial"/>
              <a:cs typeface="Arial"/>
              <a:sym typeface="Arial"/>
            </a:endParaRPr>
          </a:p>
          <a:p>
            <a:pPr marL="457200" lvl="0" indent="-342900" algn="l" rtl="0">
              <a:spcBef>
                <a:spcPts val="0"/>
              </a:spcBef>
              <a:spcAft>
                <a:spcPts val="0"/>
              </a:spcAft>
              <a:buSzPts val="1800"/>
              <a:buFont typeface="Arial"/>
              <a:buChar char="●"/>
            </a:pPr>
            <a:r>
              <a:rPr lang="en-US" sz="1800" dirty="0">
                <a:latin typeface="Arial"/>
                <a:ea typeface="Arial"/>
                <a:cs typeface="Arial"/>
                <a:sym typeface="Arial"/>
              </a:rPr>
              <a:t>“CMS will prioritize training sites in HPSA’s and tribal facilities located outside of a HPSA.”</a:t>
            </a:r>
            <a:endParaRPr sz="1800" dirty="0">
              <a:latin typeface="Arial"/>
              <a:ea typeface="Arial"/>
              <a:cs typeface="Arial"/>
              <a:sym typeface="Arial"/>
            </a:endParaRPr>
          </a:p>
          <a:p>
            <a:pPr marL="0" lvl="0" indent="0" algn="l" rtl="0">
              <a:spcBef>
                <a:spcPts val="1200"/>
              </a:spcBef>
              <a:spcAft>
                <a:spcPts val="20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pic>
        <p:nvPicPr>
          <p:cNvPr id="333" name="Google Shape;333;p28" descr="Thank You Ppt PowerPoint Presentation Infographics Graphic Tips - PowerPoint  Templates"/>
          <p:cNvPicPr preferRelativeResize="0"/>
          <p:nvPr/>
        </p:nvPicPr>
        <p:blipFill rotWithShape="1">
          <a:blip r:embed="rId3">
            <a:alphaModFix/>
          </a:blip>
          <a:srcRect b="25000"/>
          <a:stretch/>
        </p:blipFill>
        <p:spPr>
          <a:xfrm>
            <a:off x="20" y="10"/>
            <a:ext cx="12191980" cy="68579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t="1515" b="1515"/>
          <a:stretch/>
        </p:blipFill>
        <p:spPr>
          <a:xfrm>
            <a:off x="2265904" y="643466"/>
            <a:ext cx="7660192" cy="55710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1024128" y="585216"/>
            <a:ext cx="9720072" cy="935471"/>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1960"/>
              <a:buFont typeface="Helvetica Neue"/>
              <a:buNone/>
            </a:pPr>
            <a:r>
              <a:rPr lang="en-US" sz="2800" b="1" cap="none">
                <a:solidFill>
                  <a:schemeClr val="dk1"/>
                </a:solidFill>
              </a:rPr>
              <a:t>How Does Organized Family Medicine Work Together?</a:t>
            </a:r>
            <a:endParaRPr/>
          </a:p>
        </p:txBody>
      </p:sp>
      <p:sp>
        <p:nvSpPr>
          <p:cNvPr id="113" name="Google Shape;113;p4"/>
          <p:cNvSpPr txBox="1">
            <a:spLocks noGrp="1"/>
          </p:cNvSpPr>
          <p:nvPr>
            <p:ph type="body" idx="1"/>
          </p:nvPr>
        </p:nvSpPr>
        <p:spPr>
          <a:xfrm>
            <a:off x="889906" y="1600202"/>
            <a:ext cx="10399019" cy="4525963"/>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200"/>
              <a:buNone/>
            </a:pPr>
            <a:endParaRPr/>
          </a:p>
          <a:p>
            <a:pPr marL="0" lvl="0" indent="0" algn="l" rtl="0">
              <a:lnSpc>
                <a:spcPct val="90000"/>
              </a:lnSpc>
              <a:spcBef>
                <a:spcPts val="1400"/>
              </a:spcBef>
              <a:spcAft>
                <a:spcPts val="0"/>
              </a:spcAft>
              <a:buSzPts val="2200"/>
              <a:buNone/>
            </a:pPr>
            <a:r>
              <a:rPr lang="en-US">
                <a:solidFill>
                  <a:srgbClr val="156F9B"/>
                </a:solidFill>
                <a:latin typeface="Arial"/>
                <a:ea typeface="Arial"/>
                <a:cs typeface="Arial"/>
                <a:sym typeface="Arial"/>
              </a:rPr>
              <a:t>North American Primary Care Research Group</a:t>
            </a:r>
            <a:endParaRPr>
              <a:latin typeface="Arial"/>
              <a:ea typeface="Arial"/>
              <a:cs typeface="Arial"/>
              <a:sym typeface="Arial"/>
            </a:endParaRPr>
          </a:p>
          <a:p>
            <a:pPr marL="0" lvl="0" indent="0" algn="l" rtl="0">
              <a:lnSpc>
                <a:spcPct val="90000"/>
              </a:lnSpc>
              <a:spcBef>
                <a:spcPts val="200"/>
              </a:spcBef>
              <a:spcAft>
                <a:spcPts val="0"/>
              </a:spcAft>
              <a:buSzPts val="2200"/>
              <a:buNone/>
            </a:pPr>
            <a:r>
              <a:rPr lang="en-US">
                <a:solidFill>
                  <a:srgbClr val="156F9B"/>
                </a:solidFill>
                <a:latin typeface="Arial"/>
                <a:ea typeface="Arial"/>
                <a:cs typeface="Arial"/>
                <a:sym typeface="Arial"/>
              </a:rPr>
              <a:t>Society of Teachers of Family Medicine		                            CAFM</a:t>
            </a:r>
            <a:endParaRPr>
              <a:latin typeface="Arial"/>
              <a:ea typeface="Arial"/>
              <a:cs typeface="Arial"/>
              <a:sym typeface="Arial"/>
            </a:endParaRPr>
          </a:p>
          <a:p>
            <a:pPr marL="0" lvl="0" indent="0" algn="l" rtl="0">
              <a:lnSpc>
                <a:spcPct val="90000"/>
              </a:lnSpc>
              <a:spcBef>
                <a:spcPts val="200"/>
              </a:spcBef>
              <a:spcAft>
                <a:spcPts val="0"/>
              </a:spcAft>
              <a:buSzPts val="2200"/>
              <a:buNone/>
            </a:pPr>
            <a:r>
              <a:rPr lang="en-US">
                <a:solidFill>
                  <a:srgbClr val="156F9B"/>
                </a:solidFill>
                <a:latin typeface="Arial"/>
                <a:ea typeface="Arial"/>
                <a:cs typeface="Arial"/>
                <a:sym typeface="Arial"/>
              </a:rPr>
              <a:t>Association of Family Medicine Residency Directors     </a:t>
            </a:r>
            <a:endParaRPr>
              <a:latin typeface="Arial"/>
              <a:ea typeface="Arial"/>
              <a:cs typeface="Arial"/>
              <a:sym typeface="Arial"/>
            </a:endParaRPr>
          </a:p>
          <a:p>
            <a:pPr marL="0" lvl="0" indent="0" algn="l" rtl="0">
              <a:lnSpc>
                <a:spcPct val="90000"/>
              </a:lnSpc>
              <a:spcBef>
                <a:spcPts val="200"/>
              </a:spcBef>
              <a:spcAft>
                <a:spcPts val="0"/>
              </a:spcAft>
              <a:buSzPts val="2200"/>
              <a:buNone/>
            </a:pPr>
            <a:r>
              <a:rPr lang="en-US">
                <a:solidFill>
                  <a:srgbClr val="156F9B"/>
                </a:solidFill>
                <a:latin typeface="Arial"/>
                <a:ea typeface="Arial"/>
                <a:cs typeface="Arial"/>
                <a:sym typeface="Arial"/>
              </a:rPr>
              <a:t>Association of Departments of Family Medicine</a:t>
            </a:r>
            <a:endParaRPr>
              <a:latin typeface="Arial"/>
              <a:ea typeface="Arial"/>
              <a:cs typeface="Arial"/>
              <a:sym typeface="Arial"/>
            </a:endParaRPr>
          </a:p>
          <a:p>
            <a:pPr marL="0" lvl="0" indent="0" algn="l" rtl="0">
              <a:lnSpc>
                <a:spcPct val="90000"/>
              </a:lnSpc>
              <a:spcBef>
                <a:spcPts val="1400"/>
              </a:spcBef>
              <a:spcAft>
                <a:spcPts val="0"/>
              </a:spcAft>
              <a:buSzPts val="2200"/>
              <a:buNone/>
            </a:pPr>
            <a:endParaRPr>
              <a:latin typeface="Arial"/>
              <a:ea typeface="Arial"/>
              <a:cs typeface="Arial"/>
              <a:sym typeface="Arial"/>
            </a:endParaRPr>
          </a:p>
          <a:p>
            <a:pPr marL="0" lvl="0" indent="0" algn="l" rtl="0">
              <a:lnSpc>
                <a:spcPct val="90000"/>
              </a:lnSpc>
              <a:spcBef>
                <a:spcPts val="1400"/>
              </a:spcBef>
              <a:spcAft>
                <a:spcPts val="0"/>
              </a:spcAft>
              <a:buSzPts val="2200"/>
              <a:buNone/>
            </a:pPr>
            <a:r>
              <a:rPr lang="en-US">
                <a:solidFill>
                  <a:srgbClr val="156F9B"/>
                </a:solidFill>
                <a:latin typeface="Arial"/>
                <a:ea typeface="Arial"/>
                <a:cs typeface="Arial"/>
                <a:sym typeface="Arial"/>
              </a:rPr>
              <a:t>American Academy of Family Physicians (AAFP)</a:t>
            </a:r>
            <a:endParaRPr>
              <a:latin typeface="Arial"/>
              <a:ea typeface="Arial"/>
              <a:cs typeface="Arial"/>
              <a:sym typeface="Arial"/>
            </a:endParaRPr>
          </a:p>
          <a:p>
            <a:pPr marL="0" lvl="0" indent="0" algn="l" rtl="0">
              <a:lnSpc>
                <a:spcPct val="90000"/>
              </a:lnSpc>
              <a:spcBef>
                <a:spcPts val="1400"/>
              </a:spcBef>
              <a:spcAft>
                <a:spcPts val="0"/>
              </a:spcAft>
              <a:buSzPts val="2200"/>
              <a:buNone/>
            </a:pPr>
            <a:r>
              <a:rPr lang="en-US">
                <a:solidFill>
                  <a:srgbClr val="156F9B"/>
                </a:solidFill>
                <a:latin typeface="Arial"/>
                <a:ea typeface="Arial"/>
                <a:cs typeface="Arial"/>
                <a:sym typeface="Arial"/>
              </a:rPr>
              <a:t>American Board of Family Medicine (ABFM)</a:t>
            </a:r>
            <a:endParaRPr>
              <a:latin typeface="Arial"/>
              <a:ea typeface="Arial"/>
              <a:cs typeface="Arial"/>
              <a:sym typeface="Arial"/>
            </a:endParaRPr>
          </a:p>
          <a:p>
            <a:pPr marL="0" lvl="0" indent="0" algn="l" rtl="0">
              <a:lnSpc>
                <a:spcPct val="90000"/>
              </a:lnSpc>
              <a:spcBef>
                <a:spcPts val="1400"/>
              </a:spcBef>
              <a:spcAft>
                <a:spcPts val="0"/>
              </a:spcAft>
              <a:buSzPts val="2200"/>
              <a:buNone/>
            </a:pPr>
            <a:endParaRPr>
              <a:latin typeface="Arial"/>
              <a:ea typeface="Arial"/>
              <a:cs typeface="Arial"/>
              <a:sym typeface="Arial"/>
            </a:endParaRPr>
          </a:p>
          <a:p>
            <a:pPr marL="0" lvl="0" indent="0" algn="l" rtl="0">
              <a:lnSpc>
                <a:spcPct val="90000"/>
              </a:lnSpc>
              <a:spcBef>
                <a:spcPts val="1400"/>
              </a:spcBef>
              <a:spcAft>
                <a:spcPts val="0"/>
              </a:spcAft>
              <a:buSzPts val="2400"/>
              <a:buNone/>
            </a:pPr>
            <a:r>
              <a:rPr lang="en-US" sz="2400">
                <a:latin typeface="Arial"/>
                <a:ea typeface="Arial"/>
                <a:cs typeface="Arial"/>
                <a:sym typeface="Arial"/>
              </a:rPr>
              <a:t>                   </a:t>
            </a:r>
            <a:r>
              <a:rPr lang="en-US" sz="3600">
                <a:latin typeface="Arial"/>
                <a:ea typeface="Arial"/>
                <a:cs typeface="Arial"/>
                <a:sym typeface="Arial"/>
              </a:rPr>
              <a:t>CAFM + AAFP + ABFM = AFMAC</a:t>
            </a:r>
            <a:endParaRPr>
              <a:latin typeface="Arial"/>
              <a:ea typeface="Arial"/>
              <a:cs typeface="Arial"/>
              <a:sym typeface="Arial"/>
            </a:endParaRPr>
          </a:p>
        </p:txBody>
      </p:sp>
      <p:sp>
        <p:nvSpPr>
          <p:cNvPr id="114" name="Google Shape;114;p4"/>
          <p:cNvSpPr/>
          <p:nvPr/>
        </p:nvSpPr>
        <p:spPr>
          <a:xfrm>
            <a:off x="6609768" y="1981200"/>
            <a:ext cx="5580646" cy="1570038"/>
          </a:xfrm>
          <a:custGeom>
            <a:avLst/>
            <a:gdLst/>
            <a:ahLst/>
            <a:cxnLst/>
            <a:rect l="l" t="t" r="r" b="b"/>
            <a:pathLst>
              <a:path w="4416820" h="1570616" extrusionOk="0">
                <a:moveTo>
                  <a:pt x="0" y="0"/>
                </a:moveTo>
                <a:lnTo>
                  <a:pt x="2208410" y="16"/>
                </a:lnTo>
                <a:lnTo>
                  <a:pt x="2208410" y="800998"/>
                </a:lnTo>
                <a:cubicBezTo>
                  <a:pt x="2208410" y="801007"/>
                  <a:pt x="3197149" y="801014"/>
                  <a:pt x="4416820" y="801014"/>
                </a:cubicBezTo>
                <a:lnTo>
                  <a:pt x="2208410" y="801030"/>
                </a:lnTo>
                <a:lnTo>
                  <a:pt x="2208410" y="1570600"/>
                </a:lnTo>
                <a:cubicBezTo>
                  <a:pt x="2208410" y="1570609"/>
                  <a:pt x="1219671" y="1570616"/>
                  <a:pt x="0" y="1570616"/>
                </a:cubicBezTo>
                <a:lnTo>
                  <a:pt x="0" y="0"/>
                </a:lnTo>
                <a:close/>
              </a:path>
              <a:path w="4416820" h="1570616" fill="none" extrusionOk="0">
                <a:moveTo>
                  <a:pt x="0" y="0"/>
                </a:moveTo>
                <a:lnTo>
                  <a:pt x="2208410" y="16"/>
                </a:lnTo>
                <a:lnTo>
                  <a:pt x="2208410" y="800998"/>
                </a:lnTo>
                <a:cubicBezTo>
                  <a:pt x="2208410" y="801007"/>
                  <a:pt x="2863662" y="822529"/>
                  <a:pt x="4083333" y="822529"/>
                </a:cubicBezTo>
                <a:lnTo>
                  <a:pt x="2208410" y="801030"/>
                </a:lnTo>
                <a:lnTo>
                  <a:pt x="2208410" y="1570600"/>
                </a:lnTo>
                <a:cubicBezTo>
                  <a:pt x="2208410" y="1570609"/>
                  <a:pt x="1219671" y="1570616"/>
                  <a:pt x="0" y="1570616"/>
                </a:cubicBezTo>
              </a:path>
            </a:pathLst>
          </a:custGeom>
          <a:no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1024128" y="585216"/>
            <a:ext cx="9720072" cy="1114375"/>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3600"/>
              <a:buFont typeface="Helvetica Neue"/>
              <a:buNone/>
            </a:pPr>
            <a:r>
              <a:rPr lang="en-US" sz="3600" b="1" cap="none">
                <a:solidFill>
                  <a:schemeClr val="dk1"/>
                </a:solidFill>
              </a:rPr>
              <a:t>Academic Family Medicine Advocacy Committee - AFMAC</a:t>
            </a:r>
            <a:endParaRPr sz="3600" b="1" cap="none">
              <a:solidFill>
                <a:schemeClr val="dk1"/>
              </a:solidFill>
            </a:endParaRPr>
          </a:p>
        </p:txBody>
      </p:sp>
      <p:grpSp>
        <p:nvGrpSpPr>
          <p:cNvPr id="121" name="Google Shape;121;p5"/>
          <p:cNvGrpSpPr/>
          <p:nvPr/>
        </p:nvGrpSpPr>
        <p:grpSpPr>
          <a:xfrm>
            <a:off x="3872062" y="1602710"/>
            <a:ext cx="4447877" cy="4520946"/>
            <a:chOff x="3261032" y="2508"/>
            <a:chExt cx="4447877" cy="4520946"/>
          </a:xfrm>
        </p:grpSpPr>
        <p:sp>
          <p:nvSpPr>
            <p:cNvPr id="122" name="Google Shape;122;p5"/>
            <p:cNvSpPr/>
            <p:nvPr/>
          </p:nvSpPr>
          <p:spPr>
            <a:xfrm>
              <a:off x="4875679" y="2508"/>
              <a:ext cx="1218584" cy="792080"/>
            </a:xfrm>
            <a:prstGeom prst="roundRect">
              <a:avLst>
                <a:gd name="adj" fmla="val 16667"/>
              </a:avLst>
            </a:prstGeom>
            <a:solidFill>
              <a:srgbClr val="1A95D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txBox="1"/>
            <p:nvPr/>
          </p:nvSpPr>
          <p:spPr>
            <a:xfrm>
              <a:off x="4914345" y="41174"/>
              <a:ext cx="1141252" cy="71474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STFM</a:t>
              </a:r>
              <a:endParaRPr/>
            </a:p>
          </p:txBody>
        </p:sp>
        <p:sp>
          <p:nvSpPr>
            <p:cNvPr id="124" name="Google Shape;124;p5"/>
            <p:cNvSpPr/>
            <p:nvPr/>
          </p:nvSpPr>
          <p:spPr>
            <a:xfrm>
              <a:off x="3620538" y="398548"/>
              <a:ext cx="3728866" cy="3728866"/>
            </a:xfrm>
            <a:custGeom>
              <a:avLst/>
              <a:gdLst/>
              <a:ahLst/>
              <a:cxnLst/>
              <a:rect l="l" t="t" r="r" b="b"/>
              <a:pathLst>
                <a:path w="120000" h="120000" extrusionOk="0">
                  <a:moveTo>
                    <a:pt x="79858" y="3381"/>
                  </a:moveTo>
                  <a:lnTo>
                    <a:pt x="79858" y="3381"/>
                  </a:lnTo>
                  <a:cubicBezTo>
                    <a:pt x="88122" y="6279"/>
                    <a:pt x="95651" y="10951"/>
                    <a:pt x="101916" y="17069"/>
                  </a:cubicBezTo>
                </a:path>
              </a:pathLst>
            </a:custGeom>
            <a:noFill/>
            <a:ln w="9525" cap="flat" cmpd="sng">
              <a:solidFill>
                <a:srgbClr val="1A95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6490325" y="934724"/>
              <a:ext cx="1218584" cy="792080"/>
            </a:xfrm>
            <a:prstGeom prst="roundRect">
              <a:avLst>
                <a:gd name="adj" fmla="val 16667"/>
              </a:avLst>
            </a:prstGeom>
            <a:solidFill>
              <a:srgbClr val="1A95D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txBox="1"/>
            <p:nvPr/>
          </p:nvSpPr>
          <p:spPr>
            <a:xfrm>
              <a:off x="6528991" y="973390"/>
              <a:ext cx="1141252" cy="71474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AFMRD</a:t>
              </a:r>
              <a:endParaRPr/>
            </a:p>
          </p:txBody>
        </p:sp>
        <p:sp>
          <p:nvSpPr>
            <p:cNvPr id="127" name="Google Shape;127;p5"/>
            <p:cNvSpPr/>
            <p:nvPr/>
          </p:nvSpPr>
          <p:spPr>
            <a:xfrm>
              <a:off x="3620538" y="398548"/>
              <a:ext cx="3728866" cy="3728866"/>
            </a:xfrm>
            <a:custGeom>
              <a:avLst/>
              <a:gdLst/>
              <a:ahLst/>
              <a:cxnLst/>
              <a:rect l="l" t="t" r="r" b="b"/>
              <a:pathLst>
                <a:path w="120000" h="120000" extrusionOk="0">
                  <a:moveTo>
                    <a:pt x="117564" y="43076"/>
                  </a:moveTo>
                  <a:lnTo>
                    <a:pt x="117564" y="43076"/>
                  </a:lnTo>
                  <a:cubicBezTo>
                    <a:pt x="120812" y="54125"/>
                    <a:pt x="120812" y="65875"/>
                    <a:pt x="117564" y="76924"/>
                  </a:cubicBezTo>
                </a:path>
              </a:pathLst>
            </a:custGeom>
            <a:noFill/>
            <a:ln w="9525" cap="flat" cmpd="sng">
              <a:solidFill>
                <a:srgbClr val="1A95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6490325" y="2799158"/>
              <a:ext cx="1218584" cy="792080"/>
            </a:xfrm>
            <a:prstGeom prst="roundRect">
              <a:avLst>
                <a:gd name="adj" fmla="val 16667"/>
              </a:avLst>
            </a:prstGeom>
            <a:solidFill>
              <a:srgbClr val="1A95D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txBox="1"/>
            <p:nvPr/>
          </p:nvSpPr>
          <p:spPr>
            <a:xfrm>
              <a:off x="6528991" y="2837824"/>
              <a:ext cx="1141252" cy="71474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ADFM</a:t>
              </a:r>
              <a:endParaRPr/>
            </a:p>
          </p:txBody>
        </p:sp>
        <p:sp>
          <p:nvSpPr>
            <p:cNvPr id="130" name="Google Shape;130;p5"/>
            <p:cNvSpPr/>
            <p:nvPr/>
          </p:nvSpPr>
          <p:spPr>
            <a:xfrm>
              <a:off x="3620538" y="398548"/>
              <a:ext cx="3728866" cy="3728866"/>
            </a:xfrm>
            <a:custGeom>
              <a:avLst/>
              <a:gdLst/>
              <a:ahLst/>
              <a:cxnLst/>
              <a:rect l="l" t="t" r="r" b="b"/>
              <a:pathLst>
                <a:path w="120000" h="120000" extrusionOk="0">
                  <a:moveTo>
                    <a:pt x="101916" y="102930"/>
                  </a:moveTo>
                  <a:cubicBezTo>
                    <a:pt x="95650" y="109048"/>
                    <a:pt x="88121" y="113720"/>
                    <a:pt x="79858" y="116618"/>
                  </a:cubicBezTo>
                </a:path>
              </a:pathLst>
            </a:custGeom>
            <a:noFill/>
            <a:ln w="9525" cap="flat" cmpd="sng">
              <a:solidFill>
                <a:srgbClr val="1A95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4875679" y="3731374"/>
              <a:ext cx="1218584" cy="792080"/>
            </a:xfrm>
            <a:prstGeom prst="roundRect">
              <a:avLst>
                <a:gd name="adj" fmla="val 16667"/>
              </a:avLst>
            </a:prstGeom>
            <a:solidFill>
              <a:srgbClr val="1A95D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txBox="1"/>
            <p:nvPr/>
          </p:nvSpPr>
          <p:spPr>
            <a:xfrm>
              <a:off x="4914345" y="3770040"/>
              <a:ext cx="1141252" cy="71474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NAPCRG</a:t>
              </a:r>
              <a:endParaRPr/>
            </a:p>
          </p:txBody>
        </p:sp>
        <p:sp>
          <p:nvSpPr>
            <p:cNvPr id="133" name="Google Shape;133;p5"/>
            <p:cNvSpPr/>
            <p:nvPr/>
          </p:nvSpPr>
          <p:spPr>
            <a:xfrm>
              <a:off x="3620538" y="398548"/>
              <a:ext cx="3728866" cy="3728866"/>
            </a:xfrm>
            <a:custGeom>
              <a:avLst/>
              <a:gdLst/>
              <a:ahLst/>
              <a:cxnLst/>
              <a:rect l="l" t="t" r="r" b="b"/>
              <a:pathLst>
                <a:path w="120000" h="120000" extrusionOk="0">
                  <a:moveTo>
                    <a:pt x="40142" y="116619"/>
                  </a:moveTo>
                  <a:lnTo>
                    <a:pt x="40142" y="116619"/>
                  </a:lnTo>
                  <a:cubicBezTo>
                    <a:pt x="31878" y="113721"/>
                    <a:pt x="24349" y="109049"/>
                    <a:pt x="18084" y="102931"/>
                  </a:cubicBezTo>
                </a:path>
              </a:pathLst>
            </a:custGeom>
            <a:noFill/>
            <a:ln w="9525" cap="flat" cmpd="sng">
              <a:solidFill>
                <a:srgbClr val="1A95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3261032" y="2799158"/>
              <a:ext cx="1218584" cy="792080"/>
            </a:xfrm>
            <a:prstGeom prst="roundRect">
              <a:avLst>
                <a:gd name="adj" fmla="val 16667"/>
              </a:avLst>
            </a:prstGeom>
            <a:solidFill>
              <a:srgbClr val="1A95D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txBox="1"/>
            <p:nvPr/>
          </p:nvSpPr>
          <p:spPr>
            <a:xfrm>
              <a:off x="3299698" y="2837824"/>
              <a:ext cx="1141252" cy="71474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AAFP</a:t>
              </a:r>
              <a:endParaRPr/>
            </a:p>
          </p:txBody>
        </p:sp>
        <p:sp>
          <p:nvSpPr>
            <p:cNvPr id="136" name="Google Shape;136;p5"/>
            <p:cNvSpPr/>
            <p:nvPr/>
          </p:nvSpPr>
          <p:spPr>
            <a:xfrm>
              <a:off x="3620538" y="398548"/>
              <a:ext cx="3728866" cy="3728866"/>
            </a:xfrm>
            <a:custGeom>
              <a:avLst/>
              <a:gdLst/>
              <a:ahLst/>
              <a:cxnLst/>
              <a:rect l="l" t="t" r="r" b="b"/>
              <a:pathLst>
                <a:path w="120000" h="120000" extrusionOk="0">
                  <a:moveTo>
                    <a:pt x="2436" y="76924"/>
                  </a:moveTo>
                  <a:lnTo>
                    <a:pt x="2436" y="76924"/>
                  </a:lnTo>
                  <a:cubicBezTo>
                    <a:pt x="-812" y="65875"/>
                    <a:pt x="-812" y="54125"/>
                    <a:pt x="2436" y="43076"/>
                  </a:cubicBezTo>
                </a:path>
              </a:pathLst>
            </a:custGeom>
            <a:noFill/>
            <a:ln w="9525" cap="flat" cmpd="sng">
              <a:solidFill>
                <a:srgbClr val="1A95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3261032" y="934724"/>
              <a:ext cx="1218584" cy="792080"/>
            </a:xfrm>
            <a:prstGeom prst="roundRect">
              <a:avLst>
                <a:gd name="adj" fmla="val 16667"/>
              </a:avLst>
            </a:prstGeom>
            <a:solidFill>
              <a:srgbClr val="1A95D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txBox="1"/>
            <p:nvPr/>
          </p:nvSpPr>
          <p:spPr>
            <a:xfrm>
              <a:off x="3299698" y="973390"/>
              <a:ext cx="1141252" cy="71474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ABFM</a:t>
              </a:r>
              <a:endParaRPr/>
            </a:p>
          </p:txBody>
        </p:sp>
        <p:sp>
          <p:nvSpPr>
            <p:cNvPr id="139" name="Google Shape;139;p5"/>
            <p:cNvSpPr/>
            <p:nvPr/>
          </p:nvSpPr>
          <p:spPr>
            <a:xfrm>
              <a:off x="3620538" y="398548"/>
              <a:ext cx="3728866" cy="3728866"/>
            </a:xfrm>
            <a:custGeom>
              <a:avLst/>
              <a:gdLst/>
              <a:ahLst/>
              <a:cxnLst/>
              <a:rect l="l" t="t" r="r" b="b"/>
              <a:pathLst>
                <a:path w="120000" h="120000" extrusionOk="0">
                  <a:moveTo>
                    <a:pt x="18084" y="17069"/>
                  </a:moveTo>
                  <a:lnTo>
                    <a:pt x="18084" y="17069"/>
                  </a:lnTo>
                  <a:cubicBezTo>
                    <a:pt x="24350" y="10951"/>
                    <a:pt x="31879" y="6279"/>
                    <a:pt x="40142" y="3381"/>
                  </a:cubicBezTo>
                </a:path>
              </a:pathLst>
            </a:custGeom>
            <a:noFill/>
            <a:ln w="9525" cap="flat" cmpd="sng">
              <a:solidFill>
                <a:srgbClr val="1A95D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Helvetica Neue"/>
              <a:buNone/>
            </a:pPr>
            <a:r>
              <a:rPr lang="en-US" sz="2400">
                <a:solidFill>
                  <a:schemeClr val="dk1"/>
                </a:solidFill>
                <a:latin typeface="Arial"/>
                <a:ea typeface="Arial"/>
                <a:cs typeface="Arial"/>
                <a:sym typeface="Arial"/>
              </a:rPr>
              <a:t>Year to Date Wins: Rural Physician Workforce Production Act of 2023 </a:t>
            </a:r>
            <a:endParaRPr sz="2400">
              <a:solidFill>
                <a:schemeClr val="dk1"/>
              </a:solidFill>
              <a:latin typeface="Arial"/>
              <a:ea typeface="Arial"/>
              <a:cs typeface="Arial"/>
              <a:sym typeface="Arial"/>
            </a:endParaRPr>
          </a:p>
        </p:txBody>
      </p:sp>
      <p:grpSp>
        <p:nvGrpSpPr>
          <p:cNvPr id="146" name="Google Shape;146;p6"/>
          <p:cNvGrpSpPr/>
          <p:nvPr/>
        </p:nvGrpSpPr>
        <p:grpSpPr>
          <a:xfrm>
            <a:off x="1023938" y="1743416"/>
            <a:ext cx="9720300" cy="4505221"/>
            <a:chOff x="0" y="60088"/>
            <a:chExt cx="9720300" cy="4505221"/>
          </a:xfrm>
        </p:grpSpPr>
        <p:sp>
          <p:nvSpPr>
            <p:cNvPr id="147" name="Google Shape;147;p6"/>
            <p:cNvSpPr/>
            <p:nvPr/>
          </p:nvSpPr>
          <p:spPr>
            <a:xfrm>
              <a:off x="0" y="60088"/>
              <a:ext cx="9720262" cy="631800"/>
            </a:xfrm>
            <a:prstGeom prst="roundRect">
              <a:avLst>
                <a:gd name="adj" fmla="val 16667"/>
              </a:avLst>
            </a:prstGeom>
            <a:solidFill>
              <a:srgbClr val="2383C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txBox="1"/>
            <p:nvPr/>
          </p:nvSpPr>
          <p:spPr>
            <a:xfrm>
              <a:off x="30842" y="90930"/>
              <a:ext cx="9658578" cy="570116"/>
            </a:xfrm>
            <a:prstGeom prst="rect">
              <a:avLst/>
            </a:prstGeom>
            <a:noFill/>
            <a:ln>
              <a:noFill/>
            </a:ln>
          </p:spPr>
          <p:txBody>
            <a:bodyPr spcFirstLastPara="1" wrap="square" lIns="102850" tIns="102850" rIns="102850" bIns="102850" anchor="ctr" anchorCtr="0">
              <a:noAutofit/>
            </a:bodyPr>
            <a:lstStyle/>
            <a:p>
              <a:pPr marL="0" lvl="0" indent="0" algn="l" rtl="0">
                <a:lnSpc>
                  <a:spcPct val="90000"/>
                </a:lnSpc>
                <a:spcBef>
                  <a:spcPts val="0"/>
                </a:spcBef>
                <a:spcAft>
                  <a:spcPts val="0"/>
                </a:spcAft>
                <a:buClr>
                  <a:schemeClr val="lt1"/>
                </a:buClr>
                <a:buSzPts val="2700"/>
                <a:buFont typeface="Arial"/>
                <a:buNone/>
              </a:pPr>
              <a:r>
                <a:rPr lang="en-US" sz="2700">
                  <a:solidFill>
                    <a:schemeClr val="lt1"/>
                  </a:solidFill>
                </a:rPr>
                <a:t>Rural GME:  H.R. 834</a:t>
              </a:r>
              <a:endParaRPr/>
            </a:p>
          </p:txBody>
        </p:sp>
        <p:sp>
          <p:nvSpPr>
            <p:cNvPr id="149" name="Google Shape;149;p6"/>
            <p:cNvSpPr/>
            <p:nvPr/>
          </p:nvSpPr>
          <p:spPr>
            <a:xfrm>
              <a:off x="0" y="691888"/>
              <a:ext cx="9720262" cy="1536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0" y="691888"/>
              <a:ext cx="9720300" cy="1536900"/>
            </a:xfrm>
            <a:prstGeom prst="rect">
              <a:avLst/>
            </a:prstGeom>
            <a:noFill/>
            <a:ln>
              <a:noFill/>
            </a:ln>
          </p:spPr>
          <p:txBody>
            <a:bodyPr spcFirstLastPara="1" wrap="square" lIns="308600" tIns="34275" rIns="192000" bIns="34275" anchor="t" anchorCtr="0">
              <a:noAutofit/>
            </a:bodyPr>
            <a:lstStyle/>
            <a:p>
              <a:pPr marL="0" lvl="0" indent="0" algn="l" rtl="0">
                <a:lnSpc>
                  <a:spcPct val="90000"/>
                </a:lnSpc>
                <a:spcBef>
                  <a:spcPts val="0"/>
                </a:spcBef>
                <a:spcAft>
                  <a:spcPts val="0"/>
                </a:spcAft>
                <a:buNone/>
              </a:pPr>
              <a:r>
                <a:rPr lang="en-US" sz="2000" u="sng">
                  <a:solidFill>
                    <a:schemeClr val="dk1"/>
                  </a:solidFill>
                </a:rPr>
                <a:t>Introduction in the House: H.R. 834</a:t>
              </a:r>
              <a:endParaRPr sz="2000" u="sng">
                <a:solidFill>
                  <a:schemeClr val="dk1"/>
                </a:solidFill>
              </a:endParaRPr>
            </a:p>
            <a:p>
              <a:pPr marL="457200" lvl="0" indent="-349250" algn="l" rtl="0">
                <a:lnSpc>
                  <a:spcPct val="90000"/>
                </a:lnSpc>
                <a:spcBef>
                  <a:spcPts val="0"/>
                </a:spcBef>
                <a:spcAft>
                  <a:spcPts val="0"/>
                </a:spcAft>
                <a:buClr>
                  <a:schemeClr val="dk1"/>
                </a:buClr>
                <a:buSzPts val="1900"/>
                <a:buFont typeface="Oswald"/>
                <a:buChar char="●"/>
              </a:pPr>
              <a:r>
                <a:rPr lang="en-US" sz="1900">
                  <a:solidFill>
                    <a:schemeClr val="dk1"/>
                  </a:solidFill>
                </a:rPr>
                <a:t>Reps. Diana Harshbarger (R-TN), Kim Schrier (D-WA).  </a:t>
              </a:r>
              <a:endParaRPr sz="1900">
                <a:solidFill>
                  <a:schemeClr val="dk1"/>
                </a:solidFill>
              </a:endParaRPr>
            </a:p>
            <a:p>
              <a:pPr marL="457200" lvl="0" indent="-349250" algn="l" rtl="0">
                <a:lnSpc>
                  <a:spcPct val="90000"/>
                </a:lnSpc>
                <a:spcBef>
                  <a:spcPts val="420"/>
                </a:spcBef>
                <a:spcAft>
                  <a:spcPts val="0"/>
                </a:spcAft>
                <a:buClr>
                  <a:schemeClr val="dk1"/>
                </a:buClr>
                <a:buSzPts val="1900"/>
                <a:buChar char="●"/>
              </a:pPr>
              <a:r>
                <a:rPr lang="en-US" sz="1900">
                  <a:solidFill>
                    <a:schemeClr val="dk1"/>
                  </a:solidFill>
                </a:rPr>
                <a:t>Identified NEW House Democratic Lead (Committee of Jurisdiction: E&amp;C).</a:t>
              </a:r>
              <a:endParaRPr sz="1900">
                <a:solidFill>
                  <a:schemeClr val="dk1"/>
                </a:solidFill>
              </a:endParaRPr>
            </a:p>
            <a:p>
              <a:pPr marL="457200" lvl="0" indent="-349250" algn="l" rtl="0">
                <a:lnSpc>
                  <a:spcPct val="90000"/>
                </a:lnSpc>
                <a:spcBef>
                  <a:spcPts val="420"/>
                </a:spcBef>
                <a:spcAft>
                  <a:spcPts val="0"/>
                </a:spcAft>
                <a:buClr>
                  <a:schemeClr val="dk1"/>
                </a:buClr>
                <a:buSzPts val="1900"/>
                <a:buChar char="●"/>
              </a:pPr>
              <a:r>
                <a:rPr lang="en-US" sz="1900">
                  <a:solidFill>
                    <a:schemeClr val="dk1"/>
                  </a:solidFill>
                </a:rPr>
                <a:t>Currently 4 cosponsors 2(D) 2(R).</a:t>
              </a:r>
              <a:endParaRPr sz="1900">
                <a:solidFill>
                  <a:schemeClr val="dk1"/>
                </a:solidFill>
              </a:endParaRPr>
            </a:p>
            <a:p>
              <a:pPr marL="457200" lvl="0" indent="0" algn="l" rtl="0">
                <a:lnSpc>
                  <a:spcPct val="90000"/>
                </a:lnSpc>
                <a:spcBef>
                  <a:spcPts val="420"/>
                </a:spcBef>
                <a:spcAft>
                  <a:spcPts val="0"/>
                </a:spcAft>
                <a:buNone/>
              </a:pPr>
              <a:endParaRPr sz="2400">
                <a:solidFill>
                  <a:schemeClr val="dk1"/>
                </a:solidFill>
              </a:endParaRPr>
            </a:p>
          </p:txBody>
        </p:sp>
        <p:sp>
          <p:nvSpPr>
            <p:cNvPr id="151" name="Google Shape;151;p6"/>
            <p:cNvSpPr/>
            <p:nvPr/>
          </p:nvSpPr>
          <p:spPr>
            <a:xfrm>
              <a:off x="0" y="2228864"/>
              <a:ext cx="9720262" cy="631800"/>
            </a:xfrm>
            <a:prstGeom prst="roundRect">
              <a:avLst>
                <a:gd name="adj" fmla="val 16667"/>
              </a:avLst>
            </a:prstGeom>
            <a:solidFill>
              <a:srgbClr val="24CED7"/>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txBox="1"/>
            <p:nvPr/>
          </p:nvSpPr>
          <p:spPr>
            <a:xfrm>
              <a:off x="30837" y="2317610"/>
              <a:ext cx="9658500" cy="512100"/>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chemeClr val="lt1"/>
                </a:buClr>
                <a:buSzPts val="2700"/>
                <a:buFont typeface="Arial"/>
                <a:buNone/>
              </a:pPr>
              <a:r>
                <a:rPr lang="en-US" sz="2700" b="0" i="0" u="none" strike="noStrike" cap="none">
                  <a:solidFill>
                    <a:schemeClr val="lt1"/>
                  </a:solidFill>
                  <a:latin typeface="Arial"/>
                  <a:ea typeface="Arial"/>
                  <a:cs typeface="Arial"/>
                  <a:sym typeface="Arial"/>
                </a:rPr>
                <a:t>Rural GME</a:t>
              </a:r>
              <a:r>
                <a:rPr lang="en-US" sz="2700">
                  <a:solidFill>
                    <a:schemeClr val="lt1"/>
                  </a:solidFill>
                </a:rPr>
                <a:t>: </a:t>
              </a:r>
              <a:r>
                <a:rPr lang="en-US" sz="2700" b="0" i="0" u="none" strike="noStrike" cap="none">
                  <a:solidFill>
                    <a:schemeClr val="lt1"/>
                  </a:solidFill>
                  <a:latin typeface="Arial"/>
                  <a:ea typeface="Arial"/>
                  <a:cs typeface="Arial"/>
                  <a:sym typeface="Arial"/>
                </a:rPr>
                <a:t>S. </a:t>
              </a:r>
              <a:r>
                <a:rPr lang="en-US" sz="2700">
                  <a:solidFill>
                    <a:schemeClr val="lt1"/>
                  </a:solidFill>
                </a:rPr>
                <a:t>230</a:t>
              </a:r>
              <a:endParaRPr/>
            </a:p>
          </p:txBody>
        </p:sp>
        <p:sp>
          <p:nvSpPr>
            <p:cNvPr id="153" name="Google Shape;153;p6"/>
            <p:cNvSpPr/>
            <p:nvPr/>
          </p:nvSpPr>
          <p:spPr>
            <a:xfrm>
              <a:off x="0" y="2860664"/>
              <a:ext cx="9720262" cy="17046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txBox="1"/>
            <p:nvPr/>
          </p:nvSpPr>
          <p:spPr>
            <a:xfrm>
              <a:off x="0" y="2860664"/>
              <a:ext cx="9720262" cy="1704645"/>
            </a:xfrm>
            <a:prstGeom prst="rect">
              <a:avLst/>
            </a:prstGeom>
            <a:noFill/>
            <a:ln>
              <a:noFill/>
            </a:ln>
          </p:spPr>
          <p:txBody>
            <a:bodyPr spcFirstLastPara="1" wrap="square" lIns="308600" tIns="34275" rIns="192000" bIns="34275" anchor="t" anchorCtr="0">
              <a:noAutofit/>
            </a:bodyPr>
            <a:lstStyle/>
            <a:p>
              <a:pPr marL="0" lvl="0" indent="0" algn="l" rtl="0">
                <a:lnSpc>
                  <a:spcPct val="90000"/>
                </a:lnSpc>
                <a:spcBef>
                  <a:spcPts val="0"/>
                </a:spcBef>
                <a:spcAft>
                  <a:spcPts val="0"/>
                </a:spcAft>
                <a:buNone/>
              </a:pPr>
              <a:r>
                <a:rPr lang="en-US" sz="2000" u="sng"/>
                <a:t>Introduction in the Senate: S. 230</a:t>
              </a:r>
              <a:endParaRPr sz="2000" u="sng"/>
            </a:p>
            <a:p>
              <a:pPr marL="457200" lvl="0" indent="-355600" algn="l" rtl="0">
                <a:lnSpc>
                  <a:spcPct val="90000"/>
                </a:lnSpc>
                <a:spcBef>
                  <a:spcPts val="400"/>
                </a:spcBef>
                <a:spcAft>
                  <a:spcPts val="0"/>
                </a:spcAft>
                <a:buClr>
                  <a:schemeClr val="dk1"/>
                </a:buClr>
                <a:buSzPts val="2000"/>
                <a:buChar char="●"/>
              </a:pPr>
              <a:r>
                <a:rPr lang="en-US" sz="2000">
                  <a:solidFill>
                    <a:schemeClr val="dk1"/>
                  </a:solidFill>
                </a:rPr>
                <a:t>Sens. Jon Tester (D-MT), John Barrasso (R-WY).</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US" sz="2000">
                  <a:solidFill>
                    <a:schemeClr val="dk1"/>
                  </a:solidFill>
                </a:rPr>
                <a:t>Currently 10 cosponsors 6 (R) 3 (D) 1 (I).</a:t>
              </a:r>
              <a:endParaRPr sz="20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Helvetica Neue"/>
              <a:buNone/>
            </a:pPr>
            <a:r>
              <a:rPr lang="en-US"/>
              <a:t>Year to Date Wins </a:t>
            </a:r>
            <a:endParaRPr/>
          </a:p>
        </p:txBody>
      </p:sp>
      <p:grpSp>
        <p:nvGrpSpPr>
          <p:cNvPr id="161" name="Google Shape;161;p7"/>
          <p:cNvGrpSpPr/>
          <p:nvPr/>
        </p:nvGrpSpPr>
        <p:grpSpPr>
          <a:xfrm>
            <a:off x="1023938" y="2337567"/>
            <a:ext cx="9720262" cy="3919590"/>
            <a:chOff x="0" y="51567"/>
            <a:chExt cx="9720262" cy="3919590"/>
          </a:xfrm>
        </p:grpSpPr>
        <p:sp>
          <p:nvSpPr>
            <p:cNvPr id="162" name="Google Shape;162;p7"/>
            <p:cNvSpPr/>
            <p:nvPr/>
          </p:nvSpPr>
          <p:spPr>
            <a:xfrm>
              <a:off x="0" y="450087"/>
              <a:ext cx="9720262" cy="1488375"/>
            </a:xfrm>
            <a:prstGeom prst="rect">
              <a:avLst/>
            </a:prstGeom>
            <a:solidFill>
              <a:schemeClr val="lt1">
                <a:alpha val="89803"/>
              </a:schemeClr>
            </a:solidFill>
            <a:ln w="15875" cap="flat" cmpd="sng">
              <a:solidFill>
                <a:srgbClr val="2383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txBox="1"/>
            <p:nvPr/>
          </p:nvSpPr>
          <p:spPr>
            <a:xfrm>
              <a:off x="0" y="450087"/>
              <a:ext cx="9720262" cy="1488375"/>
            </a:xfrm>
            <a:prstGeom prst="rect">
              <a:avLst/>
            </a:prstGeom>
            <a:noFill/>
            <a:ln>
              <a:noFill/>
            </a:ln>
          </p:spPr>
          <p:txBody>
            <a:bodyPr spcFirstLastPara="1" wrap="square" lIns="754400" tIns="562350" rIns="754400" bIns="192000" anchor="t" anchorCtr="0">
              <a:noAutofit/>
            </a:bodyPr>
            <a:lstStyle/>
            <a:p>
              <a:pPr marL="228600" marR="0" lvl="1" indent="-228600" algn="l" rtl="0">
                <a:lnSpc>
                  <a:spcPct val="90000"/>
                </a:lnSpc>
                <a:spcBef>
                  <a:spcPts val="0"/>
                </a:spcBef>
                <a:spcAft>
                  <a:spcPts val="0"/>
                </a:spcAft>
                <a:buClr>
                  <a:schemeClr val="dk1"/>
                </a:buClr>
                <a:buSzPts val="2700"/>
                <a:buFont typeface="Arial"/>
                <a:buChar char="•"/>
              </a:pPr>
              <a:r>
                <a:rPr lang="en-US" sz="2700">
                  <a:solidFill>
                    <a:schemeClr val="dk1"/>
                  </a:solidFill>
                </a:rPr>
                <a:t>P</a:t>
              </a:r>
              <a:r>
                <a:rPr lang="en-US" sz="2700" b="0" i="0" u="none" strike="noStrike" cap="none">
                  <a:solidFill>
                    <a:schemeClr val="dk1"/>
                  </a:solidFill>
                  <a:latin typeface="Arial"/>
                  <a:ea typeface="Arial"/>
                  <a:cs typeface="Arial"/>
                  <a:sym typeface="Arial"/>
                </a:rPr>
                <a:t>ositive changes due to joint CAFM/AAFP comments and advocacy.</a:t>
              </a:r>
              <a:endParaRPr/>
            </a:p>
          </p:txBody>
        </p:sp>
        <p:sp>
          <p:nvSpPr>
            <p:cNvPr id="164" name="Google Shape;164;p7"/>
            <p:cNvSpPr/>
            <p:nvPr/>
          </p:nvSpPr>
          <p:spPr>
            <a:xfrm>
              <a:off x="486013" y="51567"/>
              <a:ext cx="6804183" cy="797040"/>
            </a:xfrm>
            <a:prstGeom prst="roundRect">
              <a:avLst>
                <a:gd name="adj" fmla="val 16667"/>
              </a:avLst>
            </a:prstGeom>
            <a:solidFill>
              <a:srgbClr val="2383C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txBox="1"/>
            <p:nvPr/>
          </p:nvSpPr>
          <p:spPr>
            <a:xfrm>
              <a:off x="524921" y="90475"/>
              <a:ext cx="6726367" cy="719224"/>
            </a:xfrm>
            <a:prstGeom prst="rect">
              <a:avLst/>
            </a:prstGeom>
            <a:noFill/>
            <a:ln>
              <a:noFill/>
            </a:ln>
          </p:spPr>
          <p:txBody>
            <a:bodyPr spcFirstLastPara="1" wrap="square" lIns="257175" tIns="0" rIns="257175" bIns="0" anchor="ctr" anchorCtr="0">
              <a:noAutofit/>
            </a:bodyPr>
            <a:lstStyle/>
            <a:p>
              <a:pPr marL="0" marR="0" lvl="0" indent="0" algn="l" rtl="0">
                <a:lnSpc>
                  <a:spcPct val="90000"/>
                </a:lnSpc>
                <a:spcBef>
                  <a:spcPts val="0"/>
                </a:spcBef>
                <a:spcAft>
                  <a:spcPts val="0"/>
                </a:spcAft>
                <a:buClr>
                  <a:schemeClr val="lt1"/>
                </a:buClr>
                <a:buSzPts val="2700"/>
                <a:buFont typeface="Arial"/>
                <a:buNone/>
              </a:pPr>
              <a:r>
                <a:rPr lang="en-US" sz="2700" b="0" i="0" u="none" strike="noStrike" cap="none">
                  <a:solidFill>
                    <a:schemeClr val="lt1"/>
                  </a:solidFill>
                  <a:latin typeface="Arial"/>
                  <a:ea typeface="Arial"/>
                  <a:cs typeface="Arial"/>
                  <a:sym typeface="Arial"/>
                </a:rPr>
                <a:t>Consolidated Appropriations Act, 202</a:t>
              </a:r>
              <a:r>
                <a:rPr lang="en-US" sz="2700">
                  <a:solidFill>
                    <a:schemeClr val="lt1"/>
                  </a:solidFill>
                </a:rPr>
                <a:t>3</a:t>
              </a:r>
              <a:r>
                <a:rPr lang="en-US" sz="2700" b="0" i="0" u="none" strike="noStrike" cap="none">
                  <a:solidFill>
                    <a:schemeClr val="lt1"/>
                  </a:solidFill>
                  <a:latin typeface="Arial"/>
                  <a:ea typeface="Arial"/>
                  <a:cs typeface="Arial"/>
                  <a:sym typeface="Arial"/>
                </a:rPr>
                <a:t> Final Rule</a:t>
              </a:r>
              <a:endParaRPr/>
            </a:p>
          </p:txBody>
        </p:sp>
        <p:sp>
          <p:nvSpPr>
            <p:cNvPr id="166" name="Google Shape;166;p7"/>
            <p:cNvSpPr/>
            <p:nvPr/>
          </p:nvSpPr>
          <p:spPr>
            <a:xfrm>
              <a:off x="0" y="2482782"/>
              <a:ext cx="9720262" cy="1488375"/>
            </a:xfrm>
            <a:prstGeom prst="rect">
              <a:avLst/>
            </a:prstGeom>
            <a:solidFill>
              <a:schemeClr val="lt1">
                <a:alpha val="89803"/>
              </a:schemeClr>
            </a:solidFill>
            <a:ln w="15875" cap="flat" cmpd="sng">
              <a:solidFill>
                <a:srgbClr val="25CC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txBox="1"/>
            <p:nvPr/>
          </p:nvSpPr>
          <p:spPr>
            <a:xfrm>
              <a:off x="0" y="2482782"/>
              <a:ext cx="9720262" cy="1488375"/>
            </a:xfrm>
            <a:prstGeom prst="rect">
              <a:avLst/>
            </a:prstGeom>
            <a:noFill/>
            <a:ln>
              <a:noFill/>
            </a:ln>
          </p:spPr>
          <p:txBody>
            <a:bodyPr spcFirstLastPara="1" wrap="square" lIns="754400" tIns="562350" rIns="754400" bIns="192000" anchor="t" anchorCtr="0">
              <a:noAutofit/>
            </a:bodyPr>
            <a:lstStyle/>
            <a:p>
              <a:pPr marL="228600" marR="0" lvl="1" indent="-228600" algn="l" rtl="0">
                <a:lnSpc>
                  <a:spcPct val="90000"/>
                </a:lnSpc>
                <a:spcBef>
                  <a:spcPts val="0"/>
                </a:spcBef>
                <a:spcAft>
                  <a:spcPts val="0"/>
                </a:spcAft>
                <a:buClr>
                  <a:schemeClr val="dk1"/>
                </a:buClr>
                <a:buSzPts val="2700"/>
                <a:buFont typeface="Arial"/>
                <a:buChar char="•"/>
              </a:pPr>
              <a:r>
                <a:rPr lang="en-US" sz="2700" b="0" i="0" u="none" strike="noStrike" cap="none">
                  <a:solidFill>
                    <a:schemeClr val="dk1"/>
                  </a:solidFill>
                  <a:latin typeface="Arial"/>
                  <a:ea typeface="Arial"/>
                  <a:cs typeface="Arial"/>
                  <a:sym typeface="Arial"/>
                </a:rPr>
                <a:t>$2 m for AHRQ Appropriations directed to the Center.</a:t>
              </a:r>
              <a:endParaRPr/>
            </a:p>
          </p:txBody>
        </p:sp>
        <p:sp>
          <p:nvSpPr>
            <p:cNvPr id="168" name="Google Shape;168;p7"/>
            <p:cNvSpPr/>
            <p:nvPr/>
          </p:nvSpPr>
          <p:spPr>
            <a:xfrm>
              <a:off x="486013" y="2084262"/>
              <a:ext cx="6804183" cy="797040"/>
            </a:xfrm>
            <a:prstGeom prst="roundRect">
              <a:avLst>
                <a:gd name="adj" fmla="val 16667"/>
              </a:avLst>
            </a:prstGeom>
            <a:solidFill>
              <a:srgbClr val="25CCD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txBox="1"/>
            <p:nvPr/>
          </p:nvSpPr>
          <p:spPr>
            <a:xfrm>
              <a:off x="524921" y="2123170"/>
              <a:ext cx="6726367" cy="719224"/>
            </a:xfrm>
            <a:prstGeom prst="rect">
              <a:avLst/>
            </a:prstGeom>
            <a:noFill/>
            <a:ln>
              <a:noFill/>
            </a:ln>
          </p:spPr>
          <p:txBody>
            <a:bodyPr spcFirstLastPara="1" wrap="square" lIns="257175" tIns="0" rIns="257175" bIns="0" anchor="ctr" anchorCtr="0">
              <a:noAutofit/>
            </a:bodyPr>
            <a:lstStyle/>
            <a:p>
              <a:pPr marL="0" marR="0" lvl="0" indent="0" algn="l" rtl="0">
                <a:lnSpc>
                  <a:spcPct val="90000"/>
                </a:lnSpc>
                <a:spcBef>
                  <a:spcPts val="0"/>
                </a:spcBef>
                <a:spcAft>
                  <a:spcPts val="0"/>
                </a:spcAft>
                <a:buClr>
                  <a:schemeClr val="lt1"/>
                </a:buClr>
                <a:buSzPts val="2700"/>
                <a:buFont typeface="Arial"/>
                <a:buNone/>
              </a:pPr>
              <a:r>
                <a:rPr lang="en-US" sz="2700" b="0" i="0" u="none" strike="noStrike" cap="none">
                  <a:solidFill>
                    <a:schemeClr val="lt1"/>
                  </a:solidFill>
                  <a:latin typeface="Arial"/>
                  <a:ea typeface="Arial"/>
                  <a:cs typeface="Arial"/>
                  <a:sym typeface="Arial"/>
                </a:rPr>
                <a:t>Primary Care Research C</a:t>
              </a:r>
              <a:r>
                <a:rPr lang="en-US" sz="2700">
                  <a:solidFill>
                    <a:schemeClr val="lt1"/>
                  </a:solidFill>
                </a:rPr>
                <a:t>enter: AHRQ</a:t>
              </a:r>
              <a:r>
                <a:rPr lang="en-US" sz="2700" b="0" i="0" u="none" strike="noStrike" cap="none">
                  <a:solidFill>
                    <a:schemeClr val="lt1"/>
                  </a:solidFill>
                  <a:latin typeface="Arial"/>
                  <a:ea typeface="Arial"/>
                  <a:cs typeface="Arial"/>
                  <a:sym typeface="Arial"/>
                </a:rPr>
                <a:t>  FY202</a:t>
              </a:r>
              <a:r>
                <a:rPr lang="en-US" sz="2700">
                  <a:solidFill>
                    <a:schemeClr val="lt1"/>
                  </a:solidFill>
                </a:rPr>
                <a:t>3</a:t>
              </a:r>
              <a:r>
                <a:rPr lang="en-US" sz="2700" b="0" i="0" u="none" strike="noStrike" cap="none">
                  <a:solidFill>
                    <a:schemeClr val="lt1"/>
                  </a:solidFill>
                  <a:latin typeface="Arial"/>
                  <a:ea typeface="Arial"/>
                  <a:cs typeface="Arial"/>
                  <a:sym typeface="Arial"/>
                </a:rPr>
                <a:t> final appropriations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0c640d72c6_0_33"/>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latin typeface="Arial"/>
                <a:ea typeface="Arial"/>
                <a:cs typeface="Arial"/>
                <a:sym typeface="Arial"/>
              </a:rPr>
              <a:t>Congress Leans Into Rural  Workforce Issues:</a:t>
            </a:r>
            <a:endParaRPr>
              <a:latin typeface="Arial"/>
              <a:ea typeface="Arial"/>
              <a:cs typeface="Arial"/>
              <a:sym typeface="Arial"/>
            </a:endParaRPr>
          </a:p>
        </p:txBody>
      </p:sp>
      <p:pic>
        <p:nvPicPr>
          <p:cNvPr id="176" name="Google Shape;176;g20c640d72c6_0_33"/>
          <p:cNvPicPr preferRelativeResize="0"/>
          <p:nvPr/>
        </p:nvPicPr>
        <p:blipFill>
          <a:blip r:embed="rId3">
            <a:alphaModFix/>
          </a:blip>
          <a:stretch>
            <a:fillRect/>
          </a:stretch>
        </p:blipFill>
        <p:spPr>
          <a:xfrm>
            <a:off x="1941925" y="2186850"/>
            <a:ext cx="7590474" cy="3927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1653363" y="365760"/>
            <a:ext cx="9367203" cy="1188720"/>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3700"/>
              <a:buFont typeface="Helvetica Neue"/>
              <a:buNone/>
            </a:pPr>
            <a:r>
              <a:rPr lang="en-US" sz="3700"/>
              <a:t>Recap: CAA 2021</a:t>
            </a:r>
            <a:endParaRPr/>
          </a:p>
        </p:txBody>
      </p:sp>
      <p:sp>
        <p:nvSpPr>
          <p:cNvPr id="183" name="Google Shape;183;p10"/>
          <p:cNvSpPr txBox="1">
            <a:spLocks noGrp="1"/>
          </p:cNvSpPr>
          <p:nvPr>
            <p:ph type="body" idx="1"/>
          </p:nvPr>
        </p:nvSpPr>
        <p:spPr>
          <a:xfrm>
            <a:off x="1513413" y="1554472"/>
            <a:ext cx="9367200" cy="4041600"/>
          </a:xfrm>
          <a:prstGeom prst="rect">
            <a:avLst/>
          </a:prstGeom>
          <a:noFill/>
          <a:ln>
            <a:noFill/>
          </a:ln>
        </p:spPr>
        <p:txBody>
          <a:bodyPr spcFirstLastPara="1" wrap="square" lIns="45700" tIns="45700" rIns="45700" bIns="45700" anchor="t" anchorCtr="0">
            <a:normAutofit lnSpcReduction="20000"/>
          </a:bodyPr>
          <a:lstStyle/>
          <a:p>
            <a:pPr marL="91440" lvl="0" indent="-127000" algn="l" rtl="0">
              <a:lnSpc>
                <a:spcPct val="90000"/>
              </a:lnSpc>
              <a:spcBef>
                <a:spcPts val="0"/>
              </a:spcBef>
              <a:spcAft>
                <a:spcPts val="0"/>
              </a:spcAft>
              <a:buSzPts val="2000"/>
              <a:buFont typeface="Arial"/>
              <a:buChar char=" "/>
            </a:pPr>
            <a:r>
              <a:rPr lang="en-US" sz="2000">
                <a:latin typeface="Arial"/>
                <a:ea typeface="Arial"/>
                <a:cs typeface="Arial"/>
                <a:sym typeface="Arial"/>
              </a:rPr>
              <a:t>The CAA 2021 was the first time that Congress included workforce goals in Medicare GME*</a:t>
            </a:r>
            <a:endParaRPr sz="2000">
              <a:latin typeface="Arial"/>
              <a:ea typeface="Arial"/>
              <a:cs typeface="Arial"/>
              <a:sym typeface="Arial"/>
            </a:endParaRPr>
          </a:p>
          <a:p>
            <a:pPr marL="91440" lvl="0" indent="-127000" algn="l" rtl="0">
              <a:lnSpc>
                <a:spcPct val="90000"/>
              </a:lnSpc>
              <a:spcBef>
                <a:spcPts val="0"/>
              </a:spcBef>
              <a:spcAft>
                <a:spcPts val="0"/>
              </a:spcAft>
              <a:buSzPts val="2000"/>
              <a:buFont typeface="Arial"/>
              <a:buChar char=" "/>
            </a:pPr>
            <a:endParaRPr sz="2000">
              <a:latin typeface="Arial"/>
              <a:ea typeface="Arial"/>
              <a:cs typeface="Arial"/>
              <a:sym typeface="Arial"/>
            </a:endParaRPr>
          </a:p>
          <a:p>
            <a:pPr marL="413766" lvl="1" indent="-285750" algn="l" rtl="0">
              <a:lnSpc>
                <a:spcPct val="90000"/>
              </a:lnSpc>
              <a:spcBef>
                <a:spcPts val="400"/>
              </a:spcBef>
              <a:spcAft>
                <a:spcPts val="0"/>
              </a:spcAft>
              <a:buSzPts val="2000"/>
              <a:buChar char="•"/>
            </a:pPr>
            <a:r>
              <a:rPr lang="en-US" sz="2000">
                <a:latin typeface="Arial"/>
                <a:ea typeface="Arial"/>
                <a:cs typeface="Arial"/>
                <a:sym typeface="Arial"/>
              </a:rPr>
              <a:t>Including direction to increase service/training to underserved</a:t>
            </a:r>
            <a:endParaRPr>
              <a:latin typeface="Arial"/>
              <a:ea typeface="Arial"/>
              <a:cs typeface="Arial"/>
              <a:sym typeface="Arial"/>
            </a:endParaRPr>
          </a:p>
          <a:p>
            <a:pPr marL="413766" lvl="1" indent="-285750" algn="l" rtl="0">
              <a:lnSpc>
                <a:spcPct val="90000"/>
              </a:lnSpc>
              <a:spcBef>
                <a:spcPts val="600"/>
              </a:spcBef>
              <a:spcAft>
                <a:spcPts val="0"/>
              </a:spcAft>
              <a:buSzPts val="2000"/>
              <a:buChar char="•"/>
            </a:pPr>
            <a:r>
              <a:rPr lang="en-US" sz="2000">
                <a:latin typeface="Arial"/>
                <a:ea typeface="Arial"/>
                <a:cs typeface="Arial"/>
                <a:sym typeface="Arial"/>
              </a:rPr>
              <a:t>Over cap hospitals that want new FTE’s must add new residents, not replace who pays for existing ones.</a:t>
            </a:r>
            <a:endParaRPr>
              <a:latin typeface="Arial"/>
              <a:ea typeface="Arial"/>
              <a:cs typeface="Arial"/>
              <a:sym typeface="Arial"/>
            </a:endParaRPr>
          </a:p>
          <a:p>
            <a:pPr marL="413766" lvl="1" indent="-285750" algn="l" rtl="0">
              <a:lnSpc>
                <a:spcPct val="90000"/>
              </a:lnSpc>
              <a:spcBef>
                <a:spcPts val="600"/>
              </a:spcBef>
              <a:spcAft>
                <a:spcPts val="0"/>
              </a:spcAft>
              <a:buSzPts val="2000"/>
              <a:buChar char="•"/>
            </a:pPr>
            <a:r>
              <a:rPr lang="en-US" sz="2000">
                <a:latin typeface="Arial"/>
                <a:ea typeface="Arial"/>
                <a:cs typeface="Arial"/>
                <a:sym typeface="Arial"/>
              </a:rPr>
              <a:t>Requires two GAO reports on impact of GME provisions.</a:t>
            </a:r>
            <a:endParaRPr>
              <a:latin typeface="Arial"/>
              <a:ea typeface="Arial"/>
              <a:cs typeface="Arial"/>
              <a:sym typeface="Arial"/>
            </a:endParaRPr>
          </a:p>
          <a:p>
            <a:pPr marL="91440" lvl="0" indent="-127000" algn="l" rtl="0">
              <a:lnSpc>
                <a:spcPct val="90000"/>
              </a:lnSpc>
              <a:spcBef>
                <a:spcPts val="1600"/>
              </a:spcBef>
              <a:spcAft>
                <a:spcPts val="0"/>
              </a:spcAft>
              <a:buSzPts val="2000"/>
              <a:buFont typeface="Arial"/>
              <a:buChar char=" "/>
            </a:pPr>
            <a:r>
              <a:rPr lang="en-US" sz="2000">
                <a:latin typeface="Arial"/>
                <a:ea typeface="Arial"/>
                <a:cs typeface="Arial"/>
                <a:sym typeface="Arial"/>
              </a:rPr>
              <a:t>Build Back Better expands on this direction- Passed the House </a:t>
            </a:r>
            <a:endParaRPr>
              <a:latin typeface="Arial"/>
              <a:ea typeface="Arial"/>
              <a:cs typeface="Arial"/>
              <a:sym typeface="Arial"/>
            </a:endParaRPr>
          </a:p>
          <a:p>
            <a:pPr marL="413766" lvl="1" indent="-285750" algn="l" rtl="0">
              <a:lnSpc>
                <a:spcPct val="90000"/>
              </a:lnSpc>
              <a:spcBef>
                <a:spcPts val="400"/>
              </a:spcBef>
              <a:spcAft>
                <a:spcPts val="0"/>
              </a:spcAft>
              <a:buSzPts val="2000"/>
              <a:buChar char="•"/>
            </a:pPr>
            <a:r>
              <a:rPr lang="en-US" sz="2000">
                <a:latin typeface="Arial"/>
                <a:ea typeface="Arial"/>
                <a:cs typeface="Arial"/>
                <a:sym typeface="Arial"/>
              </a:rPr>
              <a:t>Requires reporting similar to THC GME in terms of practice patterns – specialty, service in HPSAs or rural.</a:t>
            </a:r>
            <a:endParaRPr>
              <a:latin typeface="Arial"/>
              <a:ea typeface="Arial"/>
              <a:cs typeface="Arial"/>
              <a:sym typeface="Arial"/>
            </a:endParaRPr>
          </a:p>
          <a:p>
            <a:pPr marL="413766" lvl="1" indent="-285750" algn="l" rtl="0">
              <a:lnSpc>
                <a:spcPct val="90000"/>
              </a:lnSpc>
              <a:spcBef>
                <a:spcPts val="600"/>
              </a:spcBef>
              <a:spcAft>
                <a:spcPts val="0"/>
              </a:spcAft>
              <a:buSzPts val="2000"/>
              <a:buChar char="•"/>
            </a:pPr>
            <a:r>
              <a:rPr lang="en-US" sz="2000">
                <a:latin typeface="Arial"/>
                <a:ea typeface="Arial"/>
                <a:cs typeface="Arial"/>
                <a:sym typeface="Arial"/>
              </a:rPr>
              <a:t>Directs new slots to identified needs such as rural, etc.</a:t>
            </a:r>
            <a:endParaRPr>
              <a:latin typeface="Arial"/>
              <a:ea typeface="Arial"/>
              <a:cs typeface="Arial"/>
              <a:sym typeface="Arial"/>
            </a:endParaRPr>
          </a:p>
          <a:p>
            <a:pPr marL="413766" lvl="1" indent="-285750" algn="l" rtl="0">
              <a:lnSpc>
                <a:spcPct val="90000"/>
              </a:lnSpc>
              <a:spcBef>
                <a:spcPts val="600"/>
              </a:spcBef>
              <a:spcAft>
                <a:spcPts val="0"/>
              </a:spcAft>
              <a:buSzPts val="2000"/>
              <a:buChar char="•"/>
            </a:pPr>
            <a:r>
              <a:rPr lang="en-US" sz="2000">
                <a:latin typeface="Arial"/>
                <a:ea typeface="Arial"/>
                <a:cs typeface="Arial"/>
                <a:sym typeface="Arial"/>
              </a:rPr>
              <a:t>New program to increase diversity among medical students/physician workforce.</a:t>
            </a:r>
            <a:endParaRPr sz="2000">
              <a:latin typeface="Arial"/>
              <a:ea typeface="Arial"/>
              <a:cs typeface="Arial"/>
              <a:sym typeface="Arial"/>
            </a:endParaRPr>
          </a:p>
          <a:p>
            <a:pPr marL="413766" lvl="1" indent="-285750" algn="l" rtl="0">
              <a:lnSpc>
                <a:spcPct val="90000"/>
              </a:lnSpc>
              <a:spcBef>
                <a:spcPts val="600"/>
              </a:spcBef>
              <a:spcAft>
                <a:spcPts val="0"/>
              </a:spcAft>
              <a:buSzPts val="2000"/>
              <a:buFont typeface="Arial"/>
              <a:buChar char="•"/>
            </a:pPr>
            <a:r>
              <a:rPr lang="en-US" sz="2000">
                <a:latin typeface="Arial"/>
                <a:ea typeface="Arial"/>
                <a:cs typeface="Arial"/>
                <a:sym typeface="Arial"/>
              </a:rPr>
              <a:t>Includes our “rural” definition, to be more inclusive. </a:t>
            </a:r>
            <a:endParaRPr sz="2000">
              <a:latin typeface="Arial"/>
              <a:ea typeface="Arial"/>
              <a:cs typeface="Arial"/>
              <a:sym typeface="Arial"/>
            </a:endParaRPr>
          </a:p>
        </p:txBody>
      </p:sp>
      <p:sp>
        <p:nvSpPr>
          <p:cNvPr id="184" name="Google Shape;184;p10"/>
          <p:cNvSpPr txBox="1">
            <a:spLocks noGrp="1"/>
          </p:cNvSpPr>
          <p:nvPr>
            <p:ph type="sldNum" idx="12"/>
          </p:nvPr>
        </p:nvSpPr>
        <p:spPr>
          <a:xfrm>
            <a:off x="294968" y="6292646"/>
            <a:ext cx="403122" cy="412954"/>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Arial"/>
                <a:ea typeface="Arial"/>
                <a:cs typeface="Arial"/>
                <a:sym typeface="Arial"/>
              </a:rPr>
              <a:t>9</a:t>
            </a:fld>
            <a:endParaRPr sz="1400" b="1"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335B74"/>
      </a:dk2>
      <a:lt2>
        <a:srgbClr val="DFE3E5"/>
      </a:lt2>
      <a:accent1>
        <a:srgbClr val="1D95D0"/>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Custom 1">
      <a:dk1>
        <a:srgbClr val="000000"/>
      </a:dk1>
      <a:lt1>
        <a:srgbClr val="FFFFFF"/>
      </a:lt1>
      <a:dk2>
        <a:srgbClr val="335B74"/>
      </a:dk2>
      <a:lt2>
        <a:srgbClr val="DFE3E5"/>
      </a:lt2>
      <a:accent1>
        <a:srgbClr val="1D95D0"/>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2052</Words>
  <Application>Microsoft Macintosh PowerPoint</Application>
  <PresentationFormat>Widescreen</PresentationFormat>
  <Paragraphs>218</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Helvetica Neue Light</vt:lpstr>
      <vt:lpstr>Arial</vt:lpstr>
      <vt:lpstr>Twentieth Century</vt:lpstr>
      <vt:lpstr>Oswald</vt:lpstr>
      <vt:lpstr>Times New Roman</vt:lpstr>
      <vt:lpstr>Calibri</vt:lpstr>
      <vt:lpstr>Helvetica Neue</vt:lpstr>
      <vt:lpstr>Noto Sans Symbols</vt:lpstr>
      <vt:lpstr>Integral</vt:lpstr>
      <vt:lpstr>Integral</vt:lpstr>
      <vt:lpstr>ADFM LEGISLATIVE AND REGULATORY UPDATE </vt:lpstr>
      <vt:lpstr>Today’s Presentation</vt:lpstr>
      <vt:lpstr>PowerPoint Presentation</vt:lpstr>
      <vt:lpstr>How Does Organized Family Medicine Work Together?</vt:lpstr>
      <vt:lpstr>Academic Family Medicine Advocacy Committee - AFMAC</vt:lpstr>
      <vt:lpstr>Year to Date Wins: Rural Physician Workforce Production Act of 2023 </vt:lpstr>
      <vt:lpstr>Year to Date Wins </vt:lpstr>
      <vt:lpstr>Congress Leans Into Rural  Workforce Issues:</vt:lpstr>
      <vt:lpstr>Recap: CAA 2021</vt:lpstr>
      <vt:lpstr>Last Week in Congress</vt:lpstr>
      <vt:lpstr>Last week in Congress cont…</vt:lpstr>
      <vt:lpstr>CONSOLIDATED APPROPRIATIONS ACT, 2023 (CAA)   REGULATORY ADVOCACY EFFORTS</vt:lpstr>
      <vt:lpstr>GME Medicare Slots </vt:lpstr>
      <vt:lpstr>Title VII: PCTE &amp; AHRQ: Center for Primary Care Research </vt:lpstr>
      <vt:lpstr>Rural Health Program, CAA 2023</vt:lpstr>
      <vt:lpstr>What’s on our agenda in the 118th Congress?</vt:lpstr>
      <vt:lpstr>AHRQ Center for Primary Care Research: Appropriations</vt:lpstr>
      <vt:lpstr>Title VII - PCTE</vt:lpstr>
      <vt:lpstr>Rural GME/ DOC Act</vt:lpstr>
      <vt:lpstr> Rural Physician Workforce Production Act fixes:</vt:lpstr>
      <vt:lpstr>Stakeholder Support: Rural GME</vt:lpstr>
      <vt:lpstr>Teaching Health Centers </vt:lpstr>
      <vt:lpstr>PowerPoint Presentation</vt:lpstr>
      <vt:lpstr> DOC Act</vt:lpstr>
      <vt:lpstr>Primary Care Funding Opportunities/ Rural GME Residency Slots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ADFM LEGISLATIVE AND REGULATORY UPDATE </dc:title>
  <dc:creator>Jason Boman</dc:creator>
  <cp:lastModifiedBy>STFM_Staff_Mac2</cp:lastModifiedBy>
  <cp:revision>3</cp:revision>
  <dcterms:created xsi:type="dcterms:W3CDTF">2019-05-08T20:06:18Z</dcterms:created>
  <dcterms:modified xsi:type="dcterms:W3CDTF">2023-02-20T19:36:44Z</dcterms:modified>
</cp:coreProperties>
</file>