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8" r:id="rId4"/>
    <p:sldMasterId id="2147483683" r:id="rId5"/>
    <p:sldMasterId id="2147483695" r:id="rId6"/>
    <p:sldMasterId id="214748370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Lst>
  <p:sldSz cy="6858000" cx="12192000"/>
  <p:notesSz cx="6858000" cy="9144000"/>
  <p:embeddedFontLst>
    <p:embeddedFont>
      <p:font typeface="Helvetica Neue"/>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7" roundtripDataSignature="AMtx7mjmXJzyuvMU3mzO8BTyOc0n+KrR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font" Target="fonts/HelveticaNeue-bold.fntdata"/><Relationship Id="rId63" Type="http://schemas.openxmlformats.org/officeDocument/2006/relationships/font" Target="fonts/HelveticaNeue-regular.fntdata"/><Relationship Id="rId22" Type="http://schemas.openxmlformats.org/officeDocument/2006/relationships/slide" Target="slides/slide14.xml"/><Relationship Id="rId66" Type="http://schemas.openxmlformats.org/officeDocument/2006/relationships/font" Target="fonts/HelveticaNeue-boldItalic.fntdata"/><Relationship Id="rId21" Type="http://schemas.openxmlformats.org/officeDocument/2006/relationships/slide" Target="slides/slide13.xml"/><Relationship Id="rId65" Type="http://schemas.openxmlformats.org/officeDocument/2006/relationships/font" Target="fonts/HelveticaNeue-italic.fntdata"/><Relationship Id="rId24" Type="http://schemas.openxmlformats.org/officeDocument/2006/relationships/slide" Target="slides/slide16.xml"/><Relationship Id="rId23" Type="http://schemas.openxmlformats.org/officeDocument/2006/relationships/slide" Target="slides/slide15.xml"/><Relationship Id="rId67" Type="http://customschemas.google.com/relationships/presentationmetadata" Target="metadata"/><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10e297ef88_0_820: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210e297ef88_0_82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rPr lang="en-US"/>
              <a:t>Launch a national initiative, across 721 residencies, 15,000 residents and all the organizations</a:t>
            </a:r>
            <a:endParaRPr/>
          </a:p>
          <a:p>
            <a:pPr indent="0" lvl="0" marL="0" rtl="0" algn="l">
              <a:spcBef>
                <a:spcPts val="0"/>
              </a:spcBef>
              <a:spcAft>
                <a:spcPts val="0"/>
              </a:spcAft>
              <a:buNone/>
            </a:pPr>
            <a:r>
              <a:rPr lang="en-US"/>
              <a:t>Who is here—lots of organization. Who else will be involved? </a:t>
            </a:r>
            <a:endParaRPr/>
          </a:p>
          <a:p>
            <a:pPr indent="0" lvl="0" marL="0" rtl="0" algn="l">
              <a:spcBef>
                <a:spcPts val="0"/>
              </a:spcBef>
              <a:spcAft>
                <a:spcPts val="0"/>
              </a:spcAft>
              <a:buNone/>
            </a:pPr>
            <a:r>
              <a:rPr lang="en-US"/>
              <a:t>A key first phase is consensus on outcomes—what are we all str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jh</a:t>
            </a:r>
            <a:endParaRPr/>
          </a:p>
          <a:p>
            <a:pPr indent="0" lvl="0" marL="0" rtl="0" algn="l">
              <a:spcBef>
                <a:spcPts val="0"/>
              </a:spcBef>
              <a:spcAft>
                <a:spcPts val="0"/>
              </a:spcAft>
              <a:buNone/>
            </a:pPr>
            <a:r>
              <a:t/>
            </a:r>
            <a:endParaRPr/>
          </a:p>
        </p:txBody>
      </p:sp>
      <p:sp>
        <p:nvSpPr>
          <p:cNvPr id="382" name="Google Shape;382;g210e297ef88_0_820:notes"/>
          <p:cNvSpPr txBox="1"/>
          <p:nvPr>
            <p:ph idx="12" type="sldNum"/>
          </p:nvPr>
        </p:nvSpPr>
        <p:spPr>
          <a:xfrm>
            <a:off x="3884614" y="8685214"/>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10e297ef88_0_870: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210e297ef88_0_870: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10e297ef88_0_875: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210e297ef88_0_875: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10e297ef88_0_880: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210e297ef88_0_880: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10e297ef88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10e297ef88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210e297ef88_0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10e297ef88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210e297ef88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210e297ef88_0_3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10e297ef88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210e297ef88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Prior last update to ERAS was 1996</a:t>
            </a:r>
            <a:endParaRPr/>
          </a:p>
          <a:p>
            <a:pPr indent="0" lvl="0" marL="0" rtl="0" algn="l">
              <a:spcBef>
                <a:spcPts val="0"/>
              </a:spcBef>
              <a:spcAft>
                <a:spcPts val="0"/>
              </a:spcAft>
              <a:buNone/>
            </a:pPr>
            <a:r>
              <a:t/>
            </a:r>
            <a:endParaRPr/>
          </a:p>
        </p:txBody>
      </p:sp>
      <p:sp>
        <p:nvSpPr>
          <p:cNvPr id="499" name="Google Shape;499;g210e297ef88_0_4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10e297ef88_0_4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210e297ef88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10e297ef88_0_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210e297ef88_0_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All are optional</a:t>
            </a:r>
            <a:endParaRPr/>
          </a:p>
          <a:p>
            <a:pPr indent="0" lvl="0" marL="0" rtl="0" algn="l">
              <a:spcBef>
                <a:spcPts val="0"/>
              </a:spcBef>
              <a:spcAft>
                <a:spcPts val="0"/>
              </a:spcAft>
              <a:buNone/>
            </a:pPr>
            <a:r>
              <a:rPr lang="en-US"/>
              <a:t>ERAS embarked on this journey to figure out how to make change with the goals of increasing holistic review and fitting the right resident with the right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PAST EXPERIENCES:</a:t>
            </a:r>
            <a:endParaRPr/>
          </a:p>
          <a:p>
            <a:pPr indent="-171450" lvl="0" marL="171450" rtl="0" algn="l">
              <a:spcBef>
                <a:spcPts val="0"/>
              </a:spcBef>
              <a:spcAft>
                <a:spcPts val="0"/>
              </a:spcAft>
              <a:buClr>
                <a:schemeClr val="dk1"/>
              </a:buClr>
              <a:buSzPts val="1200"/>
              <a:buFont typeface="Arial"/>
              <a:buChar char="•"/>
            </a:pPr>
            <a:r>
              <a:rPr lang="en-US"/>
              <a:t>Up to 10 experiences.</a:t>
            </a:r>
            <a:endParaRPr/>
          </a:p>
          <a:p>
            <a:pPr indent="-171450" lvl="0" marL="171450" rtl="0" algn="l">
              <a:spcBef>
                <a:spcPts val="0"/>
              </a:spcBef>
              <a:spcAft>
                <a:spcPts val="0"/>
              </a:spcAft>
              <a:buClr>
                <a:schemeClr val="dk1"/>
              </a:buClr>
              <a:buSzPts val="1200"/>
              <a:buFont typeface="Arial"/>
              <a:buChar char="•"/>
            </a:pPr>
            <a:r>
              <a:rPr lang="en-US"/>
              <a:t>Enables applicants to self-select their top three most meaningful experiences (of up to 10 experiences).</a:t>
            </a:r>
            <a:endParaRPr/>
          </a:p>
          <a:p>
            <a:pPr indent="-171450" lvl="0" marL="171450" rtl="0" algn="l">
              <a:spcBef>
                <a:spcPts val="0"/>
              </a:spcBef>
              <a:spcAft>
                <a:spcPts val="0"/>
              </a:spcAft>
              <a:buClr>
                <a:schemeClr val="dk1"/>
              </a:buClr>
              <a:buSzPts val="1200"/>
              <a:buFont typeface="Arial"/>
              <a:buChar char="•"/>
            </a:pPr>
            <a:r>
              <a:rPr lang="en-US"/>
              <a:t>Collects more descriptive information about each experience entry (e.g., position, organization, timeframe, location) as well as frequency of participation options (e.g., one time, daily, weekly, monthly, quarterly, annually).</a:t>
            </a:r>
            <a:endParaRPr/>
          </a:p>
          <a:p>
            <a:pPr indent="-171450" lvl="0" marL="171450" rtl="0" algn="l">
              <a:spcBef>
                <a:spcPts val="0"/>
              </a:spcBef>
              <a:spcAft>
                <a:spcPts val="0"/>
              </a:spcAft>
              <a:buClr>
                <a:schemeClr val="dk1"/>
              </a:buClr>
              <a:buSzPts val="1200"/>
              <a:buFont typeface="Arial"/>
              <a:buChar char="•"/>
            </a:pPr>
            <a:r>
              <a:rPr lang="en-US"/>
              <a:t>Allows applicants to better define the experience type (e.g. volunteer, work, professional organization, hobby). This helps programs to easily identify and review specific experiences that align with their mission(s).</a:t>
            </a:r>
            <a:endParaRPr/>
          </a:p>
          <a:p>
            <a:pPr indent="-171450" lvl="0" marL="171450" rtl="0" algn="l">
              <a:spcBef>
                <a:spcPts val="0"/>
              </a:spcBef>
              <a:spcAft>
                <a:spcPts val="0"/>
              </a:spcAft>
              <a:buClr>
                <a:schemeClr val="dk1"/>
              </a:buClr>
              <a:buSzPts val="1200"/>
              <a:buFont typeface="Arial"/>
              <a:buChar char="•"/>
            </a:pPr>
            <a:r>
              <a:rPr lang="en-US"/>
              <a:t>Offers additional multiple-entry questions to capture mission-focused characteristics of each experience entry–focus area, key characteristic, and setting (e.g., rural, suburban, urban). This helps programs complete holistic review.</a:t>
            </a:r>
            <a:endParaRPr/>
          </a:p>
          <a:p>
            <a:pPr indent="-171450" lvl="0" marL="171450" rtl="0" algn="l">
              <a:spcBef>
                <a:spcPts val="0"/>
              </a:spcBef>
              <a:spcAft>
                <a:spcPts val="0"/>
              </a:spcAft>
              <a:buClr>
                <a:schemeClr val="dk1"/>
              </a:buClr>
              <a:buSzPts val="1200"/>
              <a:buFont typeface="Arial"/>
              <a:buChar char="•"/>
            </a:pPr>
            <a:r>
              <a:rPr lang="en-US"/>
              <a:t>Includes short descriptions focused on critical information for programs–roles, responsibilities, and context for all experiences entries.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GEOGRAPHIC PREFERENCES:</a:t>
            </a:r>
            <a:endParaRPr/>
          </a:p>
          <a:p>
            <a:pPr indent="0" lvl="0" marL="0" rtl="0" algn="l">
              <a:spcBef>
                <a:spcPts val="0"/>
              </a:spcBef>
              <a:spcAft>
                <a:spcPts val="0"/>
              </a:spcAft>
              <a:buNone/>
            </a:pPr>
            <a:r>
              <a:rPr lang="en-US"/>
              <a:t>--based on 9 US census divisions</a:t>
            </a:r>
            <a:endParaRPr/>
          </a:p>
          <a:p>
            <a:pPr indent="0" lvl="0" marL="0" rtl="0" algn="l">
              <a:spcBef>
                <a:spcPts val="0"/>
              </a:spcBef>
              <a:spcAft>
                <a:spcPts val="0"/>
              </a:spcAft>
              <a:buNone/>
            </a:pPr>
            <a:r>
              <a:rPr lang="en-US"/>
              <a:t>--this was again trying to help with equity: a seasoned advisor might help guide a student how to show preference (hometown, permanent address, a job in a prior city, etc.)</a:t>
            </a:r>
            <a:endParaRPr/>
          </a:p>
          <a:p>
            <a:pPr indent="0" lvl="0" marL="0" rtl="0" algn="l">
              <a:spcBef>
                <a:spcPts val="0"/>
              </a:spcBef>
              <a:spcAft>
                <a:spcPts val="0"/>
              </a:spcAft>
              <a:buNone/>
            </a:pPr>
            <a:r>
              <a:rPr lang="en-US"/>
              <a:t>--short essay that could be included for why an area or why the applicant chose “no preference”</a:t>
            </a:r>
            <a:endParaRPr/>
          </a:p>
          <a:p>
            <a:pPr indent="0" lvl="0" marL="0" rtl="0" algn="l">
              <a:spcBef>
                <a:spcPts val="0"/>
              </a:spcBef>
              <a:spcAft>
                <a:spcPts val="0"/>
              </a:spcAft>
              <a:buNone/>
            </a:pPr>
            <a:r>
              <a:rPr lang="en-US"/>
              <a:t>--Also could help with setting: urban/rural/suburban,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PROGRAM SIGNALS:</a:t>
            </a:r>
            <a:endParaRPr/>
          </a:p>
          <a:p>
            <a:pPr indent="0" lvl="0" marL="0" rtl="0" algn="l">
              <a:spcBef>
                <a:spcPts val="0"/>
              </a:spcBef>
              <a:spcAft>
                <a:spcPts val="0"/>
              </a:spcAft>
              <a:buNone/>
            </a:pPr>
            <a:r>
              <a:rPr lang="en-US"/>
              <a:t>--genuine interest</a:t>
            </a:r>
            <a:endParaRPr/>
          </a:p>
          <a:p>
            <a:pPr indent="0" lvl="0" marL="0" rtl="0" algn="l">
              <a:spcBef>
                <a:spcPts val="0"/>
              </a:spcBef>
              <a:spcAft>
                <a:spcPts val="0"/>
              </a:spcAft>
              <a:buNone/>
            </a:pPr>
            <a:r>
              <a:rPr lang="en-US"/>
              <a:t>--advised to only be ONE ELEMENT: could change, etc.</a:t>
            </a:r>
            <a:endParaRPr/>
          </a:p>
        </p:txBody>
      </p:sp>
      <p:sp>
        <p:nvSpPr>
          <p:cNvPr id="536" name="Google Shape;536;g210e297ef88_0_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10e297ef88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210e297ef88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PAST EXPERIENCES:</a:t>
            </a:r>
            <a:endParaRPr/>
          </a:p>
          <a:p>
            <a:pPr indent="0" lvl="0" marL="0" rtl="0" algn="l">
              <a:spcBef>
                <a:spcPts val="0"/>
              </a:spcBef>
              <a:spcAft>
                <a:spcPts val="0"/>
              </a:spcAft>
              <a:buNone/>
            </a:pPr>
            <a:r>
              <a:rPr lang="en-US"/>
              <a:t>Up to 10 experiences.</a:t>
            </a:r>
            <a:endParaRPr/>
          </a:p>
          <a:p>
            <a:pPr indent="0" lvl="0" marL="0" rtl="0" algn="l">
              <a:spcBef>
                <a:spcPts val="0"/>
              </a:spcBef>
              <a:spcAft>
                <a:spcPts val="0"/>
              </a:spcAft>
              <a:buNone/>
            </a:pPr>
            <a:r>
              <a:rPr lang="en-US"/>
              <a:t>Enables applicants to self-select their top three most meaningful experiences (of up to 10 experiences).</a:t>
            </a:r>
            <a:endParaRPr/>
          </a:p>
          <a:p>
            <a:pPr indent="0" lvl="0" marL="0" rtl="0" algn="l">
              <a:spcBef>
                <a:spcPts val="0"/>
              </a:spcBef>
              <a:spcAft>
                <a:spcPts val="0"/>
              </a:spcAft>
              <a:buNone/>
            </a:pPr>
            <a:r>
              <a:rPr lang="en-US"/>
              <a:t>Collects more descriptive information about each experience entry (e.g., position, organization, timeframe, location) as well as frequency of participation options (e.g., one time, daily, weekly, monthly, quarterly, annually).</a:t>
            </a:r>
            <a:endParaRPr/>
          </a:p>
          <a:p>
            <a:pPr indent="0" lvl="0" marL="0" rtl="0" algn="l">
              <a:spcBef>
                <a:spcPts val="0"/>
              </a:spcBef>
              <a:spcAft>
                <a:spcPts val="0"/>
              </a:spcAft>
              <a:buNone/>
            </a:pPr>
            <a:r>
              <a:rPr lang="en-US"/>
              <a:t>Allows applicants to better define the experience type (e.g. volunteer, work, professional organization, hobby). This helps programs to easily identify and review specific experiences that align with their mission(s).</a:t>
            </a:r>
            <a:endParaRPr/>
          </a:p>
          <a:p>
            <a:pPr indent="0" lvl="0" marL="0" rtl="0" algn="l">
              <a:spcBef>
                <a:spcPts val="0"/>
              </a:spcBef>
              <a:spcAft>
                <a:spcPts val="0"/>
              </a:spcAft>
              <a:buNone/>
            </a:pPr>
            <a:r>
              <a:rPr lang="en-US"/>
              <a:t>Offers additional multiple-entry questions to capture mission-focused characteristics of each experience entry–focus area, key characteristic, and setting (e.g., rural, suburban, urban). This helps programs complete holistic review.</a:t>
            </a:r>
            <a:endParaRPr/>
          </a:p>
          <a:p>
            <a:pPr indent="0" lvl="0" marL="0" rtl="0" algn="l">
              <a:spcBef>
                <a:spcPts val="0"/>
              </a:spcBef>
              <a:spcAft>
                <a:spcPts val="0"/>
              </a:spcAft>
              <a:buNone/>
            </a:pPr>
            <a:r>
              <a:rPr lang="en-US"/>
              <a:t>Includes short descriptions focused on critical information for programs–roles, responsibilities, and context for all experiences entries.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More description, frequency, define experience type, capture mission-focused entries, roles, responsibilities, context. </a:t>
            </a:r>
            <a:endParaRPr/>
          </a:p>
          <a:p>
            <a:pPr indent="0" lvl="0" marL="0" rtl="0" algn="l">
              <a:spcBef>
                <a:spcPts val="0"/>
              </a:spcBef>
              <a:spcAft>
                <a:spcPts val="0"/>
              </a:spcAft>
              <a:buNone/>
            </a:pPr>
            <a:r>
              <a:rPr lang="en-US"/>
              <a:t>No longer have experience “description”</a:t>
            </a:r>
            <a:endParaRPr/>
          </a:p>
          <a:p>
            <a:pPr indent="0" lvl="0" marL="0" rtl="0" algn="l">
              <a:spcBef>
                <a:spcPts val="0"/>
              </a:spcBef>
              <a:spcAft>
                <a:spcPts val="0"/>
              </a:spcAft>
              <a:buNone/>
            </a:pPr>
            <a:r>
              <a:rPr lang="en-US"/>
              <a:t>Replaced by impact, skills, focus area, key characteristics</a:t>
            </a:r>
            <a:endParaRPr/>
          </a:p>
          <a:p>
            <a:pPr indent="0" lvl="0" marL="0" rtl="0" algn="l">
              <a:spcBef>
                <a:spcPts val="0"/>
              </a:spcBef>
              <a:spcAft>
                <a:spcPts val="0"/>
              </a:spcAft>
              <a:buNone/>
            </a:pPr>
            <a:r>
              <a:t/>
            </a:r>
            <a:endParaRPr/>
          </a:p>
        </p:txBody>
      </p:sp>
      <p:sp>
        <p:nvSpPr>
          <p:cNvPr id="544" name="Google Shape;544;g210e297ef88_0_4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10e297ef88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210e297ef88_0_4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GEOGRAPHIC PREFERENCES:</a:t>
            </a:r>
            <a:endParaRPr/>
          </a:p>
          <a:p>
            <a:pPr indent="0" lvl="0" marL="0" rtl="0" algn="l">
              <a:spcBef>
                <a:spcPts val="0"/>
              </a:spcBef>
              <a:spcAft>
                <a:spcPts val="0"/>
              </a:spcAft>
              <a:buNone/>
            </a:pPr>
            <a:r>
              <a:rPr lang="en-US"/>
              <a:t>--based on 9 US census divisions</a:t>
            </a:r>
            <a:endParaRPr/>
          </a:p>
          <a:p>
            <a:pPr indent="0" lvl="0" marL="0" rtl="0" algn="l">
              <a:spcBef>
                <a:spcPts val="0"/>
              </a:spcBef>
              <a:spcAft>
                <a:spcPts val="0"/>
              </a:spcAft>
              <a:buNone/>
            </a:pPr>
            <a:r>
              <a:rPr lang="en-US"/>
              <a:t>--this was again trying to help with equity: a seasoned advisor might help guide a student how to show preference (hometown, permanent address, a job in a prior city, etc.)</a:t>
            </a:r>
            <a:endParaRPr/>
          </a:p>
          <a:p>
            <a:pPr indent="0" lvl="0" marL="0" rtl="0" algn="l">
              <a:spcBef>
                <a:spcPts val="0"/>
              </a:spcBef>
              <a:spcAft>
                <a:spcPts val="0"/>
              </a:spcAft>
              <a:buNone/>
            </a:pPr>
            <a:r>
              <a:rPr lang="en-US"/>
              <a:t>--short essay that could be included for why an area or why the applicant chose “no preference”</a:t>
            </a:r>
            <a:endParaRPr/>
          </a:p>
          <a:p>
            <a:pPr indent="0" lvl="0" marL="0" rtl="0" algn="l">
              <a:spcBef>
                <a:spcPts val="0"/>
              </a:spcBef>
              <a:spcAft>
                <a:spcPts val="0"/>
              </a:spcAft>
              <a:buNone/>
            </a:pPr>
            <a:r>
              <a:rPr lang="en-US"/>
              <a:t>--Also could help with setting: urban/rural/suburban, etc.</a:t>
            </a:r>
            <a:endParaRPr/>
          </a:p>
          <a:p>
            <a:pPr indent="0" lvl="0" marL="0" rtl="0" algn="l">
              <a:spcBef>
                <a:spcPts val="0"/>
              </a:spcBef>
              <a:spcAft>
                <a:spcPts val="0"/>
              </a:spcAft>
              <a:buNone/>
            </a:pPr>
            <a:r>
              <a:rPr lang="en-US"/>
              <a:t>GOALS: </a:t>
            </a:r>
            <a:endParaRPr/>
          </a:p>
          <a:p>
            <a:pPr indent="0" lvl="0" marL="0" rtl="0" algn="l">
              <a:spcBef>
                <a:spcPts val="0"/>
              </a:spcBef>
              <a:spcAft>
                <a:spcPts val="0"/>
              </a:spcAft>
              <a:buNone/>
            </a:pPr>
            <a:r>
              <a:rPr lang="en-US"/>
              <a:t>Fair and accurate geographic preference sharing</a:t>
            </a:r>
            <a:endParaRPr/>
          </a:p>
          <a:p>
            <a:pPr indent="0" lvl="0" marL="0" rtl="0" algn="l">
              <a:spcBef>
                <a:spcPts val="0"/>
              </a:spcBef>
              <a:spcAft>
                <a:spcPts val="0"/>
              </a:spcAft>
              <a:buNone/>
            </a:pPr>
            <a:r>
              <a:rPr lang="en-US"/>
              <a:t>Communicate importance of geography for an applicant</a:t>
            </a:r>
            <a:endParaRPr/>
          </a:p>
          <a:p>
            <a:pPr indent="0" lvl="0" marL="0" rtl="0" algn="l">
              <a:spcBef>
                <a:spcPts val="0"/>
              </a:spcBef>
              <a:spcAft>
                <a:spcPts val="0"/>
              </a:spcAft>
              <a:buNone/>
            </a:pPr>
            <a:r>
              <a:rPr lang="en-US"/>
              <a:t>Provide opportunity to share preferences for regions and location setting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2" name="Google Shape;552;g210e297ef88_0_4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10e297ef88_0_826: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210e297ef88_0_826: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10e297ef88_0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210e297ef88_0_4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ERAS Recommend 5 signals for family medicine</a:t>
            </a:r>
            <a:endParaRPr/>
          </a:p>
          <a:p>
            <a:pPr indent="-228600" lvl="2" marL="1143000" marR="0" rtl="0" algn="l">
              <a:lnSpc>
                <a:spcPct val="107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Based on criteria: less than 10% of the average number of applications submitted and less than 5% of programs in the specialty</a:t>
            </a:r>
            <a:endParaRPr/>
          </a:p>
          <a:p>
            <a:pPr indent="-228600" lvl="2" marL="1143000" marR="0" rtl="0" algn="l">
              <a:lnSpc>
                <a:spcPct val="107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“small number of signals protects applicants”</a:t>
            </a:r>
            <a:endParaRPr/>
          </a:p>
          <a:p>
            <a:pPr indent="-342900" lvl="0" marL="342900" marR="0" rtl="0" algn="l">
              <a:lnSpc>
                <a:spcPct val="107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Data from ERAS 2022 and ENT preference signaling 2021 show program directors and students are overall happy with preference signaling</a:t>
            </a:r>
            <a:endParaRPr/>
          </a:p>
          <a:p>
            <a:pPr indent="0" lvl="0" marL="0" rtl="0" algn="l">
              <a:spcBef>
                <a:spcPts val="800"/>
              </a:spcBef>
              <a:spcAft>
                <a:spcPts val="0"/>
              </a:spcAft>
              <a:buNone/>
            </a:pPr>
            <a:r>
              <a:t/>
            </a:r>
            <a:endParaRPr/>
          </a:p>
        </p:txBody>
      </p:sp>
      <p:sp>
        <p:nvSpPr>
          <p:cNvPr id="560" name="Google Shape;560;g210e297ef88_0_4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10e297ef88_0_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210e297ef88_0_4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PDWS: Program Directors Workstation, Deans Workstation</a:t>
            </a:r>
            <a:endParaRPr/>
          </a:p>
        </p:txBody>
      </p:sp>
      <p:sp>
        <p:nvSpPr>
          <p:cNvPr id="568" name="Google Shape;568;g210e297ef88_0_4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10e297ef88_0_4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g210e297ef88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10e297ef88_0_4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210e297ef88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10e297ef88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210e297ef88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210e297ef88_0_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10e297ef88_0_4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210e297ef88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10fed1c43d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g210fed1c43d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g210fed1c43d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10fed1c43d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1" name="Google Shape;611;g210fed1c43d_0_3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80000"/>
              </a:lnSpc>
              <a:spcBef>
                <a:spcPts val="0"/>
              </a:spcBef>
              <a:spcAft>
                <a:spcPts val="0"/>
              </a:spcAft>
              <a:buClr>
                <a:srgbClr val="000000"/>
              </a:buClr>
              <a:buSzPts val="1400"/>
              <a:buFont typeface="Arial"/>
              <a:buNone/>
            </a:pPr>
            <a:r>
              <a:rPr lang="en-US" sz="1020">
                <a:latin typeface="Calibri"/>
                <a:ea typeface="Calibri"/>
                <a:cs typeface="Calibri"/>
                <a:sym typeface="Calibri"/>
              </a:rPr>
              <a:t>So what is residency education</a:t>
            </a:r>
            <a:endParaRPr/>
          </a:p>
          <a:p>
            <a:pPr indent="-228600" lvl="0" marL="457200" marR="0" rtl="0" algn="l">
              <a:lnSpc>
                <a:spcPct val="80000"/>
              </a:lnSpc>
              <a:spcBef>
                <a:spcPts val="0"/>
              </a:spcBef>
              <a:spcAft>
                <a:spcPts val="0"/>
              </a:spcAft>
              <a:buClr>
                <a:srgbClr val="000000"/>
              </a:buClr>
              <a:buSzPts val="1400"/>
              <a:buFont typeface="Arial"/>
              <a:buNone/>
            </a:pPr>
            <a:r>
              <a:t/>
            </a:r>
            <a:endParaRPr sz="1020">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rPr lang="en-US" sz="1020">
                <a:latin typeface="Calibri"/>
                <a:ea typeface="Calibri"/>
                <a:cs typeface="Calibri"/>
                <a:sym typeface="Calibri"/>
              </a:rPr>
              <a:t>Is it putting a learner, a medical school graduate through the machine of a curriculum to come out “the product” of an outstanding family physician</a:t>
            </a:r>
            <a:endParaRPr/>
          </a:p>
          <a:p>
            <a:pPr indent="-228600" lvl="0" marL="457200" marR="0" rtl="0" algn="l">
              <a:lnSpc>
                <a:spcPct val="80000"/>
              </a:lnSpc>
              <a:spcBef>
                <a:spcPts val="0"/>
              </a:spcBef>
              <a:spcAft>
                <a:spcPts val="0"/>
              </a:spcAft>
              <a:buClr>
                <a:srgbClr val="000000"/>
              </a:buClr>
              <a:buSzPts val="1400"/>
              <a:buFont typeface="Arial"/>
              <a:buNone/>
            </a:pPr>
            <a:r>
              <a:t/>
            </a:r>
            <a:endParaRPr sz="1020">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rPr lang="en-US" sz="1020">
                <a:latin typeface="Calibri"/>
                <a:ea typeface="Calibri"/>
                <a:cs typeface="Calibri"/>
                <a:sym typeface="Calibri"/>
              </a:rPr>
              <a:t>Well there’s a few problems with this model – first – do all our learners come with the same skills?  Should the curriculum be a one size fits all?  </a:t>
            </a:r>
            <a:endParaRPr/>
          </a:p>
          <a:p>
            <a:pPr indent="-228600" lvl="0" marL="457200" marR="0" rtl="0" algn="l">
              <a:lnSpc>
                <a:spcPct val="80000"/>
              </a:lnSpc>
              <a:spcBef>
                <a:spcPts val="0"/>
              </a:spcBef>
              <a:spcAft>
                <a:spcPts val="0"/>
              </a:spcAft>
              <a:buClr>
                <a:srgbClr val="000000"/>
              </a:buClr>
              <a:buSzPts val="1400"/>
              <a:buFont typeface="Arial"/>
              <a:buNone/>
            </a:pPr>
            <a:r>
              <a:t/>
            </a:r>
            <a:endParaRPr sz="1020">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rPr lang="en-US" sz="1020">
                <a:latin typeface="Calibri"/>
                <a:ea typeface="Calibri"/>
                <a:cs typeface="Calibri"/>
                <a:sym typeface="Calibri"/>
              </a:rPr>
              <a:t>I think the strength in our residency is the unique attributes of our learners. Each with a unique set of passions and strengths.  What I hope is that during the three years of residency they can share those with their colleagues and with us and build programs to be better than it was before they came.  And that may mean individualizing their experiences to meet their needs and fuel their passions.  </a:t>
            </a:r>
            <a:endParaRPr/>
          </a:p>
          <a:p>
            <a:pPr indent="-228600" lvl="0" marL="457200" marR="0" rtl="0" algn="l">
              <a:lnSpc>
                <a:spcPct val="80000"/>
              </a:lnSpc>
              <a:spcBef>
                <a:spcPts val="0"/>
              </a:spcBef>
              <a:spcAft>
                <a:spcPts val="0"/>
              </a:spcAft>
              <a:buClr>
                <a:srgbClr val="000000"/>
              </a:buClr>
              <a:buSzPts val="1400"/>
              <a:buFont typeface="Arial"/>
              <a:buNone/>
            </a:pPr>
            <a:r>
              <a:t/>
            </a:r>
            <a:endParaRPr sz="1020">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rPr lang="en-US" sz="1020">
                <a:latin typeface="Calibri"/>
                <a:ea typeface="Calibri"/>
                <a:cs typeface="Calibri"/>
                <a:sym typeface="Calibri"/>
              </a:rPr>
              <a:t>Further… this “product” – this box just has the stamp of approval – the graduate has completed a course of study.  - But we can’t see it – do we really have an outstanding family physician in that box that we are sending out into a community. How do we ensure that? How do we look inside that box - And more do we want each to be the same.   Each of our twelve residents have unique goals and futures planned.  I want the flexibility in the curriculum to uniquely prepare them for their future.  Sure fundamental skills and competencies will be the same… but again if we fuel their individual passons</a:t>
            </a:r>
            <a:endParaRPr sz="1020">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t/>
            </a:r>
            <a:endParaRPr sz="1020">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rPr lang="en-US" sz="1020">
                <a:latin typeface="Calibri"/>
                <a:ea typeface="Calibri"/>
                <a:cs typeface="Calibri"/>
                <a:sym typeface="Calibri"/>
              </a:rPr>
              <a:t>So see how the curriculum is unseen – many times we do have a bit of a hidden curriculum – and we trust that the product in the box – stamped with our graduation certificate is what we say it is – but how do we know – what is the quality control – </a:t>
            </a:r>
            <a:endParaRPr/>
          </a:p>
          <a:p>
            <a:pPr indent="-228600" lvl="0" marL="457200" marR="0" rtl="0" algn="l">
              <a:lnSpc>
                <a:spcPct val="80000"/>
              </a:lnSpc>
              <a:spcBef>
                <a:spcPts val="0"/>
              </a:spcBef>
              <a:spcAft>
                <a:spcPts val="0"/>
              </a:spcAft>
              <a:buClr>
                <a:srgbClr val="000000"/>
              </a:buClr>
              <a:buSzPts val="1400"/>
              <a:buFont typeface="Arial"/>
              <a:buNone/>
            </a:pPr>
            <a:r>
              <a:t/>
            </a:r>
            <a:endParaRPr sz="1020">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rPr lang="en-US" sz="1020">
                <a:latin typeface="Calibri"/>
                <a:ea typeface="Calibri"/>
                <a:cs typeface="Calibri"/>
                <a:sym typeface="Calibri"/>
              </a:rPr>
              <a:t>We are NOT widget makers –we are supporting individuals in their professional identities - </a:t>
            </a:r>
            <a:endParaRPr sz="1020">
              <a:latin typeface="Calibri"/>
              <a:ea typeface="Calibri"/>
              <a:cs typeface="Calibri"/>
              <a:sym typeface="Calibri"/>
            </a:endParaRPr>
          </a:p>
        </p:txBody>
      </p:sp>
      <p:sp>
        <p:nvSpPr>
          <p:cNvPr id="612" name="Google Shape;612;g210fed1c43d_0_3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10fed1c43d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210fed1c43d_0_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Competency Based Education is not new.  In fact the World Health Organization defined it this way - </a:t>
            </a:r>
            <a:endParaRPr/>
          </a:p>
        </p:txBody>
      </p:sp>
      <p:sp>
        <p:nvSpPr>
          <p:cNvPr id="619" name="Google Shape;619;g210fed1c43d_0_3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10fed1c43d_0_3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210fed1c43d_0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10e297ef88_0_831: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g210e297ef88_0_831: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10fed1c43d_0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210fed1c43d_0_3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So let’s start with some definitions.  CBME began to take hold here in the US about 20 years ago with our accreditation body the ACGME defining six competencies to be used in all graduate medical education in 1999.  And began requiring competency based assessment through the Outcomes project in 2001.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In traditional models of education the curriculum defines the educational objectives and the assessment.  In other words – the teacher drives the education and determines a syllabus, objectives and testing methods.  The learner is told – learn THIS, remember THIS, regurgitate THIS in this amount of time.  And then that material is tested.  And then often forgotten.  In the best case scenario the knowledge is built upon in the next course, but still within defined parameters.  More specifically teacher defined parameters.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In a CBME model – health needs and health systems define the competencies and outcomes – which then drive the curriculum and assessment.  The learner should be engaged in identifying those needs – and their own individual needs.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42" name="Google Shape;642;g210fed1c43d_0_3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10fed1c43d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g210fed1c43d_0_3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So as the writing group progresses through this series of steps – up to now we have been thinking of outcomes – focused really on outcomes with some strategies for the how.  The question is how much process is important in the standardization.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Requirements can be written as process or outcome requirements – if we think for a minute about requirements being a recipe for successful residency programs – process requirements are the recipe – it outlines what resources you need and how to use them.  (1 cup of sugar – or bake at 375 degrees for 25 minutes)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Outcome requirements are what it is that you are baking.  (chocolate chip cookies, muffins, gingerbread people)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Let’s think for a moment of the requirements as a recipe.  The great british baking show exhibits again and again through the technical challenge that there are many keys to success in getting the outcome that you desire.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78" name="Google Shape;678;g210fed1c43d_0_3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10fed1c43d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g210fed1c43d_0_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Program flexibility – what are your strengths – where are the gaps </a:t>
            </a:r>
            <a:endParaRPr/>
          </a:p>
          <a:p>
            <a:pPr indent="-228600" lvl="0" marL="457200" marR="0" rtl="0" algn="l">
              <a:lnSpc>
                <a:spcPct val="100000"/>
              </a:lnSpc>
              <a:spcBef>
                <a:spcPts val="0"/>
              </a:spcBef>
              <a:spcAft>
                <a:spcPts val="0"/>
              </a:spcAft>
              <a:buClr>
                <a:srgbClr val="000000"/>
              </a:buClr>
              <a:buSzPts val="1400"/>
              <a:buFont typeface="Arial"/>
              <a:buNone/>
            </a:pPr>
            <a:r>
              <a:rPr lang="en-US"/>
              <a:t>  Subspecialty areas – Cardiology as example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Individual learner flexibility</a:t>
            </a:r>
            <a:endParaRPr/>
          </a:p>
        </p:txBody>
      </p:sp>
      <p:sp>
        <p:nvSpPr>
          <p:cNvPr id="697" name="Google Shape;697;g210fed1c43d_0_4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10fed1c43d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210fed1c43d_0_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Let’s talk a bit more about CBME – the five main elements that I want to focus on are listed here – we will talk about advancement, competencies, assessment, support, and a broad skillset</a:t>
            </a:r>
            <a:endParaRPr/>
          </a:p>
        </p:txBody>
      </p:sp>
      <p:sp>
        <p:nvSpPr>
          <p:cNvPr id="716" name="Google Shape;716;g210fed1c43d_0_4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10fed1c43d_0_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g210fed1c43d_0_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So – what does this mean advance based on mastery – it means that you want to have clear expectations of competencies for advancement.  Thinking about what a PGY 2 must be able to do – what have they become independent with – what do they need some help with.  Adjust curriculum to meet the learners needs – don’t progress too soon.  Recall that this will put them above the ZPD and impede learning.  </a:t>
            </a:r>
            <a:endParaRPr/>
          </a:p>
        </p:txBody>
      </p:sp>
      <p:sp>
        <p:nvSpPr>
          <p:cNvPr id="739" name="Google Shape;739;g210fed1c43d_0_4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10fed1c43d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210fed1c43d_0_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First side by side</a:t>
            </a:r>
            <a:endParaRPr/>
          </a:p>
          <a:p>
            <a:pPr indent="-228600" lvl="0" marL="457200" marR="0" rtl="0" algn="l">
              <a:lnSpc>
                <a:spcPct val="100000"/>
              </a:lnSpc>
              <a:spcBef>
                <a:spcPts val="0"/>
              </a:spcBef>
              <a:spcAft>
                <a:spcPts val="0"/>
              </a:spcAft>
              <a:buClr>
                <a:srgbClr val="000000"/>
              </a:buClr>
              <a:buSzPts val="1400"/>
              <a:buFont typeface="Arial"/>
              <a:buNone/>
            </a:pPr>
            <a:r>
              <a:rPr lang="en-US"/>
              <a:t>Second one step behind</a:t>
            </a:r>
            <a:endParaRPr/>
          </a:p>
          <a:p>
            <a:pPr indent="-228600" lvl="0" marL="457200" marR="0" rtl="0" algn="l">
              <a:lnSpc>
                <a:spcPct val="100000"/>
              </a:lnSpc>
              <a:spcBef>
                <a:spcPts val="0"/>
              </a:spcBef>
              <a:spcAft>
                <a:spcPts val="0"/>
              </a:spcAft>
              <a:buClr>
                <a:srgbClr val="000000"/>
              </a:buClr>
              <a:buSzPts val="1400"/>
              <a:buFont typeface="Arial"/>
              <a:buNone/>
            </a:pPr>
            <a:r>
              <a:rPr lang="en-US"/>
              <a:t>Third two steps behind </a:t>
            </a:r>
            <a:endParaRPr/>
          </a:p>
          <a:p>
            <a:pPr indent="-228600" lvl="0" marL="457200" marR="0" rtl="0" algn="l">
              <a:lnSpc>
                <a:spcPct val="100000"/>
              </a:lnSpc>
              <a:spcBef>
                <a:spcPts val="0"/>
              </a:spcBef>
              <a:spcAft>
                <a:spcPts val="0"/>
              </a:spcAft>
              <a:buClr>
                <a:srgbClr val="000000"/>
              </a:buClr>
              <a:buSzPts val="1400"/>
              <a:buFont typeface="Arial"/>
              <a:buNone/>
            </a:pPr>
            <a:r>
              <a:rPr lang="en-US"/>
              <a:t>Finally… not looking back…</a:t>
            </a:r>
            <a:endParaRPr/>
          </a:p>
        </p:txBody>
      </p:sp>
      <p:sp>
        <p:nvSpPr>
          <p:cNvPr id="748" name="Google Shape;748;g210fed1c43d_0_4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10fed1c43d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g210fed1c43d_0_4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From the syllabus for skills acquisition and the aim – to demonstrate competencies in offering holistic and comprehensive care to patients in the context of their family and social background</a:t>
            </a:r>
            <a:endParaRPr/>
          </a:p>
        </p:txBody>
      </p:sp>
      <p:sp>
        <p:nvSpPr>
          <p:cNvPr id="755" name="Google Shape;755;g210fed1c43d_0_4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10fed1c43d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g210fed1c43d_0_4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Formative vs summative – when the chef tastes the soup vs when the guests taste the soup</a:t>
            </a:r>
            <a:endParaRPr/>
          </a:p>
        </p:txBody>
      </p:sp>
      <p:sp>
        <p:nvSpPr>
          <p:cNvPr id="763" name="Google Shape;763;g210fed1c43d_0_4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10fed1c43d_0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g210fed1c43d_0_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What this really means is that formative assessment is process focused instead of result focused</a:t>
            </a:r>
            <a:endParaRPr/>
          </a:p>
        </p:txBody>
      </p:sp>
      <p:sp>
        <p:nvSpPr>
          <p:cNvPr id="771" name="Google Shape;771;g210fed1c43d_0_4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10fed1c43d_0_4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6" name="Google Shape;786;g210fed1c43d_0_487:notes"/>
          <p:cNvSpPr txBox="1"/>
          <p:nvPr>
            <p:ph idx="1" type="body"/>
          </p:nvPr>
        </p:nvSpPr>
        <p:spPr>
          <a:xfrm>
            <a:off x="935038" y="4416425"/>
            <a:ext cx="5140200" cy="41832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a:latin typeface="Calibri"/>
                <a:ea typeface="Calibri"/>
                <a:cs typeface="Calibri"/>
                <a:sym typeface="Calibri"/>
              </a:rPr>
              <a:t>Milestones: </a:t>
            </a:r>
            <a:r>
              <a:rPr lang="en-US" u="sng">
                <a:latin typeface="Calibri"/>
                <a:ea typeface="Calibri"/>
                <a:cs typeface="Calibri"/>
                <a:sym typeface="Calibri"/>
              </a:rPr>
              <a:t>not an assessment tool</a:t>
            </a:r>
            <a:endParaRPr/>
          </a:p>
          <a:p>
            <a:pPr indent="-228600" lvl="1" marL="914400" rtl="0" algn="l">
              <a:lnSpc>
                <a:spcPct val="100000"/>
              </a:lnSpc>
              <a:spcBef>
                <a:spcPts val="0"/>
              </a:spcBef>
              <a:spcAft>
                <a:spcPts val="0"/>
              </a:spcAft>
              <a:buSzPts val="1400"/>
              <a:buNone/>
            </a:pPr>
            <a:r>
              <a:rPr lang="en-US">
                <a:latin typeface="Calibri"/>
                <a:ea typeface="Calibri"/>
                <a:cs typeface="Calibri"/>
                <a:sym typeface="Calibri"/>
              </a:rPr>
              <a:t>You do not have to assess all 46 milestones for each learner at the end of each rotation</a:t>
            </a:r>
            <a:endParaRPr/>
          </a:p>
          <a:p>
            <a:pPr indent="-228600" lvl="0" marL="457200" rtl="0" algn="l">
              <a:lnSpc>
                <a:spcPct val="100000"/>
              </a:lnSpc>
              <a:spcBef>
                <a:spcPts val="0"/>
              </a:spcBef>
              <a:spcAft>
                <a:spcPts val="0"/>
              </a:spcAft>
              <a:buSzPts val="1400"/>
              <a:buNone/>
            </a:pPr>
            <a:r>
              <a:rPr lang="en-US">
                <a:latin typeface="Calibri"/>
                <a:ea typeface="Calibri"/>
                <a:cs typeface="Calibri"/>
                <a:sym typeface="Calibri"/>
              </a:rPr>
              <a:t>Do not discard the assessment methods you use now:</a:t>
            </a:r>
            <a:endParaRPr/>
          </a:p>
          <a:p>
            <a:pPr indent="-228600" lvl="1" marL="914400" rtl="0" algn="l">
              <a:lnSpc>
                <a:spcPct val="100000"/>
              </a:lnSpc>
              <a:spcBef>
                <a:spcPts val="0"/>
              </a:spcBef>
              <a:spcAft>
                <a:spcPts val="0"/>
              </a:spcAft>
              <a:buSzPts val="1400"/>
              <a:buNone/>
            </a:pPr>
            <a:r>
              <a:rPr lang="en-US">
                <a:latin typeface="Calibri"/>
                <a:ea typeface="Calibri"/>
                <a:cs typeface="Calibri"/>
                <a:sym typeface="Calibri"/>
              </a:rPr>
              <a:t>End of the month rotation evaluations</a:t>
            </a:r>
            <a:endParaRPr/>
          </a:p>
          <a:p>
            <a:pPr indent="-228600" lvl="1" marL="914400" rtl="0" algn="l">
              <a:lnSpc>
                <a:spcPct val="100000"/>
              </a:lnSpc>
              <a:spcBef>
                <a:spcPts val="0"/>
              </a:spcBef>
              <a:spcAft>
                <a:spcPts val="0"/>
              </a:spcAft>
              <a:buSzPts val="1400"/>
              <a:buNone/>
            </a:pPr>
            <a:r>
              <a:rPr lang="en-US">
                <a:latin typeface="Calibri"/>
                <a:ea typeface="Calibri"/>
                <a:cs typeface="Calibri"/>
                <a:sym typeface="Calibri"/>
              </a:rPr>
              <a:t>OSCE</a:t>
            </a:r>
            <a:endParaRPr/>
          </a:p>
          <a:p>
            <a:pPr indent="-228600" lvl="1" marL="914400" rtl="0" algn="l">
              <a:lnSpc>
                <a:spcPct val="100000"/>
              </a:lnSpc>
              <a:spcBef>
                <a:spcPts val="0"/>
              </a:spcBef>
              <a:spcAft>
                <a:spcPts val="0"/>
              </a:spcAft>
              <a:buSzPts val="1400"/>
              <a:buNone/>
            </a:pPr>
            <a:r>
              <a:rPr lang="en-US">
                <a:latin typeface="Calibri"/>
                <a:ea typeface="Calibri"/>
                <a:cs typeface="Calibri"/>
                <a:sym typeface="Calibri"/>
              </a:rPr>
              <a:t>Simulation</a:t>
            </a:r>
            <a:endParaRPr/>
          </a:p>
          <a:p>
            <a:pPr indent="-228600" lvl="1" marL="914400" rtl="0" algn="l">
              <a:lnSpc>
                <a:spcPct val="100000"/>
              </a:lnSpc>
              <a:spcBef>
                <a:spcPts val="0"/>
              </a:spcBef>
              <a:spcAft>
                <a:spcPts val="0"/>
              </a:spcAft>
              <a:buSzPts val="1400"/>
              <a:buNone/>
            </a:pPr>
            <a:r>
              <a:rPr lang="en-US">
                <a:latin typeface="Calibri"/>
                <a:ea typeface="Calibri"/>
                <a:cs typeface="Calibri"/>
                <a:sym typeface="Calibri"/>
              </a:rPr>
              <a:t>360o evaluations</a:t>
            </a:r>
            <a:endParaRPr/>
          </a:p>
          <a:p>
            <a:pPr indent="-228600" lvl="0" marL="457200" rtl="0" algn="l">
              <a:lnSpc>
                <a:spcPct val="100000"/>
              </a:lnSpc>
              <a:spcBef>
                <a:spcPts val="0"/>
              </a:spcBef>
              <a:spcAft>
                <a:spcPts val="0"/>
              </a:spcAft>
              <a:buSzPts val="1400"/>
              <a:buNone/>
            </a:pPr>
            <a:r>
              <a:rPr lang="en-US">
                <a:latin typeface="Calibri"/>
                <a:ea typeface="Calibri"/>
                <a:cs typeface="Calibri"/>
                <a:sym typeface="Calibri"/>
              </a:rPr>
              <a:t>The CCC will review all the assessments to determine the milestone level for each resident twice a year that are then reported to the ACGME</a:t>
            </a:r>
            <a:endParaRPr/>
          </a:p>
          <a:p>
            <a:pPr indent="-2286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10e297ef88_0_836: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210e297ef88_0_836: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10fed1c43d_0_5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g210fed1c43d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10fed1c43d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g210fed1c43d_0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First side by side</a:t>
            </a:r>
            <a:endParaRPr/>
          </a:p>
          <a:p>
            <a:pPr indent="-228600" lvl="0" marL="457200" marR="0" rtl="0" algn="l">
              <a:lnSpc>
                <a:spcPct val="100000"/>
              </a:lnSpc>
              <a:spcBef>
                <a:spcPts val="0"/>
              </a:spcBef>
              <a:spcAft>
                <a:spcPts val="0"/>
              </a:spcAft>
              <a:buClr>
                <a:srgbClr val="000000"/>
              </a:buClr>
              <a:buSzPts val="1400"/>
              <a:buFont typeface="Arial"/>
              <a:buNone/>
            </a:pPr>
            <a:r>
              <a:rPr lang="en-US"/>
              <a:t>Second one step behind</a:t>
            </a:r>
            <a:endParaRPr/>
          </a:p>
          <a:p>
            <a:pPr indent="-228600" lvl="0" marL="457200" marR="0" rtl="0" algn="l">
              <a:lnSpc>
                <a:spcPct val="100000"/>
              </a:lnSpc>
              <a:spcBef>
                <a:spcPts val="0"/>
              </a:spcBef>
              <a:spcAft>
                <a:spcPts val="0"/>
              </a:spcAft>
              <a:buClr>
                <a:srgbClr val="000000"/>
              </a:buClr>
              <a:buSzPts val="1400"/>
              <a:buFont typeface="Arial"/>
              <a:buNone/>
            </a:pPr>
            <a:r>
              <a:rPr lang="en-US"/>
              <a:t>Third two steps behind </a:t>
            </a:r>
            <a:endParaRPr/>
          </a:p>
          <a:p>
            <a:pPr indent="-228600" lvl="0" marL="457200" marR="0" rtl="0" algn="l">
              <a:lnSpc>
                <a:spcPct val="100000"/>
              </a:lnSpc>
              <a:spcBef>
                <a:spcPts val="0"/>
              </a:spcBef>
              <a:spcAft>
                <a:spcPts val="0"/>
              </a:spcAft>
              <a:buClr>
                <a:srgbClr val="000000"/>
              </a:buClr>
              <a:buSzPts val="1400"/>
              <a:buFont typeface="Arial"/>
              <a:buNone/>
            </a:pPr>
            <a:r>
              <a:rPr lang="en-US"/>
              <a:t>Finally… not looking back…</a:t>
            </a:r>
            <a:endParaRPr/>
          </a:p>
        </p:txBody>
      </p:sp>
      <p:sp>
        <p:nvSpPr>
          <p:cNvPr id="822" name="Google Shape;822;g210fed1c43d_0_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10fed1c43d_0_5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g210fed1c43d_0_5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progression of independence allows the level of supervision to change – remember the magic I talked about this transition.  The level of supervision supports this growth.  It is the gradual progression of independence that ensures safety for our patients, our learners, and our communities.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Vygotsky describes the sweet spot of that progression as the zone of proximal development.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First side by side</a:t>
            </a:r>
            <a:endParaRPr/>
          </a:p>
          <a:p>
            <a:pPr indent="-228600" lvl="0" marL="457200" marR="0" rtl="0" algn="l">
              <a:lnSpc>
                <a:spcPct val="100000"/>
              </a:lnSpc>
              <a:spcBef>
                <a:spcPts val="0"/>
              </a:spcBef>
              <a:spcAft>
                <a:spcPts val="0"/>
              </a:spcAft>
              <a:buClr>
                <a:srgbClr val="000000"/>
              </a:buClr>
              <a:buSzPts val="1400"/>
              <a:buFont typeface="Arial"/>
              <a:buNone/>
            </a:pPr>
            <a:r>
              <a:rPr lang="en-US"/>
              <a:t>Second one step behind</a:t>
            </a:r>
            <a:endParaRPr/>
          </a:p>
          <a:p>
            <a:pPr indent="-228600" lvl="0" marL="457200" marR="0" rtl="0" algn="l">
              <a:lnSpc>
                <a:spcPct val="100000"/>
              </a:lnSpc>
              <a:spcBef>
                <a:spcPts val="0"/>
              </a:spcBef>
              <a:spcAft>
                <a:spcPts val="0"/>
              </a:spcAft>
              <a:buClr>
                <a:srgbClr val="000000"/>
              </a:buClr>
              <a:buSzPts val="1400"/>
              <a:buFont typeface="Arial"/>
              <a:buNone/>
            </a:pPr>
            <a:r>
              <a:rPr lang="en-US"/>
              <a:t>Third two steps behind </a:t>
            </a:r>
            <a:endParaRPr/>
          </a:p>
          <a:p>
            <a:pPr indent="-228600" lvl="0" marL="457200" marR="0" rtl="0" algn="l">
              <a:lnSpc>
                <a:spcPct val="100000"/>
              </a:lnSpc>
              <a:spcBef>
                <a:spcPts val="0"/>
              </a:spcBef>
              <a:spcAft>
                <a:spcPts val="0"/>
              </a:spcAft>
              <a:buClr>
                <a:srgbClr val="000000"/>
              </a:buClr>
              <a:buSzPts val="1400"/>
              <a:buFont typeface="Arial"/>
              <a:buNone/>
            </a:pPr>
            <a:r>
              <a:rPr lang="en-US"/>
              <a:t>Finally… not looking back…</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29" name="Google Shape;829;g210fed1c43d_0_5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210fed1c43d_0_5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g210fed1c43d_0_5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10fed1c43d_0_5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g210fed1c43d_0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10fed1c43d_0_5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g210fed1c43d_0_5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62" name="Google Shape;862;g210fed1c43d_0_5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10fed1c43d_0_5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g210fed1c43d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10e297ef88_0_107: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0" name="Google Shape;890;g210e297ef88_0_107: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10e297ef88_0_112: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g210e297ef88_0_112: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210e297ef88_0_117: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 name="Google Shape;906;g210e297ef88_0_117: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10e297ef88_0_844: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210e297ef88_0_844: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10e297ef88_0_122: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g210e297ef88_0_122: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10e297ef88_0_127: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2" name="Google Shape;922;g210e297ef88_0_127: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10e297ef88_0_132: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g210e297ef88_0_132: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10e297ef88_0_137: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g210e297ef88_0_137: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210e297ef88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210e297ef88_0_6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10e297ef88_0_849: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210e297ef88_0_849: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10e297ef88_0_854: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210e297ef88_0_854: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a:p>
        </p:txBody>
      </p:sp>
      <p:sp>
        <p:nvSpPr>
          <p:cNvPr id="434" name="Google Shape;434;g210e297ef88_0_854:notes"/>
          <p:cNvSpPr txBox="1"/>
          <p:nvPr>
            <p:ph idx="12" type="sldNum"/>
          </p:nvPr>
        </p:nvSpPr>
        <p:spPr>
          <a:xfrm>
            <a:off x="3884614" y="8685214"/>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10e297ef88_0_860: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210e297ef88_0_860: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10e297ef88_0_865: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210e297ef88_0_865:notes"/>
          <p:cNvSpPr/>
          <p:nvPr>
            <p:ph idx="2" type="sldImg"/>
          </p:nvPr>
        </p:nvSpPr>
        <p:spPr>
          <a:xfrm>
            <a:off x="708711" y="1142614"/>
            <a:ext cx="5440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pic>
        <p:nvPicPr>
          <p:cNvPr descr="Brickwork-HD-R1a.jpg" id="21" name="Google Shape;21;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23"/>
          <p:cNvSpPr/>
          <p:nvPr/>
        </p:nvSpPr>
        <p:spPr>
          <a:xfrm>
            <a:off x="-15875" y="0"/>
            <a:ext cx="11683810" cy="6588125"/>
          </a:xfrm>
          <a:custGeom>
            <a:rect b="b" l="l" r="r" t="t"/>
            <a:pathLst>
              <a:path extrusionOk="0" h="6588125" w="1168381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b="0" l="0" r="0" t="0"/>
            </a:stretch>
          </a:blipFill>
          <a:ln>
            <a:noFill/>
          </a:ln>
          <a:effectLst>
            <a:outerShdw blurRad="101600" rotWithShape="0" algn="tl" dir="4380000" dist="152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3"/>
          <p:cNvSpPr/>
          <p:nvPr/>
        </p:nvSpPr>
        <p:spPr>
          <a:xfrm>
            <a:off x="0" y="4282257"/>
            <a:ext cx="11329257" cy="2028845"/>
          </a:xfrm>
          <a:custGeom>
            <a:rect b="b" l="l" r="r" t="t"/>
            <a:pathLst>
              <a:path extrusionOk="0" h="2028845" w="11329257">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4" name="Google Shape;24;p23"/>
          <p:cNvSpPr/>
          <p:nvPr/>
        </p:nvSpPr>
        <p:spPr>
          <a:xfrm>
            <a:off x="0" y="0"/>
            <a:ext cx="8719579" cy="456877"/>
          </a:xfrm>
          <a:custGeom>
            <a:rect b="b" l="l" r="r" t="t"/>
            <a:pathLst>
              <a:path extrusionOk="0" h="456877" w="8719579">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5" name="Google Shape;25;p23"/>
          <p:cNvSpPr/>
          <p:nvPr/>
        </p:nvSpPr>
        <p:spPr>
          <a:xfrm rot="-180000">
            <a:off x="-161800" y="293317"/>
            <a:ext cx="11367116" cy="5751804"/>
          </a:xfrm>
          <a:custGeom>
            <a:rect b="b" l="l" r="r" t="t"/>
            <a:pathLst>
              <a:path extrusionOk="0" h="5751804" w="11367116">
                <a:moveTo>
                  <a:pt x="11346705" y="0"/>
                </a:moveTo>
                <a:cubicBezTo>
                  <a:pt x="11353509" y="1915114"/>
                  <a:pt x="11360312" y="3830229"/>
                  <a:pt x="11367116" y="5745343"/>
                </a:cubicBezTo>
                <a:lnTo>
                  <a:pt x="0" y="5751804"/>
                </a:lnTo>
              </a:path>
            </a:pathLst>
          </a:custGeom>
          <a:noFill/>
          <a:ln cap="flat" cmpd="sng" w="825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3"/>
          <p:cNvSpPr txBox="1"/>
          <p:nvPr>
            <p:ph type="ctrTitle"/>
          </p:nvPr>
        </p:nvSpPr>
        <p:spPr>
          <a:xfrm rot="-180000">
            <a:off x="891201" y="662656"/>
            <a:ext cx="9755187" cy="2766528"/>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subTitle"/>
          </p:nvPr>
        </p:nvSpPr>
        <p:spPr>
          <a:xfrm rot="-180000">
            <a:off x="983062" y="3505209"/>
            <a:ext cx="9755187" cy="550333"/>
          </a:xfrm>
          <a:prstGeom prst="rect">
            <a:avLst/>
          </a:prstGeom>
          <a:noFill/>
          <a:ln>
            <a:noFill/>
          </a:ln>
        </p:spPr>
        <p:txBody>
          <a:bodyPr anchorCtr="0" anchor="t" bIns="45700" lIns="91425" spcFirstLastPara="1" rIns="91425" wrap="square" tIns="4570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p:txBody>
      </p:sp>
      <p:sp>
        <p:nvSpPr>
          <p:cNvPr id="28" name="Google Shape;28;p23"/>
          <p:cNvSpPr txBox="1"/>
          <p:nvPr>
            <p:ph idx="10" type="dt"/>
          </p:nvPr>
        </p:nvSpPr>
        <p:spPr>
          <a:xfrm rot="-180000">
            <a:off x="4948541" y="4578463"/>
            <a:ext cx="6143653" cy="116311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rot="-180000">
            <a:off x="-5560" y="4883024"/>
            <a:ext cx="4047239" cy="11955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rot="-180000">
            <a:off x="9851758" y="3832648"/>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2400" u="none" cap="none" strike="noStrike">
                <a:solidFill>
                  <a:srgbClr val="3F3F3F"/>
                </a:solidFill>
                <a:latin typeface="Impact"/>
                <a:ea typeface="Impact"/>
                <a:cs typeface="Impact"/>
                <a:sym typeface="Impact"/>
              </a:defRPr>
            </a:lvl1pPr>
            <a:lvl2pPr indent="0" lvl="1" marL="0" algn="ctr">
              <a:spcBef>
                <a:spcPts val="0"/>
              </a:spcBef>
              <a:buNone/>
              <a:defRPr b="0" i="0" sz="2400" u="none" cap="none" strike="noStrike">
                <a:solidFill>
                  <a:srgbClr val="3F3F3F"/>
                </a:solidFill>
                <a:latin typeface="Impact"/>
                <a:ea typeface="Impact"/>
                <a:cs typeface="Impact"/>
                <a:sym typeface="Impact"/>
              </a:defRPr>
            </a:lvl2pPr>
            <a:lvl3pPr indent="0" lvl="2" marL="0" algn="ctr">
              <a:spcBef>
                <a:spcPts val="0"/>
              </a:spcBef>
              <a:buNone/>
              <a:defRPr b="0" i="0" sz="2400" u="none" cap="none" strike="noStrike">
                <a:solidFill>
                  <a:srgbClr val="3F3F3F"/>
                </a:solidFill>
                <a:latin typeface="Impact"/>
                <a:ea typeface="Impact"/>
                <a:cs typeface="Impact"/>
                <a:sym typeface="Impact"/>
              </a:defRPr>
            </a:lvl3pPr>
            <a:lvl4pPr indent="0" lvl="3" marL="0" algn="ctr">
              <a:spcBef>
                <a:spcPts val="0"/>
              </a:spcBef>
              <a:buNone/>
              <a:defRPr b="0" i="0" sz="2400" u="none" cap="none" strike="noStrike">
                <a:solidFill>
                  <a:srgbClr val="3F3F3F"/>
                </a:solidFill>
                <a:latin typeface="Impact"/>
                <a:ea typeface="Impact"/>
                <a:cs typeface="Impact"/>
                <a:sym typeface="Impact"/>
              </a:defRPr>
            </a:lvl4pPr>
            <a:lvl5pPr indent="0" lvl="4" marL="0" algn="ctr">
              <a:spcBef>
                <a:spcPts val="0"/>
              </a:spcBef>
              <a:buNone/>
              <a:defRPr b="0" i="0" sz="2400" u="none" cap="none" strike="noStrike">
                <a:solidFill>
                  <a:srgbClr val="3F3F3F"/>
                </a:solidFill>
                <a:latin typeface="Impact"/>
                <a:ea typeface="Impact"/>
                <a:cs typeface="Impact"/>
                <a:sym typeface="Impact"/>
              </a:defRPr>
            </a:lvl5pPr>
            <a:lvl6pPr indent="0" lvl="5" marL="0" algn="ctr">
              <a:spcBef>
                <a:spcPts val="0"/>
              </a:spcBef>
              <a:buNone/>
              <a:defRPr b="0" i="0" sz="2400" u="none" cap="none" strike="noStrike">
                <a:solidFill>
                  <a:srgbClr val="3F3F3F"/>
                </a:solidFill>
                <a:latin typeface="Impact"/>
                <a:ea typeface="Impact"/>
                <a:cs typeface="Impact"/>
                <a:sym typeface="Impact"/>
              </a:defRPr>
            </a:lvl6pPr>
            <a:lvl7pPr indent="0" lvl="6" marL="0" algn="ctr">
              <a:spcBef>
                <a:spcPts val="0"/>
              </a:spcBef>
              <a:buNone/>
              <a:defRPr b="0" i="0" sz="2400" u="none" cap="none" strike="noStrike">
                <a:solidFill>
                  <a:srgbClr val="3F3F3F"/>
                </a:solidFill>
                <a:latin typeface="Impact"/>
                <a:ea typeface="Impact"/>
                <a:cs typeface="Impact"/>
                <a:sym typeface="Impact"/>
              </a:defRPr>
            </a:lvl7pPr>
            <a:lvl8pPr indent="0" lvl="7" marL="0" algn="ctr">
              <a:spcBef>
                <a:spcPts val="0"/>
              </a:spcBef>
              <a:buNone/>
              <a:defRPr b="0" i="0" sz="2400" u="none" cap="none" strike="noStrike">
                <a:solidFill>
                  <a:srgbClr val="3F3F3F"/>
                </a:solidFill>
                <a:latin typeface="Impact"/>
                <a:ea typeface="Impact"/>
                <a:cs typeface="Impact"/>
                <a:sym typeface="Impact"/>
              </a:defRPr>
            </a:lvl8pPr>
            <a:lvl9pPr indent="0" lvl="8" marL="0" algn="ctr">
              <a:spcBef>
                <a:spcPts val="0"/>
              </a:spcBef>
              <a:buNone/>
              <a:defRPr b="0" i="0" sz="2400" u="none" cap="none" strike="noStrike">
                <a:solidFill>
                  <a:srgbClr val="3F3F3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
        <p:nvSpPr>
          <p:cNvPr id="31" name="Google Shape;31;p23"/>
          <p:cNvSpPr/>
          <p:nvPr/>
        </p:nvSpPr>
        <p:spPr>
          <a:xfrm rot="-180000">
            <a:off x="4221385" y="5111356"/>
            <a:ext cx="515386" cy="515386"/>
          </a:xfrm>
          <a:prstGeom prst="star5">
            <a:avLst>
              <a:gd fmla="val 26693" name="adj"/>
              <a:gd fmla="val 105146" name="hf"/>
              <a:gd fmla="val 110557" name="vf"/>
            </a:avLst>
          </a:prstGeom>
          <a:solidFill>
            <a:schemeClr val="dk1">
              <a:alpha val="4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32"/>
          <p:cNvSpPr txBox="1"/>
          <p:nvPr>
            <p:ph type="title"/>
          </p:nvPr>
        </p:nvSpPr>
        <p:spPr>
          <a:xfrm>
            <a:off x="693643" y="685800"/>
            <a:ext cx="4126860"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a:off x="5046132" y="685800"/>
            <a:ext cx="6034375" cy="4688785"/>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81" name="Google Shape;81;p32"/>
          <p:cNvSpPr txBox="1"/>
          <p:nvPr>
            <p:ph idx="2" type="body"/>
          </p:nvPr>
        </p:nvSpPr>
        <p:spPr>
          <a:xfrm>
            <a:off x="693642" y="2709052"/>
            <a:ext cx="4126861" cy="266553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2" name="Google Shape;82;p3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33"/>
          <p:cNvSpPr txBox="1"/>
          <p:nvPr>
            <p:ph type="title"/>
          </p:nvPr>
        </p:nvSpPr>
        <p:spPr>
          <a:xfrm>
            <a:off x="685800" y="685800"/>
            <a:ext cx="6345302"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3"/>
          <p:cNvSpPr/>
          <p:nvPr>
            <p:ph idx="2" type="pic"/>
          </p:nvPr>
        </p:nvSpPr>
        <p:spPr>
          <a:xfrm>
            <a:off x="7482362" y="0"/>
            <a:ext cx="3598146" cy="5071533"/>
          </a:xfrm>
          <a:prstGeom prst="rect">
            <a:avLst/>
          </a:prstGeom>
          <a:noFill/>
          <a:ln cap="flat" cmpd="thinThick" w="57150">
            <a:solidFill>
              <a:srgbClr val="7F7F7F"/>
            </a:solidFill>
            <a:prstDash val="solid"/>
            <a:miter lim="800000"/>
            <a:headEnd len="sm" w="sm" type="none"/>
            <a:tailEnd len="sm" w="sm" type="none"/>
          </a:ln>
        </p:spPr>
      </p:sp>
      <p:sp>
        <p:nvSpPr>
          <p:cNvPr id="88" name="Google Shape;88;p33"/>
          <p:cNvSpPr txBox="1"/>
          <p:nvPr>
            <p:ph idx="1" type="body"/>
          </p:nvPr>
        </p:nvSpPr>
        <p:spPr>
          <a:xfrm>
            <a:off x="685801" y="2709052"/>
            <a:ext cx="6345301" cy="236248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9" name="Google Shape;89;p33"/>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3"/>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3"/>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92" name="Shape 92"/>
        <p:cNvGrpSpPr/>
        <p:nvPr/>
      </p:nvGrpSpPr>
      <p:grpSpPr>
        <a:xfrm>
          <a:off x="0" y="0"/>
          <a:ext cx="0" cy="0"/>
          <a:chOff x="0" y="0"/>
          <a:chExt cx="0" cy="0"/>
        </a:xfrm>
      </p:grpSpPr>
      <p:sp>
        <p:nvSpPr>
          <p:cNvPr id="93" name="Google Shape;93;p34"/>
          <p:cNvSpPr txBox="1"/>
          <p:nvPr>
            <p:ph type="title"/>
          </p:nvPr>
        </p:nvSpPr>
        <p:spPr>
          <a:xfrm>
            <a:off x="685800" y="4106333"/>
            <a:ext cx="10394708" cy="5888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4"/>
          <p:cNvSpPr/>
          <p:nvPr>
            <p:ph idx="2" type="pic"/>
          </p:nvPr>
        </p:nvSpPr>
        <p:spPr>
          <a:xfrm>
            <a:off x="685801" y="685799"/>
            <a:ext cx="10392513" cy="3194903"/>
          </a:xfrm>
          <a:prstGeom prst="rect">
            <a:avLst/>
          </a:prstGeom>
          <a:noFill/>
          <a:ln cap="flat" cmpd="thinThick" w="57150">
            <a:solidFill>
              <a:srgbClr val="7F7F7F"/>
            </a:solidFill>
            <a:prstDash val="solid"/>
            <a:miter lim="800000"/>
            <a:headEnd len="sm" w="sm" type="none"/>
            <a:tailEnd len="sm" w="sm" type="none"/>
          </a:ln>
        </p:spPr>
      </p:sp>
      <p:sp>
        <p:nvSpPr>
          <p:cNvPr id="95" name="Google Shape;95;p34"/>
          <p:cNvSpPr txBox="1"/>
          <p:nvPr>
            <p:ph idx="1" type="body"/>
          </p:nvPr>
        </p:nvSpPr>
        <p:spPr>
          <a:xfrm>
            <a:off x="685780" y="4702923"/>
            <a:ext cx="10394728"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560"/>
              <a:buNone/>
              <a:defRPr sz="16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6" name="Google Shape;96;p3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9" name="Shape 99"/>
        <p:cNvGrpSpPr/>
        <p:nvPr/>
      </p:nvGrpSpPr>
      <p:grpSpPr>
        <a:xfrm>
          <a:off x="0" y="0"/>
          <a:ext cx="0" cy="0"/>
          <a:chOff x="0" y="0"/>
          <a:chExt cx="0" cy="0"/>
        </a:xfrm>
      </p:grpSpPr>
      <p:sp>
        <p:nvSpPr>
          <p:cNvPr id="100" name="Google Shape;100;p35"/>
          <p:cNvSpPr txBox="1"/>
          <p:nvPr>
            <p:ph type="title"/>
          </p:nvPr>
        </p:nvSpPr>
        <p:spPr>
          <a:xfrm>
            <a:off x="685801" y="685800"/>
            <a:ext cx="10396902" cy="319490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35"/>
          <p:cNvSpPr txBox="1"/>
          <p:nvPr>
            <p:ph idx="1" type="body"/>
          </p:nvPr>
        </p:nvSpPr>
        <p:spPr>
          <a:xfrm>
            <a:off x="685779" y="4106333"/>
            <a:ext cx="10394729" cy="127360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2" name="Google Shape;102;p3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5" name="Shape 105"/>
        <p:cNvGrpSpPr/>
        <p:nvPr/>
      </p:nvGrpSpPr>
      <p:grpSpPr>
        <a:xfrm>
          <a:off x="0" y="0"/>
          <a:ext cx="0" cy="0"/>
          <a:chOff x="0" y="0"/>
          <a:chExt cx="0" cy="0"/>
        </a:xfrm>
      </p:grpSpPr>
      <p:sp>
        <p:nvSpPr>
          <p:cNvPr id="106" name="Google Shape;106;p36"/>
          <p:cNvSpPr txBox="1"/>
          <p:nvPr>
            <p:ph type="title"/>
          </p:nvPr>
        </p:nvSpPr>
        <p:spPr>
          <a:xfrm>
            <a:off x="1121732" y="685800"/>
            <a:ext cx="9525020" cy="29167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6"/>
          <p:cNvSpPr txBox="1"/>
          <p:nvPr>
            <p:ph idx="1" type="body"/>
          </p:nvPr>
        </p:nvSpPr>
        <p:spPr>
          <a:xfrm>
            <a:off x="1550264" y="3610032"/>
            <a:ext cx="8667956" cy="377768"/>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SzPts val="2240"/>
              <a:buNone/>
              <a:defRPr sz="1400">
                <a:solidFill>
                  <a:srgbClr val="7F7F7F"/>
                </a:solidFill>
              </a:defRPr>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8" name="Google Shape;108;p36"/>
          <p:cNvSpPr txBox="1"/>
          <p:nvPr>
            <p:ph idx="2" type="body"/>
          </p:nvPr>
        </p:nvSpPr>
        <p:spPr>
          <a:xfrm>
            <a:off x="685801" y="4106334"/>
            <a:ext cx="10396882" cy="1268252"/>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9" name="Google Shape;109;p3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2" name="Google Shape;112;p36"/>
          <p:cNvSpPr txBox="1"/>
          <p:nvPr/>
        </p:nvSpPr>
        <p:spPr>
          <a:xfrm>
            <a:off x="685801" y="89262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Impact"/>
              <a:buNone/>
            </a:pPr>
            <a:r>
              <a:rPr b="0" lang="en-US" sz="8000" cap="none">
                <a:solidFill>
                  <a:schemeClr val="dk1"/>
                </a:solidFill>
                <a:latin typeface="Impact"/>
                <a:ea typeface="Impact"/>
                <a:cs typeface="Impact"/>
                <a:sym typeface="Impact"/>
              </a:rPr>
              <a:t>“</a:t>
            </a:r>
            <a:endParaRPr/>
          </a:p>
        </p:txBody>
      </p:sp>
      <p:sp>
        <p:nvSpPr>
          <p:cNvPr id="113" name="Google Shape;113;p36"/>
          <p:cNvSpPr txBox="1"/>
          <p:nvPr/>
        </p:nvSpPr>
        <p:spPr>
          <a:xfrm>
            <a:off x="10473083" y="292282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Impact"/>
              <a:buNone/>
            </a:pPr>
            <a:r>
              <a:rPr b="0" lang="en-US" sz="8000" cap="none">
                <a:solidFill>
                  <a:schemeClr val="dk1"/>
                </a:solidFill>
                <a:latin typeface="Impact"/>
                <a:ea typeface="Impact"/>
                <a:cs typeface="Impact"/>
                <a:sym typeface="Impact"/>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4" name="Shape 114"/>
        <p:cNvGrpSpPr/>
        <p:nvPr/>
      </p:nvGrpSpPr>
      <p:grpSpPr>
        <a:xfrm>
          <a:off x="0" y="0"/>
          <a:ext cx="0" cy="0"/>
          <a:chOff x="0" y="0"/>
          <a:chExt cx="0" cy="0"/>
        </a:xfrm>
      </p:grpSpPr>
      <p:sp>
        <p:nvSpPr>
          <p:cNvPr id="115" name="Google Shape;115;p37"/>
          <p:cNvSpPr txBox="1"/>
          <p:nvPr>
            <p:ph type="title"/>
          </p:nvPr>
        </p:nvSpPr>
        <p:spPr>
          <a:xfrm>
            <a:off x="685800" y="1723854"/>
            <a:ext cx="10394707"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7"/>
          <p:cNvSpPr txBox="1"/>
          <p:nvPr>
            <p:ph idx="1" type="body"/>
          </p:nvPr>
        </p:nvSpPr>
        <p:spPr>
          <a:xfrm>
            <a:off x="685800" y="4247468"/>
            <a:ext cx="10394707"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17" name="Google Shape;117;p3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20" name="Shape 120"/>
        <p:cNvGrpSpPr/>
        <p:nvPr/>
      </p:nvGrpSpPr>
      <p:grpSpPr>
        <a:xfrm>
          <a:off x="0" y="0"/>
          <a:ext cx="0" cy="0"/>
          <a:chOff x="0" y="0"/>
          <a:chExt cx="0" cy="0"/>
        </a:xfrm>
      </p:grpSpPr>
      <p:sp>
        <p:nvSpPr>
          <p:cNvPr id="121" name="Google Shape;121;p38"/>
          <p:cNvSpPr txBox="1"/>
          <p:nvPr>
            <p:ph type="title"/>
          </p:nvPr>
        </p:nvSpPr>
        <p:spPr>
          <a:xfrm>
            <a:off x="685802" y="685800"/>
            <a:ext cx="10394706" cy="115196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8"/>
          <p:cNvSpPr txBox="1"/>
          <p:nvPr>
            <p:ph idx="1" type="body"/>
          </p:nvPr>
        </p:nvSpPr>
        <p:spPr>
          <a:xfrm>
            <a:off x="68580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3" name="Google Shape;123;p38"/>
          <p:cNvSpPr txBox="1"/>
          <p:nvPr>
            <p:ph idx="2" type="body"/>
          </p:nvPr>
        </p:nvSpPr>
        <p:spPr>
          <a:xfrm>
            <a:off x="685802"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4" name="Google Shape;124;p38"/>
          <p:cNvSpPr txBox="1"/>
          <p:nvPr>
            <p:ph idx="3" type="body"/>
          </p:nvPr>
        </p:nvSpPr>
        <p:spPr>
          <a:xfrm>
            <a:off x="423462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5" name="Google Shape;125;p38"/>
          <p:cNvSpPr txBox="1"/>
          <p:nvPr>
            <p:ph idx="4" type="body"/>
          </p:nvPr>
        </p:nvSpPr>
        <p:spPr>
          <a:xfrm>
            <a:off x="4234621"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6" name="Google Shape;126;p38"/>
          <p:cNvSpPr txBox="1"/>
          <p:nvPr>
            <p:ph idx="5" type="body"/>
          </p:nvPr>
        </p:nvSpPr>
        <p:spPr>
          <a:xfrm>
            <a:off x="7770380"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7" name="Google Shape;127;p38"/>
          <p:cNvSpPr txBox="1"/>
          <p:nvPr>
            <p:ph idx="6" type="body"/>
          </p:nvPr>
        </p:nvSpPr>
        <p:spPr>
          <a:xfrm>
            <a:off x="7770380"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8" name="Google Shape;128;p3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31" name="Shape 131"/>
        <p:cNvGrpSpPr/>
        <p:nvPr/>
      </p:nvGrpSpPr>
      <p:grpSpPr>
        <a:xfrm>
          <a:off x="0" y="0"/>
          <a:ext cx="0" cy="0"/>
          <a:chOff x="0" y="0"/>
          <a:chExt cx="0" cy="0"/>
        </a:xfrm>
      </p:grpSpPr>
      <p:sp>
        <p:nvSpPr>
          <p:cNvPr id="132" name="Google Shape;132;p39"/>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9"/>
          <p:cNvSpPr txBox="1"/>
          <p:nvPr>
            <p:ph idx="1" type="body"/>
          </p:nvPr>
        </p:nvSpPr>
        <p:spPr>
          <a:xfrm>
            <a:off x="69184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34" name="Google Shape;134;p39"/>
          <p:cNvSpPr/>
          <p:nvPr>
            <p:ph idx="2" type="pic"/>
          </p:nvPr>
        </p:nvSpPr>
        <p:spPr>
          <a:xfrm>
            <a:off x="685780" y="2063395"/>
            <a:ext cx="3310128" cy="1536725"/>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35" name="Google Shape;135;p39"/>
          <p:cNvSpPr txBox="1"/>
          <p:nvPr>
            <p:ph idx="3" type="body"/>
          </p:nvPr>
        </p:nvSpPr>
        <p:spPr>
          <a:xfrm>
            <a:off x="691840" y="4389287"/>
            <a:ext cx="3310128" cy="9852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36" name="Google Shape;136;p39"/>
          <p:cNvSpPr txBox="1"/>
          <p:nvPr>
            <p:ph idx="4" type="body"/>
          </p:nvPr>
        </p:nvSpPr>
        <p:spPr>
          <a:xfrm>
            <a:off x="423741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37" name="Google Shape;137;p39"/>
          <p:cNvSpPr/>
          <p:nvPr>
            <p:ph idx="5" type="pic"/>
          </p:nvPr>
        </p:nvSpPr>
        <p:spPr>
          <a:xfrm>
            <a:off x="4235999" y="2063395"/>
            <a:ext cx="3310128" cy="1535237"/>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38" name="Google Shape;138;p39"/>
          <p:cNvSpPr txBox="1"/>
          <p:nvPr>
            <p:ph idx="6" type="body"/>
          </p:nvPr>
        </p:nvSpPr>
        <p:spPr>
          <a:xfrm>
            <a:off x="4235999" y="4389286"/>
            <a:ext cx="3310128" cy="9853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39" name="Google Shape;139;p39"/>
          <p:cNvSpPr txBox="1"/>
          <p:nvPr>
            <p:ph idx="7" type="body"/>
          </p:nvPr>
        </p:nvSpPr>
        <p:spPr>
          <a:xfrm>
            <a:off x="7768944"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40" name="Google Shape;140;p39"/>
          <p:cNvSpPr/>
          <p:nvPr>
            <p:ph idx="8" type="pic"/>
          </p:nvPr>
        </p:nvSpPr>
        <p:spPr>
          <a:xfrm>
            <a:off x="7768819" y="2063394"/>
            <a:ext cx="3310128" cy="1537196"/>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41" name="Google Shape;141;p39"/>
          <p:cNvSpPr txBox="1"/>
          <p:nvPr>
            <p:ph idx="9" type="body"/>
          </p:nvPr>
        </p:nvSpPr>
        <p:spPr>
          <a:xfrm>
            <a:off x="7768819" y="4389284"/>
            <a:ext cx="3310128" cy="98530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42" name="Google Shape;142;p39"/>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9"/>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9"/>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40"/>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40"/>
          <p:cNvSpPr txBox="1"/>
          <p:nvPr>
            <p:ph idx="1" type="body"/>
          </p:nvPr>
        </p:nvSpPr>
        <p:spPr>
          <a:xfrm rot="5400000">
            <a:off x="4227559" y="-1478362"/>
            <a:ext cx="3311190" cy="10394707"/>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48" name="Google Shape;148;p40"/>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0"/>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0"/>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41"/>
          <p:cNvSpPr txBox="1"/>
          <p:nvPr>
            <p:ph type="title"/>
          </p:nvPr>
        </p:nvSpPr>
        <p:spPr>
          <a:xfrm rot="5400000">
            <a:off x="7603792" y="1897870"/>
            <a:ext cx="4688785" cy="226464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1"/>
          <p:cNvSpPr txBox="1"/>
          <p:nvPr>
            <p:ph idx="1" type="body"/>
          </p:nvPr>
        </p:nvSpPr>
        <p:spPr>
          <a:xfrm rot="5400000">
            <a:off x="2293623" y="-922023"/>
            <a:ext cx="4688785" cy="7904431"/>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54" name="Google Shape;154;p4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2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g210e297ef88_0_497"/>
          <p:cNvSpPr txBox="1"/>
          <p:nvPr>
            <p:ph type="ctrTitle"/>
          </p:nvPr>
        </p:nvSpPr>
        <p:spPr>
          <a:xfrm>
            <a:off x="520700" y="1295399"/>
            <a:ext cx="7518300" cy="2214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6000"/>
              <a:buFont typeface="A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g210e297ef88_0_497"/>
          <p:cNvSpPr txBox="1"/>
          <p:nvPr>
            <p:ph idx="1" type="subTitle"/>
          </p:nvPr>
        </p:nvSpPr>
        <p:spPr>
          <a:xfrm>
            <a:off x="520700" y="3552191"/>
            <a:ext cx="7518300" cy="119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1000"/>
              </a:spcBef>
              <a:spcAft>
                <a:spcPts val="0"/>
              </a:spcAft>
              <a:buClr>
                <a:schemeClr val="accent1"/>
              </a:buClr>
              <a:buSzPts val="3600"/>
              <a:buNone/>
              <a:defRPr b="1" sz="3600">
                <a:solidFill>
                  <a:schemeClr val="accent1"/>
                </a:solidFill>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64" name="Google Shape;164;g210e297ef88_0_497"/>
          <p:cNvSpPr txBox="1"/>
          <p:nvPr>
            <p:ph idx="2" type="body"/>
          </p:nvPr>
        </p:nvSpPr>
        <p:spPr>
          <a:xfrm>
            <a:off x="520700" y="4792982"/>
            <a:ext cx="7518300" cy="522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2400"/>
              <a:buNone/>
              <a:defRPr sz="2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g210e297ef88_0_5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7" name="Google Shape;167;g210e297ef88_0_50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rtl="0" algn="l">
              <a:lnSpc>
                <a:spcPct val="90000"/>
              </a:lnSpc>
              <a:spcBef>
                <a:spcPts val="1000"/>
              </a:spcBef>
              <a:spcAft>
                <a:spcPts val="0"/>
              </a:spcAft>
              <a:buClr>
                <a:schemeClr val="dk1"/>
              </a:buClr>
              <a:buSzPts val="2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8" name="Google Shape;168;g210e297ef88_0_501"/>
          <p:cNvSpPr txBox="1"/>
          <p:nvPr>
            <p:ph idx="12" type="sldNum"/>
          </p:nvPr>
        </p:nvSpPr>
        <p:spPr>
          <a:xfrm>
            <a:off x="294968" y="6292646"/>
            <a:ext cx="403200" cy="413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i="0" sz="1400" u="none" cap="none" strike="noStrike">
                <a:solidFill>
                  <a:schemeClr val="lt1"/>
                </a:solidFill>
                <a:latin typeface="Arial"/>
                <a:ea typeface="Arial"/>
                <a:cs typeface="Arial"/>
                <a:sym typeface="Arial"/>
              </a:defRPr>
            </a:lvl1pPr>
            <a:lvl2pPr indent="0" lvl="1" marL="0" rtl="0" algn="ctr">
              <a:spcBef>
                <a:spcPts val="0"/>
              </a:spcBef>
              <a:buNone/>
              <a:defRPr b="1" i="0" sz="1400" u="none" cap="none" strike="noStrike">
                <a:solidFill>
                  <a:schemeClr val="lt1"/>
                </a:solidFill>
                <a:latin typeface="Arial"/>
                <a:ea typeface="Arial"/>
                <a:cs typeface="Arial"/>
                <a:sym typeface="Arial"/>
              </a:defRPr>
            </a:lvl2pPr>
            <a:lvl3pPr indent="0" lvl="2" marL="0" rtl="0" algn="ctr">
              <a:spcBef>
                <a:spcPts val="0"/>
              </a:spcBef>
              <a:buNone/>
              <a:defRPr b="1" i="0" sz="1400" u="none" cap="none" strike="noStrike">
                <a:solidFill>
                  <a:schemeClr val="lt1"/>
                </a:solidFill>
                <a:latin typeface="Arial"/>
                <a:ea typeface="Arial"/>
                <a:cs typeface="Arial"/>
                <a:sym typeface="Arial"/>
              </a:defRPr>
            </a:lvl3pPr>
            <a:lvl4pPr indent="0" lvl="3" marL="0" rtl="0" algn="ctr">
              <a:spcBef>
                <a:spcPts val="0"/>
              </a:spcBef>
              <a:buNone/>
              <a:defRPr b="1" i="0" sz="1400" u="none" cap="none" strike="noStrike">
                <a:solidFill>
                  <a:schemeClr val="lt1"/>
                </a:solidFill>
                <a:latin typeface="Arial"/>
                <a:ea typeface="Arial"/>
                <a:cs typeface="Arial"/>
                <a:sym typeface="Arial"/>
              </a:defRPr>
            </a:lvl4pPr>
            <a:lvl5pPr indent="0" lvl="4" marL="0" rtl="0" algn="ctr">
              <a:spcBef>
                <a:spcPts val="0"/>
              </a:spcBef>
              <a:buNone/>
              <a:defRPr b="1" i="0" sz="1400" u="none" cap="none" strike="noStrike">
                <a:solidFill>
                  <a:schemeClr val="lt1"/>
                </a:solidFill>
                <a:latin typeface="Arial"/>
                <a:ea typeface="Arial"/>
                <a:cs typeface="Arial"/>
                <a:sym typeface="Arial"/>
              </a:defRPr>
            </a:lvl5pPr>
            <a:lvl6pPr indent="0" lvl="5" marL="0" rtl="0" algn="ctr">
              <a:spcBef>
                <a:spcPts val="0"/>
              </a:spcBef>
              <a:buNone/>
              <a:defRPr b="1" i="0" sz="1400" u="none" cap="none" strike="noStrike">
                <a:solidFill>
                  <a:schemeClr val="lt1"/>
                </a:solidFill>
                <a:latin typeface="Arial"/>
                <a:ea typeface="Arial"/>
                <a:cs typeface="Arial"/>
                <a:sym typeface="Arial"/>
              </a:defRPr>
            </a:lvl6pPr>
            <a:lvl7pPr indent="0" lvl="6" marL="0" rtl="0" algn="ctr">
              <a:spcBef>
                <a:spcPts val="0"/>
              </a:spcBef>
              <a:buNone/>
              <a:defRPr b="1" i="0" sz="1400" u="none" cap="none" strike="noStrike">
                <a:solidFill>
                  <a:schemeClr val="lt1"/>
                </a:solidFill>
                <a:latin typeface="Arial"/>
                <a:ea typeface="Arial"/>
                <a:cs typeface="Arial"/>
                <a:sym typeface="Arial"/>
              </a:defRPr>
            </a:lvl7pPr>
            <a:lvl8pPr indent="0" lvl="7" marL="0" rtl="0" algn="ctr">
              <a:spcBef>
                <a:spcPts val="0"/>
              </a:spcBef>
              <a:buNone/>
              <a:defRPr b="1" i="0" sz="1400" u="none" cap="none" strike="noStrike">
                <a:solidFill>
                  <a:schemeClr val="lt1"/>
                </a:solidFill>
                <a:latin typeface="Arial"/>
                <a:ea typeface="Arial"/>
                <a:cs typeface="Arial"/>
                <a:sym typeface="Arial"/>
              </a:defRPr>
            </a:lvl8pPr>
            <a:lvl9pPr indent="0" lvl="8" marL="0" rtl="0" algn="ctr">
              <a:spcBef>
                <a:spcPts val="0"/>
              </a:spcBef>
              <a:buNone/>
              <a:defRPr b="1"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g210e297ef88_0_505"/>
          <p:cNvSpPr txBox="1"/>
          <p:nvPr>
            <p:ph idx="12" type="sldNum"/>
          </p:nvPr>
        </p:nvSpPr>
        <p:spPr>
          <a:xfrm>
            <a:off x="294968" y="6278255"/>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bg>
      <p:bgPr>
        <a:blipFill>
          <a:blip r:embed="rId2">
            <a:alphaModFix/>
          </a:blip>
          <a:stretch>
            <a:fillRect/>
          </a:stretch>
        </a:blipFill>
      </p:bgPr>
    </p:bg>
    <p:spTree>
      <p:nvGrpSpPr>
        <p:cNvPr id="171" name="Shape 171"/>
        <p:cNvGrpSpPr/>
        <p:nvPr/>
      </p:nvGrpSpPr>
      <p:grpSpPr>
        <a:xfrm>
          <a:off x="0" y="0"/>
          <a:ext cx="0" cy="0"/>
          <a:chOff x="0" y="0"/>
          <a:chExt cx="0" cy="0"/>
        </a:xfrm>
      </p:grpSpPr>
      <p:sp>
        <p:nvSpPr>
          <p:cNvPr id="172" name="Google Shape;172;g210e297ef88_0_507"/>
          <p:cNvSpPr txBox="1"/>
          <p:nvPr>
            <p:ph idx="1" type="body"/>
          </p:nvPr>
        </p:nvSpPr>
        <p:spPr>
          <a:xfrm>
            <a:off x="4754880" y="225425"/>
            <a:ext cx="7143900" cy="4038000"/>
          </a:xfrm>
          <a:prstGeom prst="rect">
            <a:avLst/>
          </a:prstGeom>
          <a:noFill/>
          <a:ln>
            <a:noFill/>
          </a:ln>
        </p:spPr>
        <p:txBody>
          <a:bodyPr anchorCtr="0" anchor="t" bIns="45700" lIns="91425" spcFirstLastPara="1" rIns="91425" wrap="square" tIns="45700">
            <a:normAutofit/>
          </a:bodyPr>
          <a:lstStyle>
            <a:lvl1pPr indent="-406400" lvl="0" marL="457200" rtl="0" algn="l">
              <a:lnSpc>
                <a:spcPct val="90000"/>
              </a:lnSpc>
              <a:spcBef>
                <a:spcPts val="1000"/>
              </a:spcBef>
              <a:spcAft>
                <a:spcPts val="0"/>
              </a:spcAft>
              <a:buClr>
                <a:schemeClr val="dk1"/>
              </a:buClr>
              <a:buSzPts val="2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3" name="Google Shape;173;g210e297ef88_0_507"/>
          <p:cNvSpPr txBox="1"/>
          <p:nvPr>
            <p:ph idx="2" type="body"/>
          </p:nvPr>
        </p:nvSpPr>
        <p:spPr>
          <a:xfrm>
            <a:off x="4011613" y="4594861"/>
            <a:ext cx="4492500" cy="1120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800"/>
              <a:buNone/>
              <a:defRPr sz="1800">
                <a:solidFill>
                  <a:schemeClr val="lt1"/>
                </a:solidFill>
              </a:defRPr>
            </a:lvl1pPr>
            <a:lvl2pPr indent="-228600" lvl="1" marL="914400" rtl="0" algn="l">
              <a:lnSpc>
                <a:spcPct val="90000"/>
              </a:lnSpc>
              <a:spcBef>
                <a:spcPts val="500"/>
              </a:spcBef>
              <a:spcAft>
                <a:spcPts val="0"/>
              </a:spcAft>
              <a:buClr>
                <a:schemeClr val="dk1"/>
              </a:buClr>
              <a:buSzPts val="2400"/>
              <a:buNone/>
              <a:defRPr/>
            </a:lvl2pPr>
            <a:lvl3pPr indent="-228600" lvl="2" marL="1371600" rtl="0" algn="l">
              <a:lnSpc>
                <a:spcPct val="90000"/>
              </a:lnSpc>
              <a:spcBef>
                <a:spcPts val="500"/>
              </a:spcBef>
              <a:spcAft>
                <a:spcPts val="0"/>
              </a:spcAft>
              <a:buClr>
                <a:schemeClr val="dk1"/>
              </a:buClr>
              <a:buSzPts val="2000"/>
              <a:buNone/>
              <a:defRPr/>
            </a:lvl3pPr>
            <a:lvl4pPr indent="-228600" lvl="3" marL="1828800" rtl="0" algn="l">
              <a:lnSpc>
                <a:spcPct val="90000"/>
              </a:lnSpc>
              <a:spcBef>
                <a:spcPts val="500"/>
              </a:spcBef>
              <a:spcAft>
                <a:spcPts val="0"/>
              </a:spcAft>
              <a:buClr>
                <a:schemeClr val="dk1"/>
              </a:buClr>
              <a:buSzPts val="1800"/>
              <a:buNone/>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4" name="Google Shape;174;g210e297ef88_0_507"/>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175" name="Shape 175"/>
        <p:cNvGrpSpPr/>
        <p:nvPr/>
      </p:nvGrpSpPr>
      <p:grpSpPr>
        <a:xfrm>
          <a:off x="0" y="0"/>
          <a:ext cx="0" cy="0"/>
          <a:chOff x="0" y="0"/>
          <a:chExt cx="0" cy="0"/>
        </a:xfrm>
      </p:grpSpPr>
      <p:sp>
        <p:nvSpPr>
          <p:cNvPr id="176" name="Google Shape;176;g210e297ef88_0_511"/>
          <p:cNvSpPr txBox="1"/>
          <p:nvPr>
            <p:ph idx="1" type="body"/>
          </p:nvPr>
        </p:nvSpPr>
        <p:spPr>
          <a:xfrm>
            <a:off x="6309360" y="1865078"/>
            <a:ext cx="5132100" cy="3438300"/>
          </a:xfrm>
          <a:prstGeom prst="rect">
            <a:avLst/>
          </a:prstGeom>
          <a:noFill/>
          <a:ln>
            <a:noFill/>
          </a:ln>
        </p:spPr>
        <p:txBody>
          <a:bodyPr anchorCtr="0" anchor="t" bIns="45700" lIns="91425" spcFirstLastPara="1" rIns="91425" wrap="square" tIns="45700">
            <a:normAutofit/>
          </a:bodyPr>
          <a:lstStyle>
            <a:lvl1pPr indent="-406400" lvl="0" marL="457200" rtl="0" algn="l">
              <a:lnSpc>
                <a:spcPct val="90000"/>
              </a:lnSpc>
              <a:spcBef>
                <a:spcPts val="1000"/>
              </a:spcBef>
              <a:spcAft>
                <a:spcPts val="0"/>
              </a:spcAft>
              <a:buClr>
                <a:schemeClr val="dk1"/>
              </a:buClr>
              <a:buSzPts val="2800"/>
              <a:buFont typeface="Noto Sans Symbols"/>
              <a:buChar char="▪"/>
              <a:defRPr/>
            </a:lvl1pPr>
            <a:lvl2pPr indent="-228600" lvl="1" marL="914400" rtl="0" algn="l">
              <a:lnSpc>
                <a:spcPct val="90000"/>
              </a:lnSpc>
              <a:spcBef>
                <a:spcPts val="500"/>
              </a:spcBef>
              <a:spcAft>
                <a:spcPts val="0"/>
              </a:spcAft>
              <a:buClr>
                <a:schemeClr val="dk1"/>
              </a:buClr>
              <a:buSzPts val="2400"/>
              <a:buNone/>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7" name="Google Shape;177;g210e297ef88_0_511"/>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78" name="Google Shape;178;g210e297ef88_0_511"/>
          <p:cNvPicPr preferRelativeResize="0"/>
          <p:nvPr/>
        </p:nvPicPr>
        <p:blipFill rotWithShape="1">
          <a:blip r:embed="rId3">
            <a:alphaModFix/>
          </a:blip>
          <a:srcRect b="0" l="0" r="0" t="0"/>
          <a:stretch/>
        </p:blipFill>
        <p:spPr>
          <a:xfrm>
            <a:off x="0" y="1865078"/>
            <a:ext cx="5681964" cy="3438442"/>
          </a:xfrm>
          <a:prstGeom prst="rect">
            <a:avLst/>
          </a:prstGeom>
          <a:noFill/>
          <a:ln>
            <a:noFill/>
          </a:ln>
        </p:spPr>
      </p:pic>
      <p:sp>
        <p:nvSpPr>
          <p:cNvPr id="179" name="Google Shape;179;g210e297ef88_0_511"/>
          <p:cNvSpPr/>
          <p:nvPr>
            <p:ph idx="2" type="pic"/>
          </p:nvPr>
        </p:nvSpPr>
        <p:spPr>
          <a:xfrm>
            <a:off x="0" y="1865313"/>
            <a:ext cx="5683200" cy="3438600"/>
          </a:xfrm>
          <a:prstGeom prst="rect">
            <a:avLst/>
          </a:prstGeom>
          <a:noFill/>
          <a:ln>
            <a:noFill/>
          </a:ln>
        </p:spPr>
      </p:sp>
      <p:sp>
        <p:nvSpPr>
          <p:cNvPr id="180" name="Google Shape;180;g210e297ef88_0_511"/>
          <p:cNvSpPr txBox="1"/>
          <p:nvPr>
            <p:ph idx="3" type="body"/>
          </p:nvPr>
        </p:nvSpPr>
        <p:spPr>
          <a:xfrm>
            <a:off x="698500" y="373063"/>
            <a:ext cx="10742700" cy="1258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3600"/>
              <a:buNone/>
              <a:defRPr b="1" sz="360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7656">
          <p15:clr>
            <a:srgbClr val="FBAE40"/>
          </p15:clr>
        </p15:guide>
        <p15:guide id="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blipFill>
          <a:blip r:embed="rId2">
            <a:alphaModFix/>
          </a:blip>
          <a:stretch>
            <a:fillRect/>
          </a:stretch>
        </a:blipFill>
      </p:bgPr>
    </p:bg>
    <p:spTree>
      <p:nvGrpSpPr>
        <p:cNvPr id="181" name="Shape 181"/>
        <p:cNvGrpSpPr/>
        <p:nvPr/>
      </p:nvGrpSpPr>
      <p:grpSpPr>
        <a:xfrm>
          <a:off x="0" y="0"/>
          <a:ext cx="0" cy="0"/>
          <a:chOff x="0" y="0"/>
          <a:chExt cx="0" cy="0"/>
        </a:xfrm>
      </p:grpSpPr>
      <p:sp>
        <p:nvSpPr>
          <p:cNvPr id="182" name="Google Shape;182;g210e297ef88_0_517"/>
          <p:cNvSpPr txBox="1"/>
          <p:nvPr>
            <p:ph type="title"/>
          </p:nvPr>
        </p:nvSpPr>
        <p:spPr>
          <a:xfrm>
            <a:off x="1474470" y="1732598"/>
            <a:ext cx="7360800" cy="35709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Arial"/>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g210e297ef88_0_517"/>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bg>
      <p:bgPr>
        <a:blipFill>
          <a:blip r:embed="rId2">
            <a:alphaModFix/>
          </a:blip>
          <a:stretch>
            <a:fillRect/>
          </a:stretch>
        </a:blipFill>
      </p:bgPr>
    </p:bg>
    <p:spTree>
      <p:nvGrpSpPr>
        <p:cNvPr id="184" name="Shape 184"/>
        <p:cNvGrpSpPr/>
        <p:nvPr/>
      </p:nvGrpSpPr>
      <p:grpSpPr>
        <a:xfrm>
          <a:off x="0" y="0"/>
          <a:ext cx="0" cy="0"/>
          <a:chOff x="0" y="0"/>
          <a:chExt cx="0" cy="0"/>
        </a:xfrm>
      </p:grpSpPr>
      <p:sp>
        <p:nvSpPr>
          <p:cNvPr id="185" name="Google Shape;185;g210e297ef88_0_520"/>
          <p:cNvSpPr txBox="1"/>
          <p:nvPr>
            <p:ph type="title"/>
          </p:nvPr>
        </p:nvSpPr>
        <p:spPr>
          <a:xfrm>
            <a:off x="4057650" y="1629728"/>
            <a:ext cx="7212300" cy="3548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Arial"/>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 name="Google Shape;186;g210e297ef88_0_520"/>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g210e297ef88_0_5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9" name="Google Shape;189;g210e297ef88_0_52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0" name="Google Shape;190;g210e297ef88_0_52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1" name="Google Shape;191;g210e297ef88_0_523"/>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2" name="Shape 192"/>
        <p:cNvGrpSpPr/>
        <p:nvPr/>
      </p:nvGrpSpPr>
      <p:grpSpPr>
        <a:xfrm>
          <a:off x="0" y="0"/>
          <a:ext cx="0" cy="0"/>
          <a:chOff x="0" y="0"/>
          <a:chExt cx="0" cy="0"/>
        </a:xfrm>
      </p:grpSpPr>
      <p:sp>
        <p:nvSpPr>
          <p:cNvPr id="193" name="Google Shape;193;g210e297ef88_0_52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4" name="Google Shape;194;g210e297ef88_0_52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95" name="Google Shape;195;g210e297ef88_0_52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6" name="Google Shape;196;g210e297ef88_0_52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97" name="Google Shape;197;g210e297ef88_0_52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8" name="Google Shape;198;g210e297ef88_0_528"/>
          <p:cNvSpPr/>
          <p:nvPr/>
        </p:nvSpPr>
        <p:spPr>
          <a:xfrm>
            <a:off x="275303" y="6331663"/>
            <a:ext cx="452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g210e297ef88_0_5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1" name="Google Shape;201;g210e297ef88_0_535"/>
          <p:cNvSpPr txBox="1"/>
          <p:nvPr>
            <p:ph idx="12" type="sldNum"/>
          </p:nvPr>
        </p:nvSpPr>
        <p:spPr>
          <a:xfrm>
            <a:off x="294968" y="6263150"/>
            <a:ext cx="403200" cy="4344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6" name="Shape 36"/>
        <p:cNvGrpSpPr/>
        <p:nvPr/>
      </p:nvGrpSpPr>
      <p:grpSpPr>
        <a:xfrm>
          <a:off x="0" y="0"/>
          <a:ext cx="0" cy="0"/>
          <a:chOff x="0" y="0"/>
          <a:chExt cx="0" cy="0"/>
        </a:xfrm>
      </p:grpSpPr>
      <p:sp>
        <p:nvSpPr>
          <p:cNvPr id="37" name="Google Shape;37;p25"/>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 type="body"/>
          </p:nvPr>
        </p:nvSpPr>
        <p:spPr>
          <a:xfrm>
            <a:off x="685800" y="2063396"/>
            <a:ext cx="10396883" cy="3311189"/>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39" name="Google Shape;39;p2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2" name="Shape 202"/>
        <p:cNvGrpSpPr/>
        <p:nvPr/>
      </p:nvGrpSpPr>
      <p:grpSpPr>
        <a:xfrm>
          <a:off x="0" y="0"/>
          <a:ext cx="0" cy="0"/>
          <a:chOff x="0" y="0"/>
          <a:chExt cx="0" cy="0"/>
        </a:xfrm>
      </p:grpSpPr>
      <p:sp>
        <p:nvSpPr>
          <p:cNvPr id="203" name="Google Shape;203;g210e297ef88_0_53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4" name="Google Shape;204;g210e297ef88_0_53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05" name="Google Shape;205;g210e297ef88_0_53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06" name="Google Shape;206;g210e297ef88_0_538"/>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7" name="Shape 207"/>
        <p:cNvGrpSpPr/>
        <p:nvPr/>
      </p:nvGrpSpPr>
      <p:grpSpPr>
        <a:xfrm>
          <a:off x="0" y="0"/>
          <a:ext cx="0" cy="0"/>
          <a:chOff x="0" y="0"/>
          <a:chExt cx="0" cy="0"/>
        </a:xfrm>
      </p:grpSpPr>
      <p:sp>
        <p:nvSpPr>
          <p:cNvPr id="208" name="Google Shape;208;g210e297ef88_0_54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9" name="Google Shape;209;g210e297ef88_0_543"/>
          <p:cNvSpPr/>
          <p:nvPr>
            <p:ph idx="2" type="pic"/>
          </p:nvPr>
        </p:nvSpPr>
        <p:spPr>
          <a:xfrm>
            <a:off x="5183188" y="987425"/>
            <a:ext cx="6172200" cy="4873500"/>
          </a:xfrm>
          <a:prstGeom prst="rect">
            <a:avLst/>
          </a:prstGeom>
          <a:noFill/>
          <a:ln>
            <a:noFill/>
          </a:ln>
        </p:spPr>
      </p:sp>
      <p:sp>
        <p:nvSpPr>
          <p:cNvPr id="210" name="Google Shape;210;g210e297ef88_0_54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11" name="Google Shape;211;g210e297ef88_0_543"/>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2" name="Shape 212"/>
        <p:cNvGrpSpPr/>
        <p:nvPr/>
      </p:nvGrpSpPr>
      <p:grpSpPr>
        <a:xfrm>
          <a:off x="0" y="0"/>
          <a:ext cx="0" cy="0"/>
          <a:chOff x="0" y="0"/>
          <a:chExt cx="0" cy="0"/>
        </a:xfrm>
      </p:grpSpPr>
      <p:sp>
        <p:nvSpPr>
          <p:cNvPr id="213" name="Google Shape;213;g210e297ef88_0_5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4" name="Google Shape;214;g210e297ef88_0_54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5" name="Google Shape;215;g210e297ef88_0_548"/>
          <p:cNvSpPr txBox="1"/>
          <p:nvPr>
            <p:ph idx="12" type="sldNum"/>
          </p:nvPr>
        </p:nvSpPr>
        <p:spPr>
          <a:xfrm>
            <a:off x="304800" y="6280560"/>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6" name="Shape 216"/>
        <p:cNvGrpSpPr/>
        <p:nvPr/>
      </p:nvGrpSpPr>
      <p:grpSpPr>
        <a:xfrm>
          <a:off x="0" y="0"/>
          <a:ext cx="0" cy="0"/>
          <a:chOff x="0" y="0"/>
          <a:chExt cx="0" cy="0"/>
        </a:xfrm>
      </p:grpSpPr>
      <p:sp>
        <p:nvSpPr>
          <p:cNvPr id="217" name="Google Shape;217;g210e297ef88_0_55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8" name="Google Shape;218;g210e297ef88_0_55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9" name="Google Shape;219;g210e297ef88_0_552"/>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1400">
                <a:solidFill>
                  <a:schemeClr val="lt1"/>
                </a:solidFill>
                <a:latin typeface="Arial"/>
                <a:ea typeface="Arial"/>
                <a:cs typeface="Arial"/>
                <a:sym typeface="Arial"/>
              </a:defRPr>
            </a:lvl1pPr>
            <a:lvl2pPr indent="0" lvl="1" marL="0" rtl="0" algn="ctr">
              <a:spcBef>
                <a:spcPts val="0"/>
              </a:spcBef>
              <a:buNone/>
              <a:defRPr b="1" sz="1400">
                <a:solidFill>
                  <a:schemeClr val="lt1"/>
                </a:solidFill>
                <a:latin typeface="Arial"/>
                <a:ea typeface="Arial"/>
                <a:cs typeface="Arial"/>
                <a:sym typeface="Arial"/>
              </a:defRPr>
            </a:lvl2pPr>
            <a:lvl3pPr indent="0" lvl="2" marL="0" rtl="0" algn="ctr">
              <a:spcBef>
                <a:spcPts val="0"/>
              </a:spcBef>
              <a:buNone/>
              <a:defRPr b="1" sz="1400">
                <a:solidFill>
                  <a:schemeClr val="lt1"/>
                </a:solidFill>
                <a:latin typeface="Arial"/>
                <a:ea typeface="Arial"/>
                <a:cs typeface="Arial"/>
                <a:sym typeface="Arial"/>
              </a:defRPr>
            </a:lvl3pPr>
            <a:lvl4pPr indent="0" lvl="3" marL="0" rtl="0" algn="ctr">
              <a:spcBef>
                <a:spcPts val="0"/>
              </a:spcBef>
              <a:buNone/>
              <a:defRPr b="1" sz="1400">
                <a:solidFill>
                  <a:schemeClr val="lt1"/>
                </a:solidFill>
                <a:latin typeface="Arial"/>
                <a:ea typeface="Arial"/>
                <a:cs typeface="Arial"/>
                <a:sym typeface="Arial"/>
              </a:defRPr>
            </a:lvl4pPr>
            <a:lvl5pPr indent="0" lvl="4" marL="0" rtl="0" algn="ctr">
              <a:spcBef>
                <a:spcPts val="0"/>
              </a:spcBef>
              <a:buNone/>
              <a:defRPr b="1" sz="1400">
                <a:solidFill>
                  <a:schemeClr val="lt1"/>
                </a:solidFill>
                <a:latin typeface="Arial"/>
                <a:ea typeface="Arial"/>
                <a:cs typeface="Arial"/>
                <a:sym typeface="Arial"/>
              </a:defRPr>
            </a:lvl5pPr>
            <a:lvl6pPr indent="0" lvl="5" marL="0" rtl="0" algn="ctr">
              <a:spcBef>
                <a:spcPts val="0"/>
              </a:spcBef>
              <a:buNone/>
              <a:defRPr b="1" sz="1400">
                <a:solidFill>
                  <a:schemeClr val="lt1"/>
                </a:solidFill>
                <a:latin typeface="Arial"/>
                <a:ea typeface="Arial"/>
                <a:cs typeface="Arial"/>
                <a:sym typeface="Arial"/>
              </a:defRPr>
            </a:lvl6pPr>
            <a:lvl7pPr indent="0" lvl="6" marL="0" rtl="0" algn="ctr">
              <a:spcBef>
                <a:spcPts val="0"/>
              </a:spcBef>
              <a:buNone/>
              <a:defRPr b="1" sz="1400">
                <a:solidFill>
                  <a:schemeClr val="lt1"/>
                </a:solidFill>
                <a:latin typeface="Arial"/>
                <a:ea typeface="Arial"/>
                <a:cs typeface="Arial"/>
                <a:sym typeface="Arial"/>
              </a:defRPr>
            </a:lvl7pPr>
            <a:lvl8pPr indent="0" lvl="7" marL="0" rtl="0" algn="ctr">
              <a:spcBef>
                <a:spcPts val="0"/>
              </a:spcBef>
              <a:buNone/>
              <a:defRPr b="1" sz="1400">
                <a:solidFill>
                  <a:schemeClr val="lt1"/>
                </a:solidFill>
                <a:latin typeface="Arial"/>
                <a:ea typeface="Arial"/>
                <a:cs typeface="Arial"/>
                <a:sym typeface="Arial"/>
              </a:defRPr>
            </a:lvl8pPr>
            <a:lvl9pPr indent="0" lvl="8" marL="0" rtl="0" algn="ctr">
              <a:spcBef>
                <a:spcPts val="0"/>
              </a:spcBef>
              <a:buNone/>
              <a:defRPr b="1" sz="14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4" name="Shape 224"/>
        <p:cNvGrpSpPr/>
        <p:nvPr/>
      </p:nvGrpSpPr>
      <p:grpSpPr>
        <a:xfrm>
          <a:off x="0" y="0"/>
          <a:ext cx="0" cy="0"/>
          <a:chOff x="0" y="0"/>
          <a:chExt cx="0" cy="0"/>
        </a:xfrm>
      </p:grpSpPr>
      <p:sp>
        <p:nvSpPr>
          <p:cNvPr id="225" name="Google Shape;225;g210e297ef88_0_621"/>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226" name="Google Shape;226;g210e297ef88_0_621"/>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27" name="Google Shape;227;g210e297ef88_0_6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8" name="Shape 228"/>
        <p:cNvGrpSpPr/>
        <p:nvPr/>
      </p:nvGrpSpPr>
      <p:grpSpPr>
        <a:xfrm>
          <a:off x="0" y="0"/>
          <a:ext cx="0" cy="0"/>
          <a:chOff x="0" y="0"/>
          <a:chExt cx="0" cy="0"/>
        </a:xfrm>
      </p:grpSpPr>
      <p:sp>
        <p:nvSpPr>
          <p:cNvPr id="229" name="Google Shape;229;g210e297ef88_0_625"/>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30" name="Google Shape;230;g210e297ef88_0_6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1" name="Shape 231"/>
        <p:cNvGrpSpPr/>
        <p:nvPr/>
      </p:nvGrpSpPr>
      <p:grpSpPr>
        <a:xfrm>
          <a:off x="0" y="0"/>
          <a:ext cx="0" cy="0"/>
          <a:chOff x="0" y="0"/>
          <a:chExt cx="0" cy="0"/>
        </a:xfrm>
      </p:grpSpPr>
      <p:sp>
        <p:nvSpPr>
          <p:cNvPr id="232" name="Google Shape;232;g210e297ef88_0_62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33" name="Google Shape;233;g210e297ef88_0_628"/>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34" name="Google Shape;234;g210e297ef88_0_6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5" name="Shape 235"/>
        <p:cNvGrpSpPr/>
        <p:nvPr/>
      </p:nvGrpSpPr>
      <p:grpSpPr>
        <a:xfrm>
          <a:off x="0" y="0"/>
          <a:ext cx="0" cy="0"/>
          <a:chOff x="0" y="0"/>
          <a:chExt cx="0" cy="0"/>
        </a:xfrm>
      </p:grpSpPr>
      <p:sp>
        <p:nvSpPr>
          <p:cNvPr id="236" name="Google Shape;236;g210e297ef88_0_63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37" name="Google Shape;237;g210e297ef88_0_632"/>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38" name="Google Shape;238;g210e297ef88_0_632"/>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39" name="Google Shape;239;g210e297ef88_0_6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0" name="Shape 240"/>
        <p:cNvGrpSpPr/>
        <p:nvPr/>
      </p:nvGrpSpPr>
      <p:grpSpPr>
        <a:xfrm>
          <a:off x="0" y="0"/>
          <a:ext cx="0" cy="0"/>
          <a:chOff x="0" y="0"/>
          <a:chExt cx="0" cy="0"/>
        </a:xfrm>
      </p:grpSpPr>
      <p:sp>
        <p:nvSpPr>
          <p:cNvPr id="241" name="Google Shape;241;g210e297ef88_0_637"/>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42" name="Google Shape;242;g210e297ef88_0_63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3" name="Shape 243"/>
        <p:cNvGrpSpPr/>
        <p:nvPr/>
      </p:nvGrpSpPr>
      <p:grpSpPr>
        <a:xfrm>
          <a:off x="0" y="0"/>
          <a:ext cx="0" cy="0"/>
          <a:chOff x="0" y="0"/>
          <a:chExt cx="0" cy="0"/>
        </a:xfrm>
      </p:grpSpPr>
      <p:sp>
        <p:nvSpPr>
          <p:cNvPr id="244" name="Google Shape;244;g210e297ef88_0_640"/>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245" name="Google Shape;245;g210e297ef88_0_640"/>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46" name="Google Shape;246;g210e297ef88_0_64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iagram or Organization Chart" type="dgm">
  <p:cSld name="DIAGRAM">
    <p:spTree>
      <p:nvGrpSpPr>
        <p:cNvPr id="42" name="Shape 42"/>
        <p:cNvGrpSpPr/>
        <p:nvPr/>
      </p:nvGrpSpPr>
      <p:grpSpPr>
        <a:xfrm>
          <a:off x="0" y="0"/>
          <a:ext cx="0" cy="0"/>
          <a:chOff x="0" y="0"/>
          <a:chExt cx="0" cy="0"/>
        </a:xfrm>
      </p:grpSpPr>
      <p:sp>
        <p:nvSpPr>
          <p:cNvPr id="43" name="Google Shape;43;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6"/>
          <p:cNvSpPr/>
          <p:nvPr>
            <p:ph idx="2" type="dgm"/>
          </p:nvPr>
        </p:nvSpPr>
        <p:spPr>
          <a:xfrm>
            <a:off x="609600" y="1600201"/>
            <a:ext cx="10972800" cy="4525963"/>
          </a:xfrm>
          <a:prstGeom prst="rect">
            <a:avLst/>
          </a:prstGeom>
          <a:noFill/>
          <a:ln>
            <a:noFill/>
          </a:ln>
        </p:spPr>
        <p:txBody>
          <a:bodyPr anchorCtr="0" anchor="ctr" bIns="45700" lIns="91425" spcFirstLastPara="1" rIns="91425" wrap="square" tIns="45700">
            <a:normAutofit/>
          </a:bodyPr>
          <a:lstStyle>
            <a:lvl1pPr lvl="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7" name="Shape 247"/>
        <p:cNvGrpSpPr/>
        <p:nvPr/>
      </p:nvGrpSpPr>
      <p:grpSpPr>
        <a:xfrm>
          <a:off x="0" y="0"/>
          <a:ext cx="0" cy="0"/>
          <a:chOff x="0" y="0"/>
          <a:chExt cx="0" cy="0"/>
        </a:xfrm>
      </p:grpSpPr>
      <p:sp>
        <p:nvSpPr>
          <p:cNvPr id="248" name="Google Shape;248;g210e297ef88_0_644"/>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249" name="Google Shape;249;g210e297ef88_0_6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0" name="Shape 250"/>
        <p:cNvGrpSpPr/>
        <p:nvPr/>
      </p:nvGrpSpPr>
      <p:grpSpPr>
        <a:xfrm>
          <a:off x="0" y="0"/>
          <a:ext cx="0" cy="0"/>
          <a:chOff x="0" y="0"/>
          <a:chExt cx="0" cy="0"/>
        </a:xfrm>
      </p:grpSpPr>
      <p:sp>
        <p:nvSpPr>
          <p:cNvPr id="251" name="Google Shape;251;g210e297ef88_0_64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g210e297ef88_0_647"/>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53" name="Google Shape;253;g210e297ef88_0_647"/>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4" name="Google Shape;254;g210e297ef88_0_647"/>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55" name="Google Shape;255;g210e297ef88_0_64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6" name="Shape 256"/>
        <p:cNvGrpSpPr/>
        <p:nvPr/>
      </p:nvGrpSpPr>
      <p:grpSpPr>
        <a:xfrm>
          <a:off x="0" y="0"/>
          <a:ext cx="0" cy="0"/>
          <a:chOff x="0" y="0"/>
          <a:chExt cx="0" cy="0"/>
        </a:xfrm>
      </p:grpSpPr>
      <p:sp>
        <p:nvSpPr>
          <p:cNvPr id="257" name="Google Shape;257;g210e297ef88_0_653"/>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258" name="Google Shape;258;g210e297ef88_0_65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9" name="Shape 259"/>
        <p:cNvGrpSpPr/>
        <p:nvPr/>
      </p:nvGrpSpPr>
      <p:grpSpPr>
        <a:xfrm>
          <a:off x="0" y="0"/>
          <a:ext cx="0" cy="0"/>
          <a:chOff x="0" y="0"/>
          <a:chExt cx="0" cy="0"/>
        </a:xfrm>
      </p:grpSpPr>
      <p:sp>
        <p:nvSpPr>
          <p:cNvPr id="260" name="Google Shape;260;g210e297ef88_0_656"/>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261" name="Google Shape;261;g210e297ef88_0_656"/>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262" name="Google Shape;262;g210e297ef88_0_65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3" name="Shape 263"/>
        <p:cNvGrpSpPr/>
        <p:nvPr/>
      </p:nvGrpSpPr>
      <p:grpSpPr>
        <a:xfrm>
          <a:off x="0" y="0"/>
          <a:ext cx="0" cy="0"/>
          <a:chOff x="0" y="0"/>
          <a:chExt cx="0" cy="0"/>
        </a:xfrm>
      </p:grpSpPr>
      <p:sp>
        <p:nvSpPr>
          <p:cNvPr id="264" name="Google Shape;264;g210e297ef88_0_66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4" name="Shape 274"/>
        <p:cNvGrpSpPr/>
        <p:nvPr/>
      </p:nvGrpSpPr>
      <p:grpSpPr>
        <a:xfrm>
          <a:off x="0" y="0"/>
          <a:ext cx="0" cy="0"/>
          <a:chOff x="0" y="0"/>
          <a:chExt cx="0" cy="0"/>
        </a:xfrm>
      </p:grpSpPr>
      <p:sp>
        <p:nvSpPr>
          <p:cNvPr id="275" name="Google Shape;275;g210e297ef88_0_894"/>
          <p:cNvSpPr txBox="1"/>
          <p:nvPr>
            <p:ph type="ctrTitle"/>
          </p:nvPr>
        </p:nvSpPr>
        <p:spPr>
          <a:xfrm>
            <a:off x="914400" y="1600199"/>
            <a:ext cx="10363200" cy="19098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6" name="Google Shape;276;g210e297ef88_0_89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77" name="Google Shape;277;g210e297ef88_0_894"/>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8" name="Google Shape;278;g210e297ef88_0_894"/>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9" name="Google Shape;279;g210e297ef88_0_89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0" name="Google Shape;280;g210e297ef88_0_894"/>
          <p:cNvSpPr txBox="1"/>
          <p:nvPr/>
        </p:nvSpPr>
        <p:spPr>
          <a:xfrm>
            <a:off x="2061328" y="398290"/>
            <a:ext cx="96405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lt1"/>
                </a:solidFill>
                <a:latin typeface="Calibri"/>
                <a:ea typeface="Calibri"/>
                <a:cs typeface="Calibri"/>
                <a:sym typeface="Calibri"/>
              </a:rPr>
              <a:t>The American Board Of Family Medicine</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1" name="Shape 281"/>
        <p:cNvGrpSpPr/>
        <p:nvPr/>
      </p:nvGrpSpPr>
      <p:grpSpPr>
        <a:xfrm>
          <a:off x="0" y="0"/>
          <a:ext cx="0" cy="0"/>
          <a:chOff x="0" y="0"/>
          <a:chExt cx="0" cy="0"/>
        </a:xfrm>
      </p:grpSpPr>
      <p:pic>
        <p:nvPicPr>
          <p:cNvPr id="282" name="Google Shape;282;g210e297ef88_0_901"/>
          <p:cNvPicPr preferRelativeResize="0"/>
          <p:nvPr/>
        </p:nvPicPr>
        <p:blipFill rotWithShape="1">
          <a:blip r:embed="rId2">
            <a:alphaModFix/>
          </a:blip>
          <a:srcRect b="0" l="0" r="0" t="0"/>
          <a:stretch/>
        </p:blipFill>
        <p:spPr>
          <a:xfrm>
            <a:off x="3227295" y="1"/>
            <a:ext cx="2783212" cy="1360484"/>
          </a:xfrm>
          <a:prstGeom prst="rect">
            <a:avLst/>
          </a:prstGeom>
          <a:noFill/>
          <a:ln>
            <a:noFill/>
          </a:ln>
        </p:spPr>
      </p:pic>
      <p:sp>
        <p:nvSpPr>
          <p:cNvPr id="283" name="Google Shape;283;g210e297ef88_0_901"/>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4" name="Google Shape;284;g210e297ef88_0_901"/>
          <p:cNvSpPr txBox="1"/>
          <p:nvPr>
            <p:ph idx="1" type="body"/>
          </p:nvPr>
        </p:nvSpPr>
        <p:spPr>
          <a:xfrm>
            <a:off x="838200" y="1744220"/>
            <a:ext cx="10515600" cy="43512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600"/>
              </a:spcBef>
              <a:spcAft>
                <a:spcPts val="0"/>
              </a:spcAft>
              <a:buClr>
                <a:schemeClr val="dk1"/>
              </a:buClr>
              <a:buSzPts val="2800"/>
              <a:buChar char="•"/>
              <a:defRPr/>
            </a:lvl1pPr>
            <a:lvl2pPr indent="-381000" lvl="1" marL="914400" rtl="0" algn="l">
              <a:lnSpc>
                <a:spcPct val="100000"/>
              </a:lnSpc>
              <a:spcBef>
                <a:spcPts val="600"/>
              </a:spcBef>
              <a:spcAft>
                <a:spcPts val="0"/>
              </a:spcAft>
              <a:buClr>
                <a:schemeClr val="dk1"/>
              </a:buClr>
              <a:buSzPts val="2400"/>
              <a:buChar char="•"/>
              <a:defRPr/>
            </a:lvl2pPr>
            <a:lvl3pPr indent="-355600" lvl="2" marL="1371600" rtl="0" algn="l">
              <a:lnSpc>
                <a:spcPct val="100000"/>
              </a:lnSpc>
              <a:spcBef>
                <a:spcPts val="600"/>
              </a:spcBef>
              <a:spcAft>
                <a:spcPts val="0"/>
              </a:spcAft>
              <a:buClr>
                <a:schemeClr val="dk1"/>
              </a:buClr>
              <a:buSzPts val="2000"/>
              <a:buChar char="•"/>
              <a:defRPr/>
            </a:lvl3pPr>
            <a:lvl4pPr indent="-342900" lvl="3" marL="1828800" rtl="0" algn="l">
              <a:lnSpc>
                <a:spcPct val="100000"/>
              </a:lnSpc>
              <a:spcBef>
                <a:spcPts val="600"/>
              </a:spcBef>
              <a:spcAft>
                <a:spcPts val="0"/>
              </a:spcAft>
              <a:buClr>
                <a:schemeClr val="dk1"/>
              </a:buClr>
              <a:buSzPts val="1800"/>
              <a:buChar char="•"/>
              <a:defRPr/>
            </a:lvl4pPr>
            <a:lvl5pPr indent="-342900" lvl="4" marL="2286000" rtl="0" algn="l">
              <a:lnSpc>
                <a:spcPct val="100000"/>
              </a:lnSpc>
              <a:spcBef>
                <a:spcPts val="6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85" name="Google Shape;285;g210e297ef88_0_901"/>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6" name="Shape 286"/>
        <p:cNvGrpSpPr/>
        <p:nvPr/>
      </p:nvGrpSpPr>
      <p:grpSpPr>
        <a:xfrm>
          <a:off x="0" y="0"/>
          <a:ext cx="0" cy="0"/>
          <a:chOff x="0" y="0"/>
          <a:chExt cx="0" cy="0"/>
        </a:xfrm>
      </p:grpSpPr>
      <p:sp>
        <p:nvSpPr>
          <p:cNvPr id="287" name="Google Shape;287;g210e297ef88_0_906"/>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g210e297ef88_0_906"/>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89" name="Google Shape;289;g210e297ef88_0_90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290" name="Google Shape;290;g210e297ef88_0_906"/>
          <p:cNvPicPr preferRelativeResize="0"/>
          <p:nvPr/>
        </p:nvPicPr>
        <p:blipFill rotWithShape="1">
          <a:blip r:embed="rId2">
            <a:alphaModFix/>
          </a:blip>
          <a:srcRect b="0" l="0" r="0" t="0"/>
          <a:stretch/>
        </p:blipFill>
        <p:spPr>
          <a:xfrm>
            <a:off x="2651885" y="0"/>
            <a:ext cx="5034055" cy="136589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1" name="Shape 291"/>
        <p:cNvGrpSpPr/>
        <p:nvPr/>
      </p:nvGrpSpPr>
      <p:grpSpPr>
        <a:xfrm>
          <a:off x="0" y="0"/>
          <a:ext cx="0" cy="0"/>
          <a:chOff x="0" y="0"/>
          <a:chExt cx="0" cy="0"/>
        </a:xfrm>
      </p:grpSpPr>
      <p:sp>
        <p:nvSpPr>
          <p:cNvPr id="292" name="Google Shape;292;g210e297ef88_0_911"/>
          <p:cNvSpPr txBox="1"/>
          <p:nvPr>
            <p:ph type="title"/>
          </p:nvPr>
        </p:nvSpPr>
        <p:spPr>
          <a:xfrm>
            <a:off x="2042460" y="0"/>
            <a:ext cx="95817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g210e297ef88_0_91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4" name="Google Shape;294;g210e297ef88_0_91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5" name="Google Shape;295;g210e297ef88_0_911"/>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6" name="Shape 296"/>
        <p:cNvGrpSpPr/>
        <p:nvPr/>
      </p:nvGrpSpPr>
      <p:grpSpPr>
        <a:xfrm>
          <a:off x="0" y="0"/>
          <a:ext cx="0" cy="0"/>
          <a:chOff x="0" y="0"/>
          <a:chExt cx="0" cy="0"/>
        </a:xfrm>
      </p:grpSpPr>
      <p:pic>
        <p:nvPicPr>
          <p:cNvPr id="297" name="Google Shape;297;g210e297ef88_0_916"/>
          <p:cNvPicPr preferRelativeResize="0"/>
          <p:nvPr/>
        </p:nvPicPr>
        <p:blipFill rotWithShape="1">
          <a:blip r:embed="rId2">
            <a:alphaModFix/>
          </a:blip>
          <a:srcRect b="0" l="0" r="0" t="0"/>
          <a:stretch/>
        </p:blipFill>
        <p:spPr>
          <a:xfrm>
            <a:off x="3215341" y="-3993"/>
            <a:ext cx="2799509" cy="1368450"/>
          </a:xfrm>
          <a:prstGeom prst="rect">
            <a:avLst/>
          </a:prstGeom>
          <a:noFill/>
          <a:ln>
            <a:noFill/>
          </a:ln>
        </p:spPr>
      </p:pic>
      <p:sp>
        <p:nvSpPr>
          <p:cNvPr id="298" name="Google Shape;298;g210e297ef88_0_916"/>
          <p:cNvSpPr txBox="1"/>
          <p:nvPr>
            <p:ph type="title"/>
          </p:nvPr>
        </p:nvSpPr>
        <p:spPr>
          <a:xfrm>
            <a:off x="1676400" y="38894"/>
            <a:ext cx="105156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 name="Google Shape;299;g210e297ef88_0_916"/>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00" name="Google Shape;300;g210e297ef88_0_916"/>
          <p:cNvSpPr txBox="1"/>
          <p:nvPr>
            <p:ph idx="2" type="body"/>
          </p:nvPr>
        </p:nvSpPr>
        <p:spPr>
          <a:xfrm>
            <a:off x="836612" y="2505075"/>
            <a:ext cx="51576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1" name="Google Shape;301;g210e297ef88_0_91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02" name="Google Shape;302;g210e297ef88_0_91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3" name="Google Shape;303;g210e297ef88_0_91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5" name="Shape 45"/>
        <p:cNvGrpSpPr/>
        <p:nvPr/>
      </p:nvGrpSpPr>
      <p:grpSpPr>
        <a:xfrm>
          <a:off x="0" y="0"/>
          <a:ext cx="0" cy="0"/>
          <a:chOff x="0" y="0"/>
          <a:chExt cx="0" cy="0"/>
        </a:xfrm>
      </p:grpSpPr>
      <p:sp>
        <p:nvSpPr>
          <p:cNvPr id="46" name="Google Shape;46;p2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8" name="Google Shape;48;p2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4" name="Shape 304"/>
        <p:cNvGrpSpPr/>
        <p:nvPr/>
      </p:nvGrpSpPr>
      <p:grpSpPr>
        <a:xfrm>
          <a:off x="0" y="0"/>
          <a:ext cx="0" cy="0"/>
          <a:chOff x="0" y="0"/>
          <a:chExt cx="0" cy="0"/>
        </a:xfrm>
      </p:grpSpPr>
      <p:sp>
        <p:nvSpPr>
          <p:cNvPr id="305" name="Google Shape;305;g210e297ef88_0_924"/>
          <p:cNvSpPr txBox="1"/>
          <p:nvPr>
            <p:ph type="title"/>
          </p:nvPr>
        </p:nvSpPr>
        <p:spPr>
          <a:xfrm>
            <a:off x="2209800" y="0"/>
            <a:ext cx="95817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6" name="Google Shape;306;g210e297ef88_0_924"/>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7" name="Shape 307"/>
        <p:cNvGrpSpPr/>
        <p:nvPr/>
      </p:nvGrpSpPr>
      <p:grpSpPr>
        <a:xfrm>
          <a:off x="0" y="0"/>
          <a:ext cx="0" cy="0"/>
          <a:chOff x="0" y="0"/>
          <a:chExt cx="0" cy="0"/>
        </a:xfrm>
      </p:grpSpPr>
      <p:sp>
        <p:nvSpPr>
          <p:cNvPr id="308" name="Google Shape;308;g210e297ef88_0_927"/>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9" name="Google Shape;309;g210e297ef88_0_927"/>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0" name="Google Shape;310;g210e297ef88_0_92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11" name="Google Shape;311;g210e297ef88_0_927"/>
          <p:cNvPicPr preferRelativeResize="0"/>
          <p:nvPr/>
        </p:nvPicPr>
        <p:blipFill rotWithShape="1">
          <a:blip r:embed="rId2">
            <a:alphaModFix/>
          </a:blip>
          <a:srcRect b="0" l="0" r="0" t="0"/>
          <a:stretch/>
        </p:blipFill>
        <p:spPr>
          <a:xfrm>
            <a:off x="2796988" y="1"/>
            <a:ext cx="2781580" cy="135968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2" name="Shape 312"/>
        <p:cNvGrpSpPr/>
        <p:nvPr/>
      </p:nvGrpSpPr>
      <p:grpSpPr>
        <a:xfrm>
          <a:off x="0" y="0"/>
          <a:ext cx="0" cy="0"/>
          <a:chOff x="0" y="0"/>
          <a:chExt cx="0" cy="0"/>
        </a:xfrm>
      </p:grpSpPr>
      <p:sp>
        <p:nvSpPr>
          <p:cNvPr id="313" name="Google Shape;313;g210e297ef88_0_932"/>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4" name="Google Shape;314;g210e297ef88_0_932"/>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15" name="Google Shape;315;g210e297ef88_0_932"/>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16" name="Google Shape;316;g210e297ef88_0_932"/>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7" name="Google Shape;317;g210e297ef88_0_932"/>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8" name="Google Shape;318;g210e297ef88_0_93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9" name="Shape 319"/>
        <p:cNvGrpSpPr/>
        <p:nvPr/>
      </p:nvGrpSpPr>
      <p:grpSpPr>
        <a:xfrm>
          <a:off x="0" y="0"/>
          <a:ext cx="0" cy="0"/>
          <a:chOff x="0" y="0"/>
          <a:chExt cx="0" cy="0"/>
        </a:xfrm>
      </p:grpSpPr>
      <p:sp>
        <p:nvSpPr>
          <p:cNvPr id="320" name="Google Shape;320;g210e297ef88_0_939"/>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1" name="Google Shape;321;g210e297ef88_0_939"/>
          <p:cNvSpPr/>
          <p:nvPr>
            <p:ph idx="2" type="pic"/>
          </p:nvPr>
        </p:nvSpPr>
        <p:spPr>
          <a:xfrm>
            <a:off x="5183188" y="987426"/>
            <a:ext cx="6172500" cy="4873500"/>
          </a:xfrm>
          <a:prstGeom prst="rect">
            <a:avLst/>
          </a:prstGeom>
          <a:noFill/>
          <a:ln>
            <a:noFill/>
          </a:ln>
        </p:spPr>
      </p:sp>
      <p:sp>
        <p:nvSpPr>
          <p:cNvPr id="322" name="Google Shape;322;g210e297ef88_0_939"/>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23" name="Google Shape;323;g210e297ef88_0_939"/>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4" name="Google Shape;324;g210e297ef88_0_939"/>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5" name="Google Shape;325;g210e297ef88_0_93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6" name="Shape 326"/>
        <p:cNvGrpSpPr/>
        <p:nvPr/>
      </p:nvGrpSpPr>
      <p:grpSpPr>
        <a:xfrm>
          <a:off x="0" y="0"/>
          <a:ext cx="0" cy="0"/>
          <a:chOff x="0" y="0"/>
          <a:chExt cx="0" cy="0"/>
        </a:xfrm>
      </p:grpSpPr>
      <p:sp>
        <p:nvSpPr>
          <p:cNvPr id="327" name="Google Shape;327;g210e297ef88_0_946"/>
          <p:cNvSpPr txBox="1"/>
          <p:nvPr>
            <p:ph type="title"/>
          </p:nvPr>
        </p:nvSpPr>
        <p:spPr>
          <a:xfrm>
            <a:off x="2209800" y="1073150"/>
            <a:ext cx="9581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8" name="Google Shape;328;g210e297ef88_0_94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9" name="Google Shape;329;g210e297ef88_0_946"/>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0" name="Google Shape;330;g210e297ef88_0_94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1" name="Google Shape;331;g210e297ef88_0_94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2" name="Shape 332"/>
        <p:cNvGrpSpPr/>
        <p:nvPr/>
      </p:nvGrpSpPr>
      <p:grpSpPr>
        <a:xfrm>
          <a:off x="0" y="0"/>
          <a:ext cx="0" cy="0"/>
          <a:chOff x="0" y="0"/>
          <a:chExt cx="0" cy="0"/>
        </a:xfrm>
      </p:grpSpPr>
      <p:sp>
        <p:nvSpPr>
          <p:cNvPr id="333" name="Google Shape;333;g210e297ef88_0_95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g210e297ef88_0_95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5" name="Google Shape;335;g210e297ef88_0_952"/>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6" name="Google Shape;336;g210e297ef88_0_952"/>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7" name="Google Shape;337;g210e297ef88_0_95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4" name="Shape 344"/>
        <p:cNvGrpSpPr/>
        <p:nvPr/>
      </p:nvGrpSpPr>
      <p:grpSpPr>
        <a:xfrm>
          <a:off x="0" y="0"/>
          <a:ext cx="0" cy="0"/>
          <a:chOff x="0" y="0"/>
          <a:chExt cx="0" cy="0"/>
        </a:xfrm>
      </p:grpSpPr>
      <p:sp>
        <p:nvSpPr>
          <p:cNvPr id="345" name="Google Shape;345;g210fed1c43d_0_589"/>
          <p:cNvSpPr txBox="1"/>
          <p:nvPr>
            <p:ph type="title"/>
          </p:nvPr>
        </p:nvSpPr>
        <p:spPr>
          <a:xfrm>
            <a:off x="2709042" y="412532"/>
            <a:ext cx="10239600" cy="641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6" name="Google Shape;346;g210fed1c43d_0_589"/>
          <p:cNvSpPr txBox="1"/>
          <p:nvPr>
            <p:ph idx="1" type="body"/>
          </p:nvPr>
        </p:nvSpPr>
        <p:spPr>
          <a:xfrm>
            <a:off x="686128" y="1371899"/>
            <a:ext cx="10467900" cy="437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800"/>
              <a:buNone/>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7" name="Shape 347"/>
        <p:cNvGrpSpPr/>
        <p:nvPr/>
      </p:nvGrpSpPr>
      <p:grpSpPr>
        <a:xfrm>
          <a:off x="0" y="0"/>
          <a:ext cx="0" cy="0"/>
          <a:chOff x="0" y="0"/>
          <a:chExt cx="0" cy="0"/>
        </a:xfrm>
      </p:grpSpPr>
      <p:sp>
        <p:nvSpPr>
          <p:cNvPr id="348" name="Google Shape;348;g210fed1c43d_0_59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9" name="Google Shape;349;g210fed1c43d_0_59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0" name="Google Shape;350;g210fed1c43d_0_59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1" name="Shape 351"/>
        <p:cNvGrpSpPr/>
        <p:nvPr/>
      </p:nvGrpSpPr>
      <p:grpSpPr>
        <a:xfrm>
          <a:off x="0" y="0"/>
          <a:ext cx="0" cy="0"/>
          <a:chOff x="0" y="0"/>
          <a:chExt cx="0" cy="0"/>
        </a:xfrm>
      </p:grpSpPr>
      <p:sp>
        <p:nvSpPr>
          <p:cNvPr id="352" name="Google Shape;352;g210fed1c43d_0_596"/>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3" name="Google Shape;353;g210fed1c43d_0_596"/>
          <p:cNvSpPr txBox="1"/>
          <p:nvPr>
            <p:ph idx="1" type="body"/>
          </p:nvPr>
        </p:nvSpPr>
        <p:spPr>
          <a:xfrm>
            <a:off x="640925" y="1361592"/>
            <a:ext cx="10515600" cy="43512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800"/>
              <a:buNone/>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354" name="Google Shape;354;g210fed1c43d_0_59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5" name="Google Shape;355;g210fed1c43d_0_59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6" name="Google Shape;356;g210fed1c43d_0_59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iagram or Organization Chart" type="dgm">
  <p:cSld name="DIAGRAM">
    <p:spTree>
      <p:nvGrpSpPr>
        <p:cNvPr id="357" name="Shape 357"/>
        <p:cNvGrpSpPr/>
        <p:nvPr/>
      </p:nvGrpSpPr>
      <p:grpSpPr>
        <a:xfrm>
          <a:off x="0" y="0"/>
          <a:ext cx="0" cy="0"/>
          <a:chOff x="0" y="0"/>
          <a:chExt cx="0" cy="0"/>
        </a:xfrm>
      </p:grpSpPr>
      <p:sp>
        <p:nvSpPr>
          <p:cNvPr id="358" name="Google Shape;358;g210fed1c43d_0_60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9" name="Google Shape;359;g210fed1c43d_0_602"/>
          <p:cNvSpPr/>
          <p:nvPr>
            <p:ph idx="2" type="dgm"/>
          </p:nvPr>
        </p:nvSpPr>
        <p:spPr>
          <a:xfrm>
            <a:off x="609600" y="1600201"/>
            <a:ext cx="10972800" cy="4526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28"/>
          <p:cNvSpPr txBox="1"/>
          <p:nvPr>
            <p:ph type="title"/>
          </p:nvPr>
        </p:nvSpPr>
        <p:spPr>
          <a:xfrm>
            <a:off x="685801" y="685800"/>
            <a:ext cx="10394707" cy="31934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8"/>
          <p:cNvSpPr txBox="1"/>
          <p:nvPr>
            <p:ph idx="1" type="body"/>
          </p:nvPr>
        </p:nvSpPr>
        <p:spPr>
          <a:xfrm>
            <a:off x="685801" y="3742267"/>
            <a:ext cx="10394707" cy="16396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3200"/>
              <a:buNone/>
              <a:defRPr sz="2000">
                <a:solidFill>
                  <a:srgbClr val="7F7F7F"/>
                </a:solidFill>
              </a:defRPr>
            </a:lvl1pPr>
            <a:lvl2pPr indent="-228600" lvl="1" marL="914400" algn="l">
              <a:lnSpc>
                <a:spcPct val="120000"/>
              </a:lnSpc>
              <a:spcBef>
                <a:spcPts val="500"/>
              </a:spcBef>
              <a:spcAft>
                <a:spcPts val="0"/>
              </a:spcAft>
              <a:buSzPts val="3200"/>
              <a:buNone/>
              <a:defRPr sz="2000">
                <a:solidFill>
                  <a:srgbClr val="888888"/>
                </a:solidFill>
              </a:defRPr>
            </a:lvl2pPr>
            <a:lvl3pPr indent="-228600" lvl="2" marL="1371600" algn="l">
              <a:lnSpc>
                <a:spcPct val="120000"/>
              </a:lnSpc>
              <a:spcBef>
                <a:spcPts val="500"/>
              </a:spcBef>
              <a:spcAft>
                <a:spcPts val="0"/>
              </a:spcAft>
              <a:buSzPts val="2880"/>
              <a:buNone/>
              <a:defRPr sz="1800">
                <a:solidFill>
                  <a:srgbClr val="888888"/>
                </a:solidFill>
              </a:defRPr>
            </a:lvl3pPr>
            <a:lvl4pPr indent="-228600" lvl="3" marL="1828800" algn="l">
              <a:lnSpc>
                <a:spcPct val="120000"/>
              </a:lnSpc>
              <a:spcBef>
                <a:spcPts val="500"/>
              </a:spcBef>
              <a:spcAft>
                <a:spcPts val="0"/>
              </a:spcAft>
              <a:buSzPts val="2560"/>
              <a:buNone/>
              <a:defRPr sz="1600">
                <a:solidFill>
                  <a:srgbClr val="888888"/>
                </a:solidFill>
              </a:defRPr>
            </a:lvl4pPr>
            <a:lvl5pPr indent="-228600" lvl="4" marL="2286000" algn="l">
              <a:lnSpc>
                <a:spcPct val="120000"/>
              </a:lnSpc>
              <a:spcBef>
                <a:spcPts val="500"/>
              </a:spcBef>
              <a:spcAft>
                <a:spcPts val="0"/>
              </a:spcAft>
              <a:buSzPts val="2560"/>
              <a:buNone/>
              <a:defRPr sz="1600">
                <a:solidFill>
                  <a:srgbClr val="888888"/>
                </a:solidFill>
              </a:defRPr>
            </a:lvl5pPr>
            <a:lvl6pPr indent="-228600" lvl="5" marL="2743200" algn="l">
              <a:lnSpc>
                <a:spcPct val="120000"/>
              </a:lnSpc>
              <a:spcBef>
                <a:spcPts val="500"/>
              </a:spcBef>
              <a:spcAft>
                <a:spcPts val="0"/>
              </a:spcAft>
              <a:buSzPts val="2560"/>
              <a:buNone/>
              <a:defRPr sz="1600">
                <a:solidFill>
                  <a:srgbClr val="888888"/>
                </a:solidFill>
              </a:defRPr>
            </a:lvl6pPr>
            <a:lvl7pPr indent="-228600" lvl="6" marL="3200400" algn="l">
              <a:lnSpc>
                <a:spcPct val="120000"/>
              </a:lnSpc>
              <a:spcBef>
                <a:spcPts val="500"/>
              </a:spcBef>
              <a:spcAft>
                <a:spcPts val="0"/>
              </a:spcAft>
              <a:buSzPts val="2560"/>
              <a:buNone/>
              <a:defRPr sz="1600">
                <a:solidFill>
                  <a:srgbClr val="888888"/>
                </a:solidFill>
              </a:defRPr>
            </a:lvl7pPr>
            <a:lvl8pPr indent="-228600" lvl="7" marL="3657600" algn="l">
              <a:lnSpc>
                <a:spcPct val="120000"/>
              </a:lnSpc>
              <a:spcBef>
                <a:spcPts val="500"/>
              </a:spcBef>
              <a:spcAft>
                <a:spcPts val="0"/>
              </a:spcAft>
              <a:buSzPts val="2560"/>
              <a:buNone/>
              <a:defRPr sz="1600">
                <a:solidFill>
                  <a:srgbClr val="888888"/>
                </a:solidFill>
              </a:defRPr>
            </a:lvl8pPr>
            <a:lvl9pPr indent="-228600" lvl="8" marL="4114800" algn="l">
              <a:lnSpc>
                <a:spcPct val="120000"/>
              </a:lnSpc>
              <a:spcBef>
                <a:spcPts val="500"/>
              </a:spcBef>
              <a:spcAft>
                <a:spcPts val="0"/>
              </a:spcAft>
              <a:buSzPts val="2560"/>
              <a:buNone/>
              <a:defRPr sz="1600">
                <a:solidFill>
                  <a:srgbClr val="888888"/>
                </a:solidFill>
              </a:defRPr>
            </a:lvl9pPr>
          </a:lstStyle>
          <a:p/>
        </p:txBody>
      </p:sp>
      <p:sp>
        <p:nvSpPr>
          <p:cNvPr id="54" name="Google Shape;54;p2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0" name="Shape 360"/>
        <p:cNvGrpSpPr/>
        <p:nvPr/>
      </p:nvGrpSpPr>
      <p:grpSpPr>
        <a:xfrm>
          <a:off x="0" y="0"/>
          <a:ext cx="0" cy="0"/>
          <a:chOff x="0" y="0"/>
          <a:chExt cx="0" cy="0"/>
        </a:xfrm>
      </p:grpSpPr>
      <p:sp>
        <p:nvSpPr>
          <p:cNvPr id="361" name="Google Shape;361;g210fed1c43d_0_60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2" name="Google Shape;362;g210fed1c43d_0_605"/>
          <p:cNvSpPr/>
          <p:nvPr>
            <p:ph idx="2" type="pic"/>
          </p:nvPr>
        </p:nvSpPr>
        <p:spPr>
          <a:xfrm>
            <a:off x="5183188" y="987425"/>
            <a:ext cx="6172200" cy="4873500"/>
          </a:xfrm>
          <a:prstGeom prst="rect">
            <a:avLst/>
          </a:prstGeom>
          <a:noFill/>
          <a:ln>
            <a:noFill/>
          </a:ln>
        </p:spPr>
      </p:sp>
      <p:sp>
        <p:nvSpPr>
          <p:cNvPr id="363" name="Google Shape;363;g210fed1c43d_0_60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64" name="Google Shape;364;g210fed1c43d_0_6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5" name="Google Shape;365;g210fed1c43d_0_6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6" name="Google Shape;366;g210fed1c43d_0_6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7" name="Shape 367"/>
        <p:cNvGrpSpPr/>
        <p:nvPr/>
      </p:nvGrpSpPr>
      <p:grpSpPr>
        <a:xfrm>
          <a:off x="0" y="0"/>
          <a:ext cx="0" cy="0"/>
          <a:chOff x="0" y="0"/>
          <a:chExt cx="0" cy="0"/>
        </a:xfrm>
      </p:grpSpPr>
      <p:sp>
        <p:nvSpPr>
          <p:cNvPr id="368" name="Google Shape;368;g210fed1c43d_0_6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9" name="Google Shape;369;g210fed1c43d_0_61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0" name="Google Shape;370;g210fed1c43d_0_6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1" name="Google Shape;371;g210fed1c43d_0_6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2" name="Google Shape;372;g210fed1c43d_0_6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3" name="Shape 373"/>
        <p:cNvGrpSpPr/>
        <p:nvPr/>
      </p:nvGrpSpPr>
      <p:grpSpPr>
        <a:xfrm>
          <a:off x="0" y="0"/>
          <a:ext cx="0" cy="0"/>
          <a:chOff x="0" y="0"/>
          <a:chExt cx="0" cy="0"/>
        </a:xfrm>
      </p:grpSpPr>
      <p:sp>
        <p:nvSpPr>
          <p:cNvPr id="374" name="Google Shape;374;g210fed1c43d_0_61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5" name="Google Shape;375;g210fed1c43d_0_61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6" name="Google Shape;376;g210fed1c43d_0_6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7" name="Google Shape;377;g210fed1c43d_0_6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8" name="Google Shape;378;g210fed1c43d_0_6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29"/>
          <p:cNvSpPr txBox="1"/>
          <p:nvPr>
            <p:ph type="title"/>
          </p:nvPr>
        </p:nvSpPr>
        <p:spPr>
          <a:xfrm>
            <a:off x="685801" y="685800"/>
            <a:ext cx="10396882" cy="11581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9"/>
          <p:cNvSpPr txBox="1"/>
          <p:nvPr>
            <p:ph idx="1" type="body"/>
          </p:nvPr>
        </p:nvSpPr>
        <p:spPr>
          <a:xfrm>
            <a:off x="685800" y="2063396"/>
            <a:ext cx="5088714"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0" name="Google Shape;60;p29"/>
          <p:cNvSpPr txBox="1"/>
          <p:nvPr>
            <p:ph idx="2" type="body"/>
          </p:nvPr>
        </p:nvSpPr>
        <p:spPr>
          <a:xfrm>
            <a:off x="5993971" y="2063396"/>
            <a:ext cx="5086538"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1" name="Google Shape;61;p29"/>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30"/>
          <p:cNvSpPr txBox="1"/>
          <p:nvPr>
            <p:ph type="title"/>
          </p:nvPr>
        </p:nvSpPr>
        <p:spPr>
          <a:xfrm>
            <a:off x="685801" y="685800"/>
            <a:ext cx="10394707" cy="11581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0"/>
          <p:cNvSpPr txBox="1"/>
          <p:nvPr>
            <p:ph idx="1" type="body"/>
          </p:nvPr>
        </p:nvSpPr>
        <p:spPr>
          <a:xfrm>
            <a:off x="918356" y="2063396"/>
            <a:ext cx="4856158"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67" name="Google Shape;67;p30"/>
          <p:cNvSpPr txBox="1"/>
          <p:nvPr>
            <p:ph idx="2" type="body"/>
          </p:nvPr>
        </p:nvSpPr>
        <p:spPr>
          <a:xfrm>
            <a:off x="685802" y="2861733"/>
            <a:ext cx="5088712"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8" name="Google Shape;68;p30"/>
          <p:cNvSpPr txBox="1"/>
          <p:nvPr>
            <p:ph idx="3" type="body"/>
          </p:nvPr>
        </p:nvSpPr>
        <p:spPr>
          <a:xfrm>
            <a:off x="6218191" y="2063396"/>
            <a:ext cx="4864491"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69" name="Google Shape;69;p30"/>
          <p:cNvSpPr txBox="1"/>
          <p:nvPr>
            <p:ph idx="4" type="body"/>
          </p:nvPr>
        </p:nvSpPr>
        <p:spPr>
          <a:xfrm>
            <a:off x="5993969" y="2861733"/>
            <a:ext cx="5088713"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70" name="Google Shape;70;p30"/>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31"/>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4.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7.jp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6" Type="http://schemas.openxmlformats.org/officeDocument/2006/relationships/theme" Target="../theme/theme3.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image" Target="../media/image14.png"/><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theme" Target="../theme/theme5.xml"/><Relationship Id="rId14" Type="http://schemas.openxmlformats.org/officeDocument/2006/relationships/slideLayout" Target="../slideLayouts/slideLayout5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theme" Target="../theme/theme2.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Brickwork-HD-R1a.jpg" id="10" name="Google Shape;10;p22"/>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11" name="Google Shape;11;p22"/>
          <p:cNvGrpSpPr/>
          <p:nvPr/>
        </p:nvGrpSpPr>
        <p:grpSpPr>
          <a:xfrm>
            <a:off x="-25397" y="0"/>
            <a:ext cx="12005350" cy="6644081"/>
            <a:chOff x="-25397" y="0"/>
            <a:chExt cx="12005350" cy="6644081"/>
          </a:xfrm>
        </p:grpSpPr>
        <p:sp>
          <p:nvSpPr>
            <p:cNvPr id="12" name="Google Shape;12;p22"/>
            <p:cNvSpPr/>
            <p:nvPr/>
          </p:nvSpPr>
          <p:spPr>
            <a:xfrm>
              <a:off x="1" y="0"/>
              <a:ext cx="11979952" cy="6644081"/>
            </a:xfrm>
            <a:prstGeom prst="rect">
              <a:avLst/>
            </a:prstGeom>
            <a:blipFill rotWithShape="1">
              <a:blip r:embed="rId1">
                <a:alphaModFix/>
              </a:blip>
              <a:stretch>
                <a:fillRect b="0" l="0" r="0" t="0"/>
              </a:stretch>
            </a:blipFill>
            <a:ln>
              <a:noFill/>
            </a:ln>
            <a:effectLst>
              <a:outerShdw blurRad="98425" rotWithShape="0" algn="tl" dir="4380000" dist="76200">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2"/>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sp>
          <p:nvSpPr>
            <p:cNvPr id="14" name="Google Shape;14;p22"/>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 name="Google Shape;15;p22"/>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5400"/>
              <a:buFont typeface="Impact"/>
              <a:buNone/>
              <a:defRPr b="0" i="0" sz="5400" u="none" cap="none" strike="noStrik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22"/>
          <p:cNvSpPr txBox="1"/>
          <p:nvPr>
            <p:ph idx="1" type="body"/>
          </p:nvPr>
        </p:nvSpPr>
        <p:spPr>
          <a:xfrm>
            <a:off x="685800" y="2063396"/>
            <a:ext cx="10396883" cy="3311189"/>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indent="-411480" lvl="1" marL="914400" marR="0" rtl="0" algn="l">
              <a:lnSpc>
                <a:spcPct val="120000"/>
              </a:lnSpc>
              <a:spcBef>
                <a:spcPts val="5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indent="-391160" lvl="2" marL="1371600" marR="0" rtl="0" algn="l">
              <a:lnSpc>
                <a:spcPct val="120000"/>
              </a:lnSpc>
              <a:spcBef>
                <a:spcPts val="5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indent="-370839" lvl="3" marL="1828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indent="-370839" lvl="4" marL="22860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indent="-370839" lvl="5" marL="27432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indent="-370839" lvl="6" marL="32004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indent="-370840" lvl="7" marL="36576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indent="-370840" lvl="8" marL="4114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
        <p:nvSpPr>
          <p:cNvPr id="17" name="Google Shape;17;p2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8" name="Google Shape;18;p2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9" name="Google Shape;19;p2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3200" u="none" cap="none" strike="noStrike">
                <a:solidFill>
                  <a:srgbClr val="5C0607"/>
                </a:solidFill>
                <a:latin typeface="Impact"/>
                <a:ea typeface="Impact"/>
                <a:cs typeface="Impact"/>
                <a:sym typeface="Impact"/>
              </a:defRPr>
            </a:lvl1pPr>
            <a:lvl2pPr indent="0" lvl="1" marL="0" marR="0" rtl="0" algn="ctr">
              <a:spcBef>
                <a:spcPts val="0"/>
              </a:spcBef>
              <a:buNone/>
              <a:defRPr b="0" i="0" sz="3200" u="none" cap="none" strike="noStrike">
                <a:solidFill>
                  <a:srgbClr val="5C0607"/>
                </a:solidFill>
                <a:latin typeface="Impact"/>
                <a:ea typeface="Impact"/>
                <a:cs typeface="Impact"/>
                <a:sym typeface="Impact"/>
              </a:defRPr>
            </a:lvl2pPr>
            <a:lvl3pPr indent="0" lvl="2" marL="0" marR="0" rtl="0" algn="ctr">
              <a:spcBef>
                <a:spcPts val="0"/>
              </a:spcBef>
              <a:buNone/>
              <a:defRPr b="0" i="0" sz="3200" u="none" cap="none" strike="noStrike">
                <a:solidFill>
                  <a:srgbClr val="5C0607"/>
                </a:solidFill>
                <a:latin typeface="Impact"/>
                <a:ea typeface="Impact"/>
                <a:cs typeface="Impact"/>
                <a:sym typeface="Impact"/>
              </a:defRPr>
            </a:lvl3pPr>
            <a:lvl4pPr indent="0" lvl="3" marL="0" marR="0" rtl="0" algn="ctr">
              <a:spcBef>
                <a:spcPts val="0"/>
              </a:spcBef>
              <a:buNone/>
              <a:defRPr b="0" i="0" sz="3200" u="none" cap="none" strike="noStrike">
                <a:solidFill>
                  <a:srgbClr val="5C0607"/>
                </a:solidFill>
                <a:latin typeface="Impact"/>
                <a:ea typeface="Impact"/>
                <a:cs typeface="Impact"/>
                <a:sym typeface="Impact"/>
              </a:defRPr>
            </a:lvl4pPr>
            <a:lvl5pPr indent="0" lvl="4" marL="0" marR="0" rtl="0" algn="ctr">
              <a:spcBef>
                <a:spcPts val="0"/>
              </a:spcBef>
              <a:buNone/>
              <a:defRPr b="0" i="0" sz="3200" u="none" cap="none" strike="noStrike">
                <a:solidFill>
                  <a:srgbClr val="5C0607"/>
                </a:solidFill>
                <a:latin typeface="Impact"/>
                <a:ea typeface="Impact"/>
                <a:cs typeface="Impact"/>
                <a:sym typeface="Impact"/>
              </a:defRPr>
            </a:lvl5pPr>
            <a:lvl6pPr indent="0" lvl="5" marL="0" marR="0" rtl="0" algn="ctr">
              <a:spcBef>
                <a:spcPts val="0"/>
              </a:spcBef>
              <a:buNone/>
              <a:defRPr b="0" i="0" sz="3200" u="none" cap="none" strike="noStrike">
                <a:solidFill>
                  <a:srgbClr val="5C0607"/>
                </a:solidFill>
                <a:latin typeface="Impact"/>
                <a:ea typeface="Impact"/>
                <a:cs typeface="Impact"/>
                <a:sym typeface="Impact"/>
              </a:defRPr>
            </a:lvl6pPr>
            <a:lvl7pPr indent="0" lvl="6" marL="0" marR="0" rtl="0" algn="ctr">
              <a:spcBef>
                <a:spcPts val="0"/>
              </a:spcBef>
              <a:buNone/>
              <a:defRPr b="0" i="0" sz="3200" u="none" cap="none" strike="noStrike">
                <a:solidFill>
                  <a:srgbClr val="5C0607"/>
                </a:solidFill>
                <a:latin typeface="Impact"/>
                <a:ea typeface="Impact"/>
                <a:cs typeface="Impact"/>
                <a:sym typeface="Impact"/>
              </a:defRPr>
            </a:lvl7pPr>
            <a:lvl8pPr indent="0" lvl="7" marL="0" marR="0" rtl="0" algn="ctr">
              <a:spcBef>
                <a:spcPts val="0"/>
              </a:spcBef>
              <a:buNone/>
              <a:defRPr b="0" i="0" sz="3200" u="none" cap="none" strike="noStrike">
                <a:solidFill>
                  <a:srgbClr val="5C0607"/>
                </a:solidFill>
                <a:latin typeface="Impact"/>
                <a:ea typeface="Impact"/>
                <a:cs typeface="Impact"/>
                <a:sym typeface="Impact"/>
              </a:defRPr>
            </a:lvl8pPr>
            <a:lvl9pPr indent="0" lvl="8" marL="0" marR="0" rtl="0" algn="ctr">
              <a:spcBef>
                <a:spcPts val="0"/>
              </a:spcBef>
              <a:buNone/>
              <a:defRPr b="0" i="0" sz="3200" u="none" cap="none" strike="noStrike">
                <a:solidFill>
                  <a:srgbClr val="5C0607"/>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7" name="Shape 157"/>
        <p:cNvGrpSpPr/>
        <p:nvPr/>
      </p:nvGrpSpPr>
      <p:grpSpPr>
        <a:xfrm>
          <a:off x="0" y="0"/>
          <a:ext cx="0" cy="0"/>
          <a:chOff x="0" y="0"/>
          <a:chExt cx="0" cy="0"/>
        </a:xfrm>
      </p:grpSpPr>
      <p:sp>
        <p:nvSpPr>
          <p:cNvPr id="158" name="Google Shape;158;g210e297ef88_0_4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9" name="Google Shape;159;g210e297ef88_0_4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0" name="Google Shape;160;g210e297ef88_0_493"/>
          <p:cNvSpPr txBox="1"/>
          <p:nvPr>
            <p:ph idx="12" type="sldNum"/>
          </p:nvPr>
        </p:nvSpPr>
        <p:spPr>
          <a:xfrm>
            <a:off x="294968" y="6278256"/>
            <a:ext cx="403200" cy="4095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chemeClr val="lt1"/>
                </a:solidFill>
                <a:latin typeface="Arial"/>
                <a:ea typeface="Arial"/>
                <a:cs typeface="Arial"/>
                <a:sym typeface="Arial"/>
              </a:defRPr>
            </a:lvl1pPr>
            <a:lvl2pPr indent="0" lvl="1" marL="0" marR="0" rtl="0" algn="ctr">
              <a:spcBef>
                <a:spcPts val="0"/>
              </a:spcBef>
              <a:buNone/>
              <a:defRPr b="1" i="0" sz="1400" u="none" cap="none" strike="noStrike">
                <a:solidFill>
                  <a:schemeClr val="lt1"/>
                </a:solidFill>
                <a:latin typeface="Arial"/>
                <a:ea typeface="Arial"/>
                <a:cs typeface="Arial"/>
                <a:sym typeface="Arial"/>
              </a:defRPr>
            </a:lvl2pPr>
            <a:lvl3pPr indent="0" lvl="2" marL="0" marR="0" rtl="0" algn="ctr">
              <a:spcBef>
                <a:spcPts val="0"/>
              </a:spcBef>
              <a:buNone/>
              <a:defRPr b="1" i="0" sz="1400" u="none" cap="none" strike="noStrike">
                <a:solidFill>
                  <a:schemeClr val="lt1"/>
                </a:solidFill>
                <a:latin typeface="Arial"/>
                <a:ea typeface="Arial"/>
                <a:cs typeface="Arial"/>
                <a:sym typeface="Arial"/>
              </a:defRPr>
            </a:lvl3pPr>
            <a:lvl4pPr indent="0" lvl="3" marL="0" marR="0" rtl="0" algn="ctr">
              <a:spcBef>
                <a:spcPts val="0"/>
              </a:spcBef>
              <a:buNone/>
              <a:defRPr b="1" i="0" sz="1400" u="none" cap="none" strike="noStrike">
                <a:solidFill>
                  <a:schemeClr val="lt1"/>
                </a:solidFill>
                <a:latin typeface="Arial"/>
                <a:ea typeface="Arial"/>
                <a:cs typeface="Arial"/>
                <a:sym typeface="Arial"/>
              </a:defRPr>
            </a:lvl4pPr>
            <a:lvl5pPr indent="0" lvl="4" marL="0" marR="0" rtl="0" algn="ctr">
              <a:spcBef>
                <a:spcPts val="0"/>
              </a:spcBef>
              <a:buNone/>
              <a:defRPr b="1" i="0" sz="1400" u="none" cap="none" strike="noStrike">
                <a:solidFill>
                  <a:schemeClr val="lt1"/>
                </a:solidFill>
                <a:latin typeface="Arial"/>
                <a:ea typeface="Arial"/>
                <a:cs typeface="Arial"/>
                <a:sym typeface="Arial"/>
              </a:defRPr>
            </a:lvl5pPr>
            <a:lvl6pPr indent="0" lvl="5" marL="0" marR="0" rtl="0" algn="ctr">
              <a:spcBef>
                <a:spcPts val="0"/>
              </a:spcBef>
              <a:buNone/>
              <a:defRPr b="1" i="0" sz="1400" u="none" cap="none" strike="noStrike">
                <a:solidFill>
                  <a:schemeClr val="lt1"/>
                </a:solidFill>
                <a:latin typeface="Arial"/>
                <a:ea typeface="Arial"/>
                <a:cs typeface="Arial"/>
                <a:sym typeface="Arial"/>
              </a:defRPr>
            </a:lvl6pPr>
            <a:lvl7pPr indent="0" lvl="6" marL="0" marR="0" rtl="0" algn="ctr">
              <a:spcBef>
                <a:spcPts val="0"/>
              </a:spcBef>
              <a:buNone/>
              <a:defRPr b="1" i="0" sz="1400" u="none" cap="none" strike="noStrike">
                <a:solidFill>
                  <a:schemeClr val="lt1"/>
                </a:solidFill>
                <a:latin typeface="Arial"/>
                <a:ea typeface="Arial"/>
                <a:cs typeface="Arial"/>
                <a:sym typeface="Arial"/>
              </a:defRPr>
            </a:lvl7pPr>
            <a:lvl8pPr indent="0" lvl="7" marL="0" marR="0" rtl="0" algn="ctr">
              <a:spcBef>
                <a:spcPts val="0"/>
              </a:spcBef>
              <a:buNone/>
              <a:defRPr b="1" i="0" sz="1400" u="none" cap="none" strike="noStrike">
                <a:solidFill>
                  <a:schemeClr val="lt1"/>
                </a:solidFill>
                <a:latin typeface="Arial"/>
                <a:ea typeface="Arial"/>
                <a:cs typeface="Arial"/>
                <a:sym typeface="Arial"/>
              </a:defRPr>
            </a:lvl8pPr>
            <a:lvl9pPr indent="0" lvl="8" marL="0" marR="0" rtl="0" algn="ctr">
              <a:spcBef>
                <a:spcPts val="0"/>
              </a:spcBef>
              <a:buNone/>
              <a:defRPr b="1"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0" name="Shape 220"/>
        <p:cNvGrpSpPr/>
        <p:nvPr/>
      </p:nvGrpSpPr>
      <p:grpSpPr>
        <a:xfrm>
          <a:off x="0" y="0"/>
          <a:ext cx="0" cy="0"/>
          <a:chOff x="0" y="0"/>
          <a:chExt cx="0" cy="0"/>
        </a:xfrm>
      </p:grpSpPr>
      <p:sp>
        <p:nvSpPr>
          <p:cNvPr id="221" name="Google Shape;221;g210e297ef88_0_6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222" name="Google Shape;222;g210e297ef88_0_61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223" name="Google Shape;223;g210e297ef88_0_6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g210e297ef88_0_8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g210e297ef88_0_885"/>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8" name="Google Shape;268;g210e297ef88_0_885"/>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9" name="Google Shape;269;g210e297ef88_0_88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0" name="Google Shape;270;g210e297ef88_0_885"/>
          <p:cNvPicPr preferRelativeResize="0"/>
          <p:nvPr/>
        </p:nvPicPr>
        <p:blipFill rotWithShape="1">
          <a:blip r:embed="rId1">
            <a:alphaModFix/>
          </a:blip>
          <a:srcRect b="0" l="0" r="0" t="0"/>
          <a:stretch/>
        </p:blipFill>
        <p:spPr>
          <a:xfrm>
            <a:off x="0" y="0"/>
            <a:ext cx="9143999" cy="1367800"/>
          </a:xfrm>
          <a:prstGeom prst="rect">
            <a:avLst/>
          </a:prstGeom>
          <a:noFill/>
          <a:ln>
            <a:noFill/>
          </a:ln>
        </p:spPr>
      </p:pic>
      <p:pic>
        <p:nvPicPr>
          <p:cNvPr id="271" name="Google Shape;271;g210e297ef88_0_885"/>
          <p:cNvPicPr preferRelativeResize="0"/>
          <p:nvPr/>
        </p:nvPicPr>
        <p:blipFill rotWithShape="1">
          <a:blip r:embed="rId2">
            <a:alphaModFix/>
          </a:blip>
          <a:srcRect b="0" l="0" r="0" t="0"/>
          <a:stretch/>
        </p:blipFill>
        <p:spPr>
          <a:xfrm>
            <a:off x="1923069" y="0"/>
            <a:ext cx="5874755" cy="1346877"/>
          </a:xfrm>
          <a:prstGeom prst="rect">
            <a:avLst/>
          </a:prstGeom>
          <a:noFill/>
          <a:ln>
            <a:noFill/>
          </a:ln>
        </p:spPr>
      </p:pic>
      <p:sp>
        <p:nvSpPr>
          <p:cNvPr id="272" name="Google Shape;272;g210e297ef88_0_885"/>
          <p:cNvSpPr txBox="1"/>
          <p:nvPr>
            <p:ph type="title"/>
          </p:nvPr>
        </p:nvSpPr>
        <p:spPr>
          <a:xfrm>
            <a:off x="2209800" y="1073150"/>
            <a:ext cx="9581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273" name="Google Shape;273;g210e297ef88_0_885"/>
          <p:cNvPicPr preferRelativeResize="0"/>
          <p:nvPr/>
        </p:nvPicPr>
        <p:blipFill rotWithShape="1">
          <a:blip r:embed="rId3">
            <a:alphaModFix/>
          </a:blip>
          <a:srcRect b="0" l="0" r="0" t="0"/>
          <a:stretch/>
        </p:blipFill>
        <p:spPr>
          <a:xfrm>
            <a:off x="2976283" y="53633"/>
            <a:ext cx="2665038" cy="1302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g210fed1c43d_0_583"/>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0" name="Google Shape;340;g210fed1c43d_0_583"/>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pic>
        <p:nvPicPr>
          <p:cNvPr id="341" name="Google Shape;341;g210fed1c43d_0_583"/>
          <p:cNvPicPr preferRelativeResize="0"/>
          <p:nvPr/>
        </p:nvPicPr>
        <p:blipFill rotWithShape="1">
          <a:blip r:embed="rId1">
            <a:alphaModFix/>
          </a:blip>
          <a:srcRect b="0" l="0" r="0" t="0"/>
          <a:stretch/>
        </p:blipFill>
        <p:spPr>
          <a:xfrm>
            <a:off x="141898" y="136848"/>
            <a:ext cx="2497500" cy="879150"/>
          </a:xfrm>
          <a:prstGeom prst="rect">
            <a:avLst/>
          </a:prstGeom>
          <a:noFill/>
          <a:ln>
            <a:noFill/>
          </a:ln>
        </p:spPr>
      </p:pic>
      <p:sp>
        <p:nvSpPr>
          <p:cNvPr id="342" name="Google Shape;342;g210fed1c43d_0_583"/>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3" name="Google Shape;343;g210fed1c43d_0_583"/>
          <p:cNvSpPr txBox="1"/>
          <p:nvPr>
            <p:ph idx="1" type="body"/>
          </p:nvPr>
        </p:nvSpPr>
        <p:spPr>
          <a:xfrm>
            <a:off x="640925" y="1361592"/>
            <a:ext cx="10515600" cy="43512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8" r:id="rId2"/>
    <p:sldLayoutId id="2147483709" r:id="rId3"/>
    <p:sldLayoutId id="2147483710" r:id="rId4"/>
    <p:sldLayoutId id="2147483711" r:id="rId5"/>
    <p:sldLayoutId id="2147483712" r:id="rId6"/>
    <p:sldLayoutId id="2147483713" r:id="rId7"/>
    <p:sldLayoutId id="214748371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hyperlink" Target="https://vimeo.com/782942220" TargetMode="External"/><Relationship Id="rId4" Type="http://schemas.openxmlformats.org/officeDocument/2006/relationships/hyperlink" Target="https://www.aamc.org/data-reports/students-residents/report/supplemental-eras-application-data-and-reports" TargetMode="External"/><Relationship Id="rId5" Type="http://schemas.openxmlformats.org/officeDocument/2006/relationships/hyperlink" Target="mailto:kmitchell@aafp.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7.xml"/><Relationship Id="rId3"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3.xml"/><Relationship Id="rId3" Type="http://schemas.openxmlformats.org/officeDocument/2006/relationships/image" Target="../media/image50.png"/><Relationship Id="rId4"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4.xml"/><Relationship Id="rId3" Type="http://schemas.openxmlformats.org/officeDocument/2006/relationships/image" Target="../media/image35.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8.xml"/><Relationship Id="rId3"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3.xml"/><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5.xml"/><Relationship Id="rId3" Type="http://schemas.openxmlformats.org/officeDocument/2006/relationships/image" Target="../media/image50.png"/><Relationship Id="rId4"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10e297ef88_0_820"/>
          <p:cNvSpPr txBox="1"/>
          <p:nvPr>
            <p:ph type="ctrTitle"/>
          </p:nvPr>
        </p:nvSpPr>
        <p:spPr>
          <a:xfrm>
            <a:off x="1243584" y="2339769"/>
            <a:ext cx="10054800" cy="1334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t>Residency Redesign Update: </a:t>
            </a:r>
            <a:br>
              <a:rPr lang="en-US" sz="4000"/>
            </a:br>
            <a:r>
              <a:rPr lang="en-US" sz="4000"/>
              <a:t>Where We Are Now, the Task at Hand…</a:t>
            </a:r>
            <a:endParaRPr/>
          </a:p>
        </p:txBody>
      </p:sp>
      <p:sp>
        <p:nvSpPr>
          <p:cNvPr id="385" name="Google Shape;385;g210e297ef88_0_820"/>
          <p:cNvSpPr txBox="1"/>
          <p:nvPr>
            <p:ph idx="1" type="subTitle"/>
          </p:nvPr>
        </p:nvSpPr>
        <p:spPr>
          <a:xfrm>
            <a:off x="1645920" y="4902496"/>
            <a:ext cx="9144000" cy="16557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US"/>
              <a:t>Warren P. Newton, MD, MPH</a:t>
            </a:r>
            <a:endParaRPr/>
          </a:p>
          <a:p>
            <a:pPr indent="0" lvl="0" marL="0" rtl="0" algn="ctr">
              <a:lnSpc>
                <a:spcPct val="90000"/>
              </a:lnSpc>
              <a:spcBef>
                <a:spcPts val="1000"/>
              </a:spcBef>
              <a:spcAft>
                <a:spcPts val="0"/>
              </a:spcAft>
              <a:buClr>
                <a:schemeClr val="dk1"/>
              </a:buClr>
              <a:buSzPts val="2400"/>
              <a:buNone/>
            </a:pPr>
            <a:r>
              <a:rPr lang="en-US"/>
              <a:t>Recovering Residency Director and Chair</a:t>
            </a:r>
            <a:endParaRPr/>
          </a:p>
          <a:p>
            <a:pPr indent="0" lvl="0" marL="0" rtl="0" algn="ctr">
              <a:lnSpc>
                <a:spcPct val="90000"/>
              </a:lnSpc>
              <a:spcBef>
                <a:spcPts val="1000"/>
              </a:spcBef>
              <a:spcAft>
                <a:spcPts val="0"/>
              </a:spcAft>
              <a:buClr>
                <a:schemeClr val="dk1"/>
              </a:buClr>
              <a:buSzPts val="2400"/>
              <a:buNone/>
            </a:pPr>
            <a:r>
              <a:rPr lang="en-US"/>
              <a:t>President &amp; CEO, ABFM</a:t>
            </a:r>
            <a:endParaRPr/>
          </a:p>
          <a:p>
            <a:pPr indent="0" lvl="0" marL="0" rtl="0" algn="ctr">
              <a:lnSpc>
                <a:spcPct val="90000"/>
              </a:lnSpc>
              <a:spcBef>
                <a:spcPts val="1000"/>
              </a:spcBef>
              <a:spcAft>
                <a:spcPts val="0"/>
              </a:spcAft>
              <a:buClr>
                <a:schemeClr val="dk1"/>
              </a:buClr>
              <a:buSzPts val="2400"/>
              <a:buNone/>
            </a:pPr>
            <a:r>
              <a:rPr lang="en-US"/>
              <a:t>February 23, 2023</a:t>
            </a:r>
            <a:endParaRPr/>
          </a:p>
        </p:txBody>
      </p:sp>
      <p:sp>
        <p:nvSpPr>
          <p:cNvPr id="386" name="Google Shape;386;g210e297ef88_0_820"/>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10e297ef88_0_820"/>
          <p:cNvSpPr txBox="1"/>
          <p:nvPr/>
        </p:nvSpPr>
        <p:spPr>
          <a:xfrm>
            <a:off x="2192175" y="341950"/>
            <a:ext cx="8531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solidFill>
                  <a:schemeClr val="lt1"/>
                </a:solidFill>
                <a:latin typeface="Calibri"/>
                <a:ea typeface="Calibri"/>
                <a:cs typeface="Calibri"/>
                <a:sym typeface="Calibri"/>
              </a:rPr>
              <a:t>Ther American Board of Family Medicine</a:t>
            </a:r>
            <a:endParaRPr sz="3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10e297ef88_0_870"/>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How to get there…</a:t>
            </a:r>
            <a:endParaRPr/>
          </a:p>
        </p:txBody>
      </p:sp>
      <p:sp>
        <p:nvSpPr>
          <p:cNvPr id="461" name="Google Shape;461;g210e297ef88_0_870"/>
          <p:cNvSpPr txBox="1"/>
          <p:nvPr>
            <p:ph idx="1" type="body"/>
          </p:nvPr>
        </p:nvSpPr>
        <p:spPr>
          <a:xfrm>
            <a:off x="838200" y="1744220"/>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100000"/>
              </a:lnSpc>
              <a:spcBef>
                <a:spcPts val="0"/>
              </a:spcBef>
              <a:spcAft>
                <a:spcPts val="0"/>
              </a:spcAft>
              <a:buClr>
                <a:schemeClr val="dk1"/>
              </a:buClr>
              <a:buSzPct val="100000"/>
              <a:buChar char="•"/>
            </a:pPr>
            <a:r>
              <a:rPr lang="en-US"/>
              <a:t>Balancing standardization and flexibility: learning the lessons of large scale QI projects</a:t>
            </a:r>
            <a:endParaRPr/>
          </a:p>
          <a:p>
            <a:pPr indent="-241934" lvl="0" marL="228600" rtl="0" algn="l">
              <a:lnSpc>
                <a:spcPct val="100000"/>
              </a:lnSpc>
              <a:spcBef>
                <a:spcPts val="600"/>
              </a:spcBef>
              <a:spcAft>
                <a:spcPts val="0"/>
              </a:spcAft>
              <a:buClr>
                <a:schemeClr val="dk1"/>
              </a:buClr>
              <a:buSzPct val="100000"/>
              <a:buChar char="•"/>
            </a:pPr>
            <a:r>
              <a:rPr lang="en-US"/>
              <a:t>Perfect is the enemy of the good in assessments</a:t>
            </a:r>
            <a:endParaRPr/>
          </a:p>
          <a:p>
            <a:pPr indent="-240030" lvl="1" marL="685800" rtl="0" algn="l">
              <a:lnSpc>
                <a:spcPct val="100000"/>
              </a:lnSpc>
              <a:spcBef>
                <a:spcPts val="600"/>
              </a:spcBef>
              <a:spcAft>
                <a:spcPts val="0"/>
              </a:spcAft>
              <a:buClr>
                <a:schemeClr val="dk1"/>
              </a:buClr>
              <a:buSzPct val="100000"/>
              <a:buChar char="•"/>
            </a:pPr>
            <a:r>
              <a:rPr lang="en-US"/>
              <a:t>Repurpose what we already have; add creatively</a:t>
            </a:r>
            <a:endParaRPr/>
          </a:p>
          <a:p>
            <a:pPr indent="-240030" lvl="1" marL="685800" rtl="0" algn="l">
              <a:lnSpc>
                <a:spcPct val="100000"/>
              </a:lnSpc>
              <a:spcBef>
                <a:spcPts val="600"/>
              </a:spcBef>
              <a:spcAft>
                <a:spcPts val="0"/>
              </a:spcAft>
              <a:buClr>
                <a:schemeClr val="dk1"/>
              </a:buClr>
              <a:buSzPct val="100000"/>
              <a:buChar char="•"/>
            </a:pPr>
            <a:r>
              <a:rPr lang="en-US"/>
              <a:t>Make it simple, give programs options, see what works</a:t>
            </a:r>
            <a:endParaRPr/>
          </a:p>
          <a:p>
            <a:pPr indent="-241934" lvl="0" marL="228600" rtl="0" algn="l">
              <a:lnSpc>
                <a:spcPct val="100000"/>
              </a:lnSpc>
              <a:spcBef>
                <a:spcPts val="600"/>
              </a:spcBef>
              <a:spcAft>
                <a:spcPts val="0"/>
              </a:spcAft>
              <a:buClr>
                <a:schemeClr val="dk1"/>
              </a:buClr>
              <a:buSzPct val="100000"/>
              <a:buChar char="•"/>
            </a:pPr>
            <a:r>
              <a:rPr i="1" lang="en-US"/>
              <a:t>How education happens </a:t>
            </a:r>
            <a:r>
              <a:rPr lang="en-US"/>
              <a:t>must be part of the design—formative, real time, handheld. </a:t>
            </a:r>
            <a:endParaRPr/>
          </a:p>
          <a:p>
            <a:pPr indent="-241934" lvl="0" marL="228600" rtl="0" algn="l">
              <a:lnSpc>
                <a:spcPct val="100000"/>
              </a:lnSpc>
              <a:spcBef>
                <a:spcPts val="600"/>
              </a:spcBef>
              <a:spcAft>
                <a:spcPts val="0"/>
              </a:spcAft>
              <a:buClr>
                <a:schemeClr val="dk1"/>
              </a:buClr>
              <a:buSzPct val="100000"/>
              <a:buChar char="•"/>
            </a:pPr>
            <a:r>
              <a:rPr lang="en-US"/>
              <a:t>Build </a:t>
            </a:r>
            <a:r>
              <a:rPr i="1" lang="en-US"/>
              <a:t>learning community</a:t>
            </a:r>
            <a:r>
              <a:rPr lang="en-US"/>
              <a:t>—evaluate assessments and rotation redesigns, build learning networks, using meetings and journals/peer review to spread and improve tools</a:t>
            </a:r>
            <a:endParaRPr/>
          </a:p>
          <a:p>
            <a:pPr indent="-241934" lvl="0" marL="228600" rtl="0" algn="l">
              <a:lnSpc>
                <a:spcPct val="100000"/>
              </a:lnSpc>
              <a:spcBef>
                <a:spcPts val="600"/>
              </a:spcBef>
              <a:spcAft>
                <a:spcPts val="0"/>
              </a:spcAft>
              <a:buClr>
                <a:schemeClr val="dk1"/>
              </a:buClr>
              <a:buSzPct val="100000"/>
              <a:buChar char="•"/>
            </a:pPr>
            <a:r>
              <a:rPr lang="en-US"/>
              <a:t>Have patience! The Review Committee will have grace. We should also. </a:t>
            </a:r>
            <a:endParaRPr/>
          </a:p>
        </p:txBody>
      </p:sp>
      <p:sp>
        <p:nvSpPr>
          <p:cNvPr id="462" name="Google Shape;462;g210e297ef88_0_870"/>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10e297ef88_0_870"/>
          <p:cNvSpPr txBox="1"/>
          <p:nvPr/>
        </p:nvSpPr>
        <p:spPr>
          <a:xfrm>
            <a:off x="1467162"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How to get there…</a:t>
            </a:r>
            <a:endParaRPr sz="36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10e297ef88_0_875"/>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Taking Advantage of Diversity:</a:t>
            </a:r>
            <a:br>
              <a:rPr lang="en-US"/>
            </a:br>
            <a:r>
              <a:rPr lang="en-US"/>
              <a:t> Dialogue this Spring</a:t>
            </a:r>
            <a:endParaRPr/>
          </a:p>
        </p:txBody>
      </p:sp>
      <p:sp>
        <p:nvSpPr>
          <p:cNvPr id="469" name="Google Shape;469;g210e297ef88_0_875"/>
          <p:cNvSpPr txBox="1"/>
          <p:nvPr>
            <p:ph idx="1" type="body"/>
          </p:nvPr>
        </p:nvSpPr>
        <p:spPr>
          <a:xfrm>
            <a:off x="838200" y="1744220"/>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100000"/>
              </a:lnSpc>
              <a:spcBef>
                <a:spcPts val="0"/>
              </a:spcBef>
              <a:spcAft>
                <a:spcPts val="0"/>
              </a:spcAft>
              <a:buClr>
                <a:schemeClr val="dk1"/>
              </a:buClr>
              <a:buSzPct val="100000"/>
              <a:buChar char="•"/>
            </a:pPr>
            <a:r>
              <a:rPr lang="en-US"/>
              <a:t>Take advantage of our spring meetings--</a:t>
            </a:r>
            <a:endParaRPr/>
          </a:p>
          <a:p>
            <a:pPr indent="-240030" lvl="1" marL="685800" rtl="0" algn="l">
              <a:lnSpc>
                <a:spcPct val="100000"/>
              </a:lnSpc>
              <a:spcBef>
                <a:spcPts val="600"/>
              </a:spcBef>
              <a:spcAft>
                <a:spcPts val="0"/>
              </a:spcAft>
              <a:buClr>
                <a:schemeClr val="dk1"/>
              </a:buClr>
              <a:buSzPct val="100000"/>
              <a:buChar char="•"/>
            </a:pPr>
            <a:r>
              <a:rPr lang="en-US"/>
              <a:t>Family Medicine RC – 1/26-28/23</a:t>
            </a:r>
            <a:endParaRPr/>
          </a:p>
          <a:p>
            <a:pPr indent="-240030" lvl="1" marL="685800" rtl="0" algn="l">
              <a:lnSpc>
                <a:spcPct val="100000"/>
              </a:lnSpc>
              <a:spcBef>
                <a:spcPts val="600"/>
              </a:spcBef>
              <a:spcAft>
                <a:spcPts val="0"/>
              </a:spcAft>
              <a:buClr>
                <a:schemeClr val="dk1"/>
              </a:buClr>
              <a:buSzPct val="100000"/>
              <a:buChar char="•"/>
            </a:pPr>
            <a:r>
              <a:rPr lang="en-US"/>
              <a:t>ABFM – 1/28-2/1/23</a:t>
            </a:r>
            <a:endParaRPr/>
          </a:p>
          <a:p>
            <a:pPr indent="-240030" lvl="1" marL="685800" rtl="0" algn="l">
              <a:lnSpc>
                <a:spcPct val="100000"/>
              </a:lnSpc>
              <a:spcBef>
                <a:spcPts val="600"/>
              </a:spcBef>
              <a:spcAft>
                <a:spcPts val="0"/>
              </a:spcAft>
              <a:buClr>
                <a:schemeClr val="dk1"/>
              </a:buClr>
              <a:buSzPct val="100000"/>
              <a:buChar char="•"/>
            </a:pPr>
            <a:r>
              <a:rPr lang="en-US"/>
              <a:t>AAFP Commission on Education – 2/3-5/23</a:t>
            </a:r>
            <a:endParaRPr/>
          </a:p>
          <a:p>
            <a:pPr indent="-240030" lvl="1" marL="685800" rtl="0" algn="l">
              <a:lnSpc>
                <a:spcPct val="100000"/>
              </a:lnSpc>
              <a:spcBef>
                <a:spcPts val="600"/>
              </a:spcBef>
              <a:spcAft>
                <a:spcPts val="0"/>
              </a:spcAft>
              <a:buClr>
                <a:schemeClr val="dk1"/>
              </a:buClr>
              <a:buSzPct val="100000"/>
              <a:buChar char="•"/>
            </a:pPr>
            <a:r>
              <a:rPr lang="en-US"/>
              <a:t>Winter FMLC – 2/8-11/23</a:t>
            </a:r>
            <a:endParaRPr/>
          </a:p>
          <a:p>
            <a:pPr indent="-240030" lvl="1" marL="685800" rtl="0" algn="l">
              <a:lnSpc>
                <a:spcPct val="100000"/>
              </a:lnSpc>
              <a:spcBef>
                <a:spcPts val="600"/>
              </a:spcBef>
              <a:spcAft>
                <a:spcPts val="0"/>
              </a:spcAft>
              <a:buClr>
                <a:schemeClr val="dk1"/>
              </a:buClr>
              <a:buSzPct val="100000"/>
              <a:buChar char="•"/>
            </a:pPr>
            <a:r>
              <a:rPr lang="en-US"/>
              <a:t>ADFM – 2/22-25/23</a:t>
            </a:r>
            <a:endParaRPr/>
          </a:p>
          <a:p>
            <a:pPr indent="-240030" lvl="1" marL="685800" rtl="0" algn="l">
              <a:lnSpc>
                <a:spcPct val="100000"/>
              </a:lnSpc>
              <a:spcBef>
                <a:spcPts val="600"/>
              </a:spcBef>
              <a:spcAft>
                <a:spcPts val="0"/>
              </a:spcAft>
              <a:buClr>
                <a:schemeClr val="dk1"/>
              </a:buClr>
              <a:buSzPct val="100000"/>
              <a:buChar char="•"/>
            </a:pPr>
            <a:r>
              <a:rPr lang="en-US"/>
              <a:t>AFMRD Residency Leadership Summit – 3/1-5/23</a:t>
            </a:r>
            <a:endParaRPr/>
          </a:p>
          <a:p>
            <a:pPr indent="-240030" lvl="1" marL="685800" rtl="0" algn="l">
              <a:lnSpc>
                <a:spcPct val="100000"/>
              </a:lnSpc>
              <a:spcBef>
                <a:spcPts val="600"/>
              </a:spcBef>
              <a:spcAft>
                <a:spcPts val="0"/>
              </a:spcAft>
              <a:buClr>
                <a:schemeClr val="dk1"/>
              </a:buClr>
              <a:buSzPct val="100000"/>
              <a:buChar char="•"/>
            </a:pPr>
            <a:r>
              <a:rPr lang="en-US"/>
              <a:t>ACOFP—3/29-4/2/23</a:t>
            </a:r>
            <a:endParaRPr/>
          </a:p>
          <a:p>
            <a:pPr indent="-240030" lvl="1" marL="685800" rtl="0" algn="l">
              <a:lnSpc>
                <a:spcPct val="100000"/>
              </a:lnSpc>
              <a:spcBef>
                <a:spcPts val="600"/>
              </a:spcBef>
              <a:spcAft>
                <a:spcPts val="0"/>
              </a:spcAft>
              <a:buClr>
                <a:schemeClr val="dk1"/>
              </a:buClr>
              <a:buSzPct val="100000"/>
              <a:buChar char="•"/>
            </a:pPr>
            <a:r>
              <a:rPr lang="en-US"/>
              <a:t>STFM – 4/29-5/3/23</a:t>
            </a:r>
            <a:endParaRPr/>
          </a:p>
          <a:p>
            <a:pPr indent="-240030" lvl="1" marL="685800" rtl="0" algn="l">
              <a:lnSpc>
                <a:spcPct val="100000"/>
              </a:lnSpc>
              <a:spcBef>
                <a:spcPts val="600"/>
              </a:spcBef>
              <a:spcAft>
                <a:spcPts val="0"/>
              </a:spcAft>
              <a:buClr>
                <a:schemeClr val="dk1"/>
              </a:buClr>
              <a:buSzPct val="100000"/>
              <a:buChar char="•"/>
            </a:pPr>
            <a:r>
              <a:rPr lang="en-US"/>
              <a:t>Others? </a:t>
            </a:r>
            <a:endParaRPr/>
          </a:p>
          <a:p>
            <a:pPr indent="-241934" lvl="0" marL="228600" rtl="0" algn="l">
              <a:lnSpc>
                <a:spcPct val="100000"/>
              </a:lnSpc>
              <a:spcBef>
                <a:spcPts val="600"/>
              </a:spcBef>
              <a:spcAft>
                <a:spcPts val="0"/>
              </a:spcAft>
              <a:buClr>
                <a:schemeClr val="dk1"/>
              </a:buClr>
              <a:buSzPct val="100000"/>
              <a:buChar char="•"/>
            </a:pPr>
            <a:r>
              <a:rPr lang="en-US"/>
              <a:t>AIRE: “Quantum Leap” Innovations</a:t>
            </a:r>
            <a:endParaRPr/>
          </a:p>
          <a:p>
            <a:pPr indent="-241934" lvl="0" marL="228600" rtl="0" algn="l">
              <a:lnSpc>
                <a:spcPct val="100000"/>
              </a:lnSpc>
              <a:spcBef>
                <a:spcPts val="600"/>
              </a:spcBef>
              <a:spcAft>
                <a:spcPts val="0"/>
              </a:spcAft>
              <a:buClr>
                <a:schemeClr val="dk1"/>
              </a:buClr>
              <a:buSzPct val="100000"/>
              <a:buChar char="•"/>
            </a:pPr>
            <a:r>
              <a:rPr lang="en-US"/>
              <a:t>How will we involve residents?  Not about them, without them. </a:t>
            </a:r>
            <a:endParaRPr/>
          </a:p>
        </p:txBody>
      </p:sp>
      <p:sp>
        <p:nvSpPr>
          <p:cNvPr id="470" name="Google Shape;470;g210e297ef88_0_875"/>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10e297ef88_0_875"/>
          <p:cNvSpPr txBox="1"/>
          <p:nvPr/>
        </p:nvSpPr>
        <p:spPr>
          <a:xfrm>
            <a:off x="2948362"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Taking Advantage of Diversity:</a:t>
            </a:r>
            <a:br>
              <a:rPr lang="en-US" sz="3600">
                <a:solidFill>
                  <a:srgbClr val="FFFFFF"/>
                </a:solidFill>
                <a:latin typeface="Calibri"/>
                <a:ea typeface="Calibri"/>
                <a:cs typeface="Calibri"/>
                <a:sym typeface="Calibri"/>
              </a:rPr>
            </a:br>
            <a:r>
              <a:rPr lang="en-US" sz="3600">
                <a:solidFill>
                  <a:srgbClr val="FFFFFF"/>
                </a:solidFill>
                <a:latin typeface="Calibri"/>
                <a:ea typeface="Calibri"/>
                <a:cs typeface="Calibri"/>
                <a:sym typeface="Calibri"/>
              </a:rPr>
              <a:t> Dialogue this Spring</a:t>
            </a:r>
            <a:endParaRPr sz="36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210e297ef88_0_880"/>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Watch For…</a:t>
            </a:r>
            <a:endParaRPr/>
          </a:p>
        </p:txBody>
      </p:sp>
      <p:sp>
        <p:nvSpPr>
          <p:cNvPr id="477" name="Google Shape;477;g210e297ef88_0_880"/>
          <p:cNvSpPr txBox="1"/>
          <p:nvPr>
            <p:ph idx="1" type="body"/>
          </p:nvPr>
        </p:nvSpPr>
        <p:spPr>
          <a:xfrm>
            <a:off x="838200" y="1744220"/>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“Train the trainer” CBME workshop with ACGME in May sold out--49 scholarships given. Let me know if you have faculty who may be good candidates</a:t>
            </a:r>
            <a:endParaRPr/>
          </a:p>
          <a:p>
            <a:pPr indent="-228600" lvl="0" marL="228600" rtl="0" algn="l">
              <a:lnSpc>
                <a:spcPct val="100000"/>
              </a:lnSpc>
              <a:spcBef>
                <a:spcPts val="600"/>
              </a:spcBef>
              <a:spcAft>
                <a:spcPts val="0"/>
              </a:spcAft>
              <a:buClr>
                <a:schemeClr val="dk1"/>
              </a:buClr>
              <a:buSzPts val="2800"/>
              <a:buChar char="•"/>
            </a:pPr>
            <a:r>
              <a:rPr lang="en-US"/>
              <a:t>RFP for planning grant ($5K) and seed grants ($75k) will come out this spring. Ideally, networks will feature practice redesign and CBME/redesign…with many different sponsors.</a:t>
            </a:r>
            <a:endParaRPr/>
          </a:p>
        </p:txBody>
      </p:sp>
      <p:sp>
        <p:nvSpPr>
          <p:cNvPr id="478" name="Google Shape;478;g210e297ef88_0_880"/>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210e297ef88_0_880"/>
          <p:cNvSpPr txBox="1"/>
          <p:nvPr/>
        </p:nvSpPr>
        <p:spPr>
          <a:xfrm>
            <a:off x="2963187" y="1815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Watch For…</a:t>
            </a:r>
            <a:endParaRPr sz="36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10e297ef88_0_387"/>
          <p:cNvSpPr txBox="1"/>
          <p:nvPr>
            <p:ph type="ctrTitle"/>
          </p:nvPr>
        </p:nvSpPr>
        <p:spPr>
          <a:xfrm>
            <a:off x="520700" y="1295399"/>
            <a:ext cx="7518300" cy="2214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ial"/>
              <a:buNone/>
            </a:pPr>
            <a:r>
              <a:rPr lang="en-US"/>
              <a:t>Match Process Changes</a:t>
            </a:r>
            <a:endParaRPr/>
          </a:p>
        </p:txBody>
      </p:sp>
      <p:sp>
        <p:nvSpPr>
          <p:cNvPr id="486" name="Google Shape;486;g210e297ef88_0_387"/>
          <p:cNvSpPr txBox="1"/>
          <p:nvPr>
            <p:ph idx="2" type="body"/>
          </p:nvPr>
        </p:nvSpPr>
        <p:spPr>
          <a:xfrm>
            <a:off x="417669" y="5077777"/>
            <a:ext cx="7425600" cy="1529100"/>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lt1"/>
              </a:buClr>
              <a:buSzPct val="100000"/>
              <a:buNone/>
            </a:pPr>
            <a:r>
              <a:rPr lang="en-US"/>
              <a:t>Karen B. Mitchell MD FAAFP</a:t>
            </a:r>
            <a:endParaRPr/>
          </a:p>
          <a:p>
            <a:pPr indent="0" lvl="0" marL="0" rtl="0" algn="l">
              <a:lnSpc>
                <a:spcPct val="90000"/>
              </a:lnSpc>
              <a:spcBef>
                <a:spcPts val="1000"/>
              </a:spcBef>
              <a:spcAft>
                <a:spcPts val="0"/>
              </a:spcAft>
              <a:buClr>
                <a:schemeClr val="lt1"/>
              </a:buClr>
              <a:buSzPct val="100000"/>
              <a:buNone/>
            </a:pPr>
            <a:r>
              <a:rPr lang="en-US"/>
              <a:t>February 2023</a:t>
            </a:r>
            <a:endParaRPr/>
          </a:p>
          <a:p>
            <a:pPr indent="0" lvl="0" marL="0" rtl="0" algn="l">
              <a:lnSpc>
                <a:spcPct val="90000"/>
              </a:lnSpc>
              <a:spcBef>
                <a:spcPts val="1000"/>
              </a:spcBef>
              <a:spcAft>
                <a:spcPts val="0"/>
              </a:spcAft>
              <a:buClr>
                <a:schemeClr val="lt1"/>
              </a:buClr>
              <a:buSzPct val="100000"/>
              <a:buNone/>
            </a:pPr>
            <a:r>
              <a:t/>
            </a:r>
            <a:endParaRPr/>
          </a:p>
          <a:p>
            <a:pPr indent="0" lvl="0" marL="0" rtl="0" algn="l">
              <a:lnSpc>
                <a:spcPct val="90000"/>
              </a:lnSpc>
              <a:spcBef>
                <a:spcPts val="1000"/>
              </a:spcBef>
              <a:spcAft>
                <a:spcPts val="0"/>
              </a:spcAft>
              <a:buClr>
                <a:schemeClr val="lt1"/>
              </a:buClr>
              <a:buSzPct val="100000"/>
              <a:buNone/>
            </a:pPr>
            <a:r>
              <a:rPr lang="en-US"/>
              <a:t>With thanks to:</a:t>
            </a:r>
            <a:endParaRPr/>
          </a:p>
          <a:p>
            <a:pPr indent="0" lvl="0" marL="0" rtl="0" algn="l">
              <a:lnSpc>
                <a:spcPct val="90000"/>
              </a:lnSpc>
              <a:spcBef>
                <a:spcPts val="1000"/>
              </a:spcBef>
              <a:spcAft>
                <a:spcPts val="0"/>
              </a:spcAft>
              <a:buClr>
                <a:schemeClr val="lt1"/>
              </a:buClr>
              <a:buSzPct val="100000"/>
              <a:buNone/>
            </a:pPr>
            <a:r>
              <a:rPr lang="en-US"/>
              <a:t>Steve Brown MD, Annie Rutter MD, MS, Ashley Bentley MBA</a:t>
            </a:r>
            <a:endParaRPr/>
          </a:p>
        </p:txBody>
      </p:sp>
      <p:sp>
        <p:nvSpPr>
          <p:cNvPr id="487" name="Google Shape;487;g210e297ef88_0_387"/>
          <p:cNvSpPr txBox="1"/>
          <p:nvPr>
            <p:ph idx="1" type="subTitle"/>
          </p:nvPr>
        </p:nvSpPr>
        <p:spPr>
          <a:xfrm>
            <a:off x="520700" y="3552191"/>
            <a:ext cx="7518300" cy="11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600"/>
              <a:buNone/>
            </a:pPr>
            <a:r>
              <a:rPr lang="en-US" sz="3600">
                <a:latin typeface="Calibri"/>
                <a:ea typeface="Calibri"/>
                <a:cs typeface="Calibri"/>
                <a:sym typeface="Calibri"/>
              </a:rPr>
              <a:t>Updates to ERAS® for the </a:t>
            </a:r>
            <a:br>
              <a:rPr lang="en-US" sz="3600">
                <a:latin typeface="Calibri"/>
                <a:ea typeface="Calibri"/>
                <a:cs typeface="Calibri"/>
                <a:sym typeface="Calibri"/>
              </a:rPr>
            </a:br>
            <a:r>
              <a:rPr lang="en-US" sz="3600">
                <a:latin typeface="Calibri"/>
                <a:ea typeface="Calibri"/>
                <a:cs typeface="Calibri"/>
                <a:sym typeface="Calibri"/>
              </a:rPr>
              <a:t>2023-24 Season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descr="Burning match" id="493" name="Google Shape;493;g210e297ef88_0_394"/>
          <p:cNvPicPr preferRelativeResize="0"/>
          <p:nvPr/>
        </p:nvPicPr>
        <p:blipFill rotWithShape="1">
          <a:blip r:embed="rId3">
            <a:alphaModFix/>
          </a:blip>
          <a:srcRect b="0" l="0" r="49075" t="0"/>
          <a:stretch/>
        </p:blipFill>
        <p:spPr>
          <a:xfrm>
            <a:off x="1524020" y="10"/>
            <a:ext cx="5271371" cy="685800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
        <p:nvSpPr>
          <p:cNvPr id="494" name="Google Shape;494;g210e297ef88_0_394"/>
          <p:cNvSpPr txBox="1"/>
          <p:nvPr/>
        </p:nvSpPr>
        <p:spPr>
          <a:xfrm>
            <a:off x="7602266" y="2304672"/>
            <a:ext cx="33591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Connects applicants and programs</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National Residency Matching Program – </a:t>
            </a:r>
            <a:r>
              <a:rPr lang="en-US" sz="1800">
                <a:solidFill>
                  <a:schemeClr val="dk1"/>
                </a:solidFill>
                <a:latin typeface="Calibri"/>
                <a:ea typeface="Calibri"/>
                <a:cs typeface="Calibri"/>
                <a:sym typeface="Calibri"/>
              </a:rPr>
              <a:t>private, non‐profit organization established in 1952</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Electronic Residency </a:t>
            </a:r>
            <a:r>
              <a:rPr lang="en-US" sz="1800">
                <a:solidFill>
                  <a:schemeClr val="dk1"/>
                </a:solidFill>
                <a:latin typeface="Calibri"/>
                <a:ea typeface="Calibri"/>
                <a:cs typeface="Calibri"/>
                <a:sym typeface="Calibri"/>
              </a:rPr>
              <a:t>(NRMP) ‐ </a:t>
            </a:r>
            <a:r>
              <a:rPr b="1" lang="en-US" sz="1800">
                <a:solidFill>
                  <a:schemeClr val="dk1"/>
                </a:solidFill>
                <a:latin typeface="Calibri"/>
                <a:ea typeface="Calibri"/>
                <a:cs typeface="Calibri"/>
                <a:sym typeface="Calibri"/>
              </a:rPr>
              <a:t>Application Service </a:t>
            </a:r>
            <a:r>
              <a:rPr lang="en-US" sz="1800">
                <a:solidFill>
                  <a:schemeClr val="dk1"/>
                </a:solidFill>
                <a:latin typeface="Calibri"/>
                <a:ea typeface="Calibri"/>
                <a:cs typeface="Calibri"/>
                <a:sym typeface="Calibri"/>
              </a:rPr>
              <a:t>(ERAS) – Run by the American </a:t>
            </a:r>
            <a:r>
              <a:rPr b="1" lang="en-US" sz="1800">
                <a:solidFill>
                  <a:schemeClr val="dk1"/>
                </a:solidFill>
                <a:latin typeface="Calibri"/>
                <a:ea typeface="Calibri"/>
                <a:cs typeface="Calibri"/>
                <a:sym typeface="Calibri"/>
              </a:rPr>
              <a:t>Association of Medical Colleges </a:t>
            </a:r>
            <a:r>
              <a:rPr lang="en-US" sz="1800">
                <a:solidFill>
                  <a:schemeClr val="dk1"/>
                </a:solidFill>
                <a:latin typeface="Calibri"/>
                <a:ea typeface="Calibri"/>
                <a:cs typeface="Calibri"/>
                <a:sym typeface="Calibri"/>
              </a:rPr>
              <a:t>(AAMC)</a:t>
            </a:r>
            <a:endParaRPr sz="1800">
              <a:solidFill>
                <a:schemeClr val="dk1"/>
              </a:solidFill>
              <a:latin typeface="Arial"/>
              <a:ea typeface="Arial"/>
              <a:cs typeface="Arial"/>
              <a:sym typeface="Arial"/>
            </a:endParaRPr>
          </a:p>
        </p:txBody>
      </p:sp>
      <p:sp>
        <p:nvSpPr>
          <p:cNvPr id="495" name="Google Shape;495;g210e297ef88_0_394"/>
          <p:cNvSpPr txBox="1"/>
          <p:nvPr>
            <p:ph type="title"/>
          </p:nvPr>
        </p:nvSpPr>
        <p:spPr>
          <a:xfrm>
            <a:off x="7408403" y="1199157"/>
            <a:ext cx="4672800" cy="1139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Arial"/>
              <a:buNone/>
            </a:pPr>
            <a:r>
              <a:rPr lang="en-US" sz="4900">
                <a:solidFill>
                  <a:schemeClr val="accent1"/>
                </a:solidFill>
              </a:rPr>
              <a:t>The Match</a:t>
            </a:r>
            <a:br>
              <a:rPr lang="en-US">
                <a:solidFill>
                  <a:schemeClr val="accent1"/>
                </a:solidFill>
              </a:rPr>
            </a:br>
            <a:endParaRPr>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210e297ef88_0_401"/>
          <p:cNvSpPr txBox="1"/>
          <p:nvPr>
            <p:ph type="title"/>
          </p:nvPr>
        </p:nvSpPr>
        <p:spPr>
          <a:xfrm>
            <a:off x="1969770" y="1209087"/>
            <a:ext cx="2907600" cy="406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Why the MyERAS updates?</a:t>
            </a:r>
            <a:endParaRPr/>
          </a:p>
        </p:txBody>
      </p:sp>
      <p:sp>
        <p:nvSpPr>
          <p:cNvPr id="502" name="Google Shape;502;g210e297ef88_0_401"/>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lt1"/>
              </a:solidFill>
              <a:latin typeface="Arial"/>
              <a:ea typeface="Arial"/>
              <a:cs typeface="Arial"/>
              <a:sym typeface="Arial"/>
            </a:endParaRPr>
          </a:p>
        </p:txBody>
      </p:sp>
      <p:grpSp>
        <p:nvGrpSpPr>
          <p:cNvPr id="503" name="Google Shape;503;g210e297ef88_0_401"/>
          <p:cNvGrpSpPr/>
          <p:nvPr/>
        </p:nvGrpSpPr>
        <p:grpSpPr>
          <a:xfrm>
            <a:off x="5734812" y="464427"/>
            <a:ext cx="4587900" cy="5682314"/>
            <a:chOff x="0" y="7227"/>
            <a:chExt cx="4587900" cy="5682314"/>
          </a:xfrm>
        </p:grpSpPr>
        <p:sp>
          <p:nvSpPr>
            <p:cNvPr id="504" name="Google Shape;504;g210e297ef88_0_401"/>
            <p:cNvSpPr/>
            <p:nvPr/>
          </p:nvSpPr>
          <p:spPr>
            <a:xfrm>
              <a:off x="0" y="7227"/>
              <a:ext cx="4587900" cy="84180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210e297ef88_0_401"/>
            <p:cNvSpPr/>
            <p:nvPr/>
          </p:nvSpPr>
          <p:spPr>
            <a:xfrm>
              <a:off x="254649" y="196636"/>
              <a:ext cx="463500" cy="462900"/>
            </a:xfrm>
            <a:prstGeom prst="rect">
              <a:avLst/>
            </a:prstGeom>
            <a:blipFill rotWithShape="1">
              <a:blip r:embed="rId3">
                <a:alphaModFix/>
              </a:blip>
              <a:stretch>
                <a:fillRect b="0" l="0" r="0" t="0"/>
              </a:stretch>
            </a:blipFill>
            <a:ln cap="flat" cmpd="sng" w="12700">
              <a:solidFill>
                <a:schemeClr val="lt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10e297ef88_0_401"/>
            <p:cNvSpPr/>
            <p:nvPr/>
          </p:nvSpPr>
          <p:spPr>
            <a:xfrm>
              <a:off x="972749" y="7227"/>
              <a:ext cx="3556800" cy="9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210e297ef88_0_401"/>
            <p:cNvSpPr txBox="1"/>
            <p:nvPr/>
          </p:nvSpPr>
          <p:spPr>
            <a:xfrm>
              <a:off x="972749" y="7227"/>
              <a:ext cx="3556800" cy="947100"/>
            </a:xfrm>
            <a:prstGeom prst="rect">
              <a:avLst/>
            </a:prstGeom>
            <a:noFill/>
            <a:ln>
              <a:noFill/>
            </a:ln>
          </p:spPr>
          <p:txBody>
            <a:bodyPr anchorCtr="0" anchor="ctr" bIns="100225" lIns="100225" spcFirstLastPara="1" rIns="100225" wrap="square" tIns="100225">
              <a:no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It’s time! Last update was 1996</a:t>
              </a:r>
              <a:endParaRPr/>
            </a:p>
          </p:txBody>
        </p:sp>
        <p:sp>
          <p:nvSpPr>
            <p:cNvPr id="508" name="Google Shape;508;g210e297ef88_0_401"/>
            <p:cNvSpPr/>
            <p:nvPr/>
          </p:nvSpPr>
          <p:spPr>
            <a:xfrm>
              <a:off x="0" y="1191031"/>
              <a:ext cx="4587900" cy="84180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10e297ef88_0_401"/>
            <p:cNvSpPr/>
            <p:nvPr/>
          </p:nvSpPr>
          <p:spPr>
            <a:xfrm>
              <a:off x="254649" y="1380439"/>
              <a:ext cx="463500" cy="4629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10e297ef88_0_401"/>
            <p:cNvSpPr/>
            <p:nvPr/>
          </p:nvSpPr>
          <p:spPr>
            <a:xfrm>
              <a:off x="972749" y="1191031"/>
              <a:ext cx="3556800" cy="9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10e297ef88_0_401"/>
            <p:cNvSpPr txBox="1"/>
            <p:nvPr/>
          </p:nvSpPr>
          <p:spPr>
            <a:xfrm>
              <a:off x="972749" y="1191031"/>
              <a:ext cx="3556800" cy="947100"/>
            </a:xfrm>
            <a:prstGeom prst="rect">
              <a:avLst/>
            </a:prstGeom>
            <a:noFill/>
            <a:ln>
              <a:noFill/>
            </a:ln>
          </p:spPr>
          <p:txBody>
            <a:bodyPr anchorCtr="0" anchor="ctr" bIns="100225" lIns="100225" spcFirstLastPara="1" rIns="100225" wrap="square" tIns="100225">
              <a:no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“Right resident, right program, ready day one.”</a:t>
              </a:r>
              <a:endParaRPr/>
            </a:p>
          </p:txBody>
        </p:sp>
        <p:sp>
          <p:nvSpPr>
            <p:cNvPr id="512" name="Google Shape;512;g210e297ef88_0_401"/>
            <p:cNvSpPr/>
            <p:nvPr/>
          </p:nvSpPr>
          <p:spPr>
            <a:xfrm>
              <a:off x="0" y="2374834"/>
              <a:ext cx="4587900" cy="84180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10e297ef88_0_401"/>
            <p:cNvSpPr/>
            <p:nvPr/>
          </p:nvSpPr>
          <p:spPr>
            <a:xfrm>
              <a:off x="254649" y="2564243"/>
              <a:ext cx="463500" cy="4629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10e297ef88_0_401"/>
            <p:cNvSpPr/>
            <p:nvPr/>
          </p:nvSpPr>
          <p:spPr>
            <a:xfrm>
              <a:off x="972749" y="2374834"/>
              <a:ext cx="3556800" cy="9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10e297ef88_0_401"/>
            <p:cNvSpPr txBox="1"/>
            <p:nvPr/>
          </p:nvSpPr>
          <p:spPr>
            <a:xfrm>
              <a:off x="972749" y="2374834"/>
              <a:ext cx="3556800" cy="947100"/>
            </a:xfrm>
            <a:prstGeom prst="rect">
              <a:avLst/>
            </a:prstGeom>
            <a:noFill/>
            <a:ln>
              <a:noFill/>
            </a:ln>
          </p:spPr>
          <p:txBody>
            <a:bodyPr anchorCtr="0" anchor="ctr" bIns="100225" lIns="100225" spcFirstLastPara="1" rIns="100225" wrap="square" tIns="100225">
              <a:no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Fewer applications to allow for holistic review</a:t>
              </a:r>
              <a:endParaRPr/>
            </a:p>
          </p:txBody>
        </p:sp>
        <p:sp>
          <p:nvSpPr>
            <p:cNvPr id="516" name="Google Shape;516;g210e297ef88_0_401"/>
            <p:cNvSpPr/>
            <p:nvPr/>
          </p:nvSpPr>
          <p:spPr>
            <a:xfrm>
              <a:off x="0" y="3558638"/>
              <a:ext cx="4587900" cy="84180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10e297ef88_0_401"/>
            <p:cNvSpPr/>
            <p:nvPr/>
          </p:nvSpPr>
          <p:spPr>
            <a:xfrm>
              <a:off x="254649" y="3748046"/>
              <a:ext cx="463500" cy="4629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10e297ef88_0_401"/>
            <p:cNvSpPr/>
            <p:nvPr/>
          </p:nvSpPr>
          <p:spPr>
            <a:xfrm>
              <a:off x="972749" y="3558638"/>
              <a:ext cx="3556800" cy="9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10e297ef88_0_401"/>
            <p:cNvSpPr txBox="1"/>
            <p:nvPr/>
          </p:nvSpPr>
          <p:spPr>
            <a:xfrm>
              <a:off x="972749" y="3558638"/>
              <a:ext cx="3556800" cy="947100"/>
            </a:xfrm>
            <a:prstGeom prst="rect">
              <a:avLst/>
            </a:prstGeom>
            <a:noFill/>
            <a:ln>
              <a:noFill/>
            </a:ln>
          </p:spPr>
          <p:txBody>
            <a:bodyPr anchorCtr="0" anchor="ctr" bIns="100225" lIns="100225" spcFirstLastPara="1" rIns="100225" wrap="square" tIns="100225">
              <a:no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Students want more information and more clarity around interview offer process</a:t>
              </a:r>
              <a:endParaRPr sz="1400">
                <a:solidFill>
                  <a:schemeClr val="dk1"/>
                </a:solidFill>
                <a:latin typeface="Arial"/>
                <a:ea typeface="Arial"/>
                <a:cs typeface="Arial"/>
                <a:sym typeface="Arial"/>
              </a:endParaRPr>
            </a:p>
          </p:txBody>
        </p:sp>
        <p:sp>
          <p:nvSpPr>
            <p:cNvPr id="520" name="Google Shape;520;g210e297ef88_0_401"/>
            <p:cNvSpPr/>
            <p:nvPr/>
          </p:nvSpPr>
          <p:spPr>
            <a:xfrm>
              <a:off x="0" y="4742441"/>
              <a:ext cx="4587900" cy="84180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10e297ef88_0_401"/>
            <p:cNvSpPr/>
            <p:nvPr/>
          </p:nvSpPr>
          <p:spPr>
            <a:xfrm>
              <a:off x="254898" y="4931850"/>
              <a:ext cx="463500" cy="4629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10e297ef88_0_401"/>
            <p:cNvSpPr/>
            <p:nvPr/>
          </p:nvSpPr>
          <p:spPr>
            <a:xfrm>
              <a:off x="973247" y="4742441"/>
              <a:ext cx="2064600" cy="9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10e297ef88_0_401"/>
            <p:cNvSpPr txBox="1"/>
            <p:nvPr/>
          </p:nvSpPr>
          <p:spPr>
            <a:xfrm>
              <a:off x="973247" y="4742441"/>
              <a:ext cx="2064600" cy="947100"/>
            </a:xfrm>
            <a:prstGeom prst="rect">
              <a:avLst/>
            </a:prstGeom>
            <a:noFill/>
            <a:ln>
              <a:noFill/>
            </a:ln>
          </p:spPr>
          <p:txBody>
            <a:bodyPr anchorCtr="0" anchor="ctr" bIns="100225" lIns="100225" spcFirstLastPara="1" rIns="100225" wrap="square" tIns="100225">
              <a:no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ERAS application should include questions that reflect current context</a:t>
              </a:r>
              <a:endParaRPr sz="1400">
                <a:solidFill>
                  <a:schemeClr val="dk1"/>
                </a:solidFill>
                <a:latin typeface="Arial"/>
                <a:ea typeface="Arial"/>
                <a:cs typeface="Arial"/>
                <a:sym typeface="Arial"/>
              </a:endParaRPr>
            </a:p>
          </p:txBody>
        </p:sp>
        <p:sp>
          <p:nvSpPr>
            <p:cNvPr id="524" name="Google Shape;524;g210e297ef88_0_401"/>
            <p:cNvSpPr/>
            <p:nvPr/>
          </p:nvSpPr>
          <p:spPr>
            <a:xfrm>
              <a:off x="3037848" y="4742441"/>
              <a:ext cx="1428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210e297ef88_0_401"/>
            <p:cNvSpPr txBox="1"/>
            <p:nvPr/>
          </p:nvSpPr>
          <p:spPr>
            <a:xfrm>
              <a:off x="3037848" y="4742441"/>
              <a:ext cx="1428600" cy="841800"/>
            </a:xfrm>
            <a:prstGeom prst="rect">
              <a:avLst/>
            </a:prstGeom>
            <a:noFill/>
            <a:ln>
              <a:noFill/>
            </a:ln>
          </p:spPr>
          <p:txBody>
            <a:bodyPr anchorCtr="0" anchor="ctr" bIns="89075" lIns="89075" spcFirstLastPara="1" rIns="89075" wrap="square" tIns="890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Allow applicants opportunity to share more about med ed journey</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210e297ef88_0_4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Family Medicine Actions </a:t>
            </a:r>
            <a:endParaRPr/>
          </a:p>
        </p:txBody>
      </p:sp>
      <p:sp>
        <p:nvSpPr>
          <p:cNvPr id="531" name="Google Shape;531;g210e297ef88_0_4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FM-wide discussions on FM Application and Interview System</a:t>
            </a:r>
            <a:endParaRPr/>
          </a:p>
          <a:p>
            <a:pPr indent="-228600" lvl="1" marL="685800" rtl="0" algn="l">
              <a:lnSpc>
                <a:spcPct val="90000"/>
              </a:lnSpc>
              <a:spcBef>
                <a:spcPts val="500"/>
              </a:spcBef>
              <a:spcAft>
                <a:spcPts val="0"/>
              </a:spcAft>
              <a:buClr>
                <a:schemeClr val="dk1"/>
              </a:buClr>
              <a:buSzPts val="2400"/>
              <a:buChar char="▪"/>
            </a:pPr>
            <a:r>
              <a:rPr lang="en-US"/>
              <a:t>Started 2020</a:t>
            </a:r>
            <a:endParaRPr/>
          </a:p>
          <a:p>
            <a:pPr indent="-228600" lvl="1" marL="685800" rtl="0" algn="l">
              <a:lnSpc>
                <a:spcPct val="90000"/>
              </a:lnSpc>
              <a:spcBef>
                <a:spcPts val="500"/>
              </a:spcBef>
              <a:spcAft>
                <a:spcPts val="0"/>
              </a:spcAft>
              <a:buClr>
                <a:schemeClr val="dk1"/>
              </a:buClr>
              <a:buSzPts val="2400"/>
              <a:buChar char="▪"/>
            </a:pPr>
            <a:r>
              <a:rPr lang="en-US"/>
              <a:t>OPDA experiences (Organization of Program Directors’ Associations)</a:t>
            </a:r>
            <a:endParaRPr/>
          </a:p>
          <a:p>
            <a:pPr indent="-228600" lvl="1" marL="685800" rtl="0" algn="l">
              <a:lnSpc>
                <a:spcPct val="90000"/>
              </a:lnSpc>
              <a:spcBef>
                <a:spcPts val="500"/>
              </a:spcBef>
              <a:spcAft>
                <a:spcPts val="0"/>
              </a:spcAft>
              <a:buClr>
                <a:schemeClr val="dk1"/>
              </a:buClr>
              <a:buSzPts val="2400"/>
              <a:buChar char="▪"/>
            </a:pPr>
            <a:r>
              <a:rPr lang="en-US"/>
              <a:t>AFMRD, STFM, ADFM, CAFM, AAFP Commission on Education</a:t>
            </a:r>
            <a:endParaRPr/>
          </a:p>
          <a:p>
            <a:pPr indent="-228600" lvl="1" marL="685800" rtl="0" algn="l">
              <a:lnSpc>
                <a:spcPct val="90000"/>
              </a:lnSpc>
              <a:spcBef>
                <a:spcPts val="500"/>
              </a:spcBef>
              <a:spcAft>
                <a:spcPts val="0"/>
              </a:spcAft>
              <a:buClr>
                <a:schemeClr val="dk1"/>
              </a:buClr>
              <a:buSzPts val="2400"/>
              <a:buChar char="▪"/>
            </a:pPr>
            <a:r>
              <a:rPr lang="en-US"/>
              <a:t>AFMRD member survey (n=129) and listening sessions</a:t>
            </a:r>
            <a:endParaRPr/>
          </a:p>
          <a:p>
            <a:pPr indent="-228600" lvl="1" marL="685800" rtl="0" algn="l">
              <a:lnSpc>
                <a:spcPct val="90000"/>
              </a:lnSpc>
              <a:spcBef>
                <a:spcPts val="500"/>
              </a:spcBef>
              <a:spcAft>
                <a:spcPts val="0"/>
              </a:spcAft>
              <a:buClr>
                <a:schemeClr val="dk1"/>
              </a:buClr>
              <a:buSzPts val="2400"/>
              <a:buChar char="▪"/>
            </a:pPr>
            <a:r>
              <a:rPr lang="en-US"/>
              <a:t>Option considered</a:t>
            </a:r>
            <a:endParaRPr/>
          </a:p>
          <a:p>
            <a:pPr indent="-228600" lvl="1" marL="685800" rtl="0" algn="l">
              <a:lnSpc>
                <a:spcPct val="90000"/>
              </a:lnSpc>
              <a:spcBef>
                <a:spcPts val="500"/>
              </a:spcBef>
              <a:spcAft>
                <a:spcPts val="0"/>
              </a:spcAft>
              <a:buClr>
                <a:schemeClr val="dk1"/>
              </a:buClr>
              <a:buSzPts val="2400"/>
              <a:buChar char="▪"/>
            </a:pPr>
            <a:r>
              <a:rPr lang="en-US"/>
              <a:t>Program signals</a:t>
            </a:r>
            <a:endParaRPr/>
          </a:p>
          <a:p>
            <a:pPr indent="-228600" lvl="2" marL="1143000" rtl="0" algn="l">
              <a:lnSpc>
                <a:spcPct val="90000"/>
              </a:lnSpc>
              <a:spcBef>
                <a:spcPts val="500"/>
              </a:spcBef>
              <a:spcAft>
                <a:spcPts val="0"/>
              </a:spcAft>
              <a:buClr>
                <a:schemeClr val="dk1"/>
              </a:buClr>
              <a:buSzPts val="2000"/>
              <a:buChar char="▪"/>
            </a:pPr>
            <a:r>
              <a:rPr lang="en-US"/>
              <a:t>Crunching the numbers—How many??</a:t>
            </a:r>
            <a:endParaRPr/>
          </a:p>
          <a:p>
            <a:pPr indent="-76200" lvl="1" marL="685800" rtl="0" algn="l">
              <a:lnSpc>
                <a:spcPct val="90000"/>
              </a:lnSpc>
              <a:spcBef>
                <a:spcPts val="500"/>
              </a:spcBef>
              <a:spcAft>
                <a:spcPts val="0"/>
              </a:spcAft>
              <a:buClr>
                <a:schemeClr val="dk1"/>
              </a:buClr>
              <a:buSzPts val="2400"/>
              <a:buNone/>
            </a:pPr>
            <a:r>
              <a:t/>
            </a:r>
            <a:endParaRPr/>
          </a:p>
        </p:txBody>
      </p:sp>
      <p:sp>
        <p:nvSpPr>
          <p:cNvPr id="532" name="Google Shape;532;g210e297ef88_0_430"/>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accen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210e297ef88_0_436"/>
          <p:cNvSpPr txBox="1"/>
          <p:nvPr>
            <p:ph type="title"/>
          </p:nvPr>
        </p:nvSpPr>
        <p:spPr>
          <a:xfrm>
            <a:off x="838199" y="365125"/>
            <a:ext cx="10878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2024 MyERAS Application: What’s New</a:t>
            </a:r>
            <a:endParaRPr/>
          </a:p>
        </p:txBody>
      </p:sp>
      <p:sp>
        <p:nvSpPr>
          <p:cNvPr id="539" name="Google Shape;539;g210e297ef88_0_43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Font typeface="Arial"/>
              <a:buAutoNum type="arabicPeriod"/>
            </a:pPr>
            <a:r>
              <a:rPr b="1" lang="en-US"/>
              <a:t>Past Experiences</a:t>
            </a:r>
            <a:endParaRPr/>
          </a:p>
          <a:p>
            <a:pPr indent="-228600" lvl="1" marL="685800" rtl="0" algn="l">
              <a:lnSpc>
                <a:spcPct val="90000"/>
              </a:lnSpc>
              <a:spcBef>
                <a:spcPts val="500"/>
              </a:spcBef>
              <a:spcAft>
                <a:spcPts val="0"/>
              </a:spcAft>
              <a:buClr>
                <a:schemeClr val="dk1"/>
              </a:buClr>
              <a:buSzPts val="2400"/>
              <a:buChar char="▪"/>
            </a:pPr>
            <a:r>
              <a:rPr lang="en-US"/>
              <a:t>Self-select their top three most impactful experiences to give more descriptive information</a:t>
            </a:r>
            <a:endParaRPr/>
          </a:p>
          <a:p>
            <a:pPr indent="-228600" lvl="1" marL="685800" rtl="0" algn="l">
              <a:lnSpc>
                <a:spcPct val="90000"/>
              </a:lnSpc>
              <a:spcBef>
                <a:spcPts val="500"/>
              </a:spcBef>
              <a:spcAft>
                <a:spcPts val="0"/>
              </a:spcAft>
              <a:buClr>
                <a:schemeClr val="dk1"/>
              </a:buClr>
              <a:buSzPts val="2400"/>
              <a:buChar char="▪"/>
            </a:pPr>
            <a:r>
              <a:rPr lang="en-US"/>
              <a:t>Assist programs with holistic review and mission alignment</a:t>
            </a:r>
            <a:endParaRPr/>
          </a:p>
          <a:p>
            <a:pPr indent="-514350" lvl="0" marL="514350" rtl="0" algn="l">
              <a:lnSpc>
                <a:spcPct val="90000"/>
              </a:lnSpc>
              <a:spcBef>
                <a:spcPts val="1000"/>
              </a:spcBef>
              <a:spcAft>
                <a:spcPts val="0"/>
              </a:spcAft>
              <a:buClr>
                <a:schemeClr val="dk1"/>
              </a:buClr>
              <a:buSzPts val="2800"/>
              <a:buFont typeface="Arial"/>
              <a:buAutoNum type="arabicPeriod"/>
            </a:pPr>
            <a:r>
              <a:rPr b="1" lang="en-US"/>
              <a:t>Geographic Preferences</a:t>
            </a:r>
            <a:endParaRPr/>
          </a:p>
          <a:p>
            <a:pPr indent="-228600" lvl="1" marL="685800" rtl="0" algn="l">
              <a:lnSpc>
                <a:spcPct val="90000"/>
              </a:lnSpc>
              <a:spcBef>
                <a:spcPts val="500"/>
              </a:spcBef>
              <a:spcAft>
                <a:spcPts val="0"/>
              </a:spcAft>
              <a:buClr>
                <a:schemeClr val="dk1"/>
              </a:buClr>
              <a:buSzPts val="2400"/>
              <a:buChar char="▪"/>
            </a:pPr>
            <a:r>
              <a:rPr lang="en-US"/>
              <a:t>Option for applicant to share geographic preference with explanation</a:t>
            </a:r>
            <a:endParaRPr/>
          </a:p>
          <a:p>
            <a:pPr indent="-457200" lvl="0" marL="457200" rtl="0" algn="l">
              <a:lnSpc>
                <a:spcPct val="90000"/>
              </a:lnSpc>
              <a:spcBef>
                <a:spcPts val="1000"/>
              </a:spcBef>
              <a:spcAft>
                <a:spcPts val="0"/>
              </a:spcAft>
              <a:buClr>
                <a:schemeClr val="dk1"/>
              </a:buClr>
              <a:buSzPts val="2800"/>
              <a:buFont typeface="Arial"/>
              <a:buAutoNum type="arabicPeriod"/>
            </a:pPr>
            <a:r>
              <a:rPr b="1" lang="en-US"/>
              <a:t>Program Signals</a:t>
            </a:r>
            <a:endParaRPr/>
          </a:p>
          <a:p>
            <a:pPr indent="-228600" lvl="1" marL="685800" rtl="0" algn="l">
              <a:lnSpc>
                <a:spcPct val="90000"/>
              </a:lnSpc>
              <a:spcBef>
                <a:spcPts val="500"/>
              </a:spcBef>
              <a:spcAft>
                <a:spcPts val="0"/>
              </a:spcAft>
              <a:buClr>
                <a:schemeClr val="dk1"/>
              </a:buClr>
              <a:buSzPts val="2400"/>
              <a:buChar char="▪"/>
            </a:pPr>
            <a:r>
              <a:rPr lang="en-US"/>
              <a:t>Express interest to the residency program at the time of application.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40" name="Google Shape;540;g210e297ef88_0_436"/>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accen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10e297ef88_0_4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Past Experiences </a:t>
            </a:r>
            <a:endParaRPr/>
          </a:p>
        </p:txBody>
      </p:sp>
      <p:sp>
        <p:nvSpPr>
          <p:cNvPr id="547" name="Google Shape;547;g210e297ef88_0_4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Limit of up to ten experiences in application (no longer unlimited)</a:t>
            </a:r>
            <a:endParaRPr/>
          </a:p>
          <a:p>
            <a:pPr indent="-228600" lvl="0" marL="228600" rtl="0" algn="l">
              <a:lnSpc>
                <a:spcPct val="90000"/>
              </a:lnSpc>
              <a:spcBef>
                <a:spcPts val="1000"/>
              </a:spcBef>
              <a:spcAft>
                <a:spcPts val="0"/>
              </a:spcAft>
              <a:buClr>
                <a:schemeClr val="dk1"/>
              </a:buClr>
              <a:buSzPts val="2800"/>
              <a:buChar char="▪"/>
            </a:pPr>
            <a:r>
              <a:rPr lang="en-US"/>
              <a:t>Ability to identify top 3 (of the 10 experiences) </a:t>
            </a:r>
            <a:endParaRPr/>
          </a:p>
          <a:p>
            <a:pPr indent="-228600" lvl="0" marL="228600" rtl="0" algn="l">
              <a:lnSpc>
                <a:spcPct val="90000"/>
              </a:lnSpc>
              <a:spcBef>
                <a:spcPts val="1000"/>
              </a:spcBef>
              <a:spcAft>
                <a:spcPts val="0"/>
              </a:spcAft>
              <a:buClr>
                <a:schemeClr val="dk1"/>
              </a:buClr>
              <a:buSzPts val="2800"/>
              <a:buChar char="▪"/>
            </a:pPr>
            <a:r>
              <a:rPr lang="en-US"/>
              <a:t>Collects more descriptive information and frequency </a:t>
            </a:r>
            <a:endParaRPr/>
          </a:p>
          <a:p>
            <a:pPr indent="-228600" lvl="0" marL="228600" rtl="0" algn="l">
              <a:lnSpc>
                <a:spcPct val="90000"/>
              </a:lnSpc>
              <a:spcBef>
                <a:spcPts val="1000"/>
              </a:spcBef>
              <a:spcAft>
                <a:spcPts val="0"/>
              </a:spcAft>
              <a:buClr>
                <a:schemeClr val="dk1"/>
              </a:buClr>
              <a:buSzPts val="2800"/>
              <a:buChar char="▪"/>
            </a:pPr>
            <a:r>
              <a:rPr lang="en-US"/>
              <a:t>Define experience type</a:t>
            </a:r>
            <a:endParaRPr/>
          </a:p>
          <a:p>
            <a:pPr indent="-228600" lvl="1" marL="685800" rtl="0" algn="l">
              <a:lnSpc>
                <a:spcPct val="90000"/>
              </a:lnSpc>
              <a:spcBef>
                <a:spcPts val="500"/>
              </a:spcBef>
              <a:spcAft>
                <a:spcPts val="0"/>
              </a:spcAft>
              <a:buClr>
                <a:schemeClr val="dk1"/>
              </a:buClr>
              <a:buSzPts val="2400"/>
              <a:buChar char="▪"/>
            </a:pPr>
            <a:r>
              <a:rPr lang="en-US"/>
              <a:t>E.g. volunteer, work, professional organization, hobby</a:t>
            </a:r>
            <a:endParaRPr/>
          </a:p>
          <a:p>
            <a:pPr indent="-228600" lvl="0" marL="228600" rtl="0" algn="l">
              <a:lnSpc>
                <a:spcPct val="90000"/>
              </a:lnSpc>
              <a:spcBef>
                <a:spcPts val="1000"/>
              </a:spcBef>
              <a:spcAft>
                <a:spcPts val="0"/>
              </a:spcAft>
              <a:buClr>
                <a:schemeClr val="dk1"/>
              </a:buClr>
              <a:buSzPts val="2800"/>
              <a:buChar char="▪"/>
            </a:pPr>
            <a:r>
              <a:rPr lang="en-US"/>
              <a:t>Additional questions for mission-focused characteristics</a:t>
            </a:r>
            <a:endParaRPr/>
          </a:p>
          <a:p>
            <a:pPr indent="-228600" lvl="1" marL="685800" rtl="0" algn="l">
              <a:lnSpc>
                <a:spcPct val="90000"/>
              </a:lnSpc>
              <a:spcBef>
                <a:spcPts val="500"/>
              </a:spcBef>
              <a:spcAft>
                <a:spcPts val="0"/>
              </a:spcAft>
              <a:buClr>
                <a:schemeClr val="dk1"/>
              </a:buClr>
              <a:buSzPts val="2400"/>
              <a:buChar char="▪"/>
            </a:pPr>
            <a:r>
              <a:rPr lang="en-US"/>
              <a:t>focus area, key characteristic, and setting (e.g., rural, suburban, urban)</a:t>
            </a:r>
            <a:endParaRPr/>
          </a:p>
          <a:p>
            <a:pPr indent="-228600" lvl="0" marL="228600" rtl="0" algn="l">
              <a:lnSpc>
                <a:spcPct val="90000"/>
              </a:lnSpc>
              <a:spcBef>
                <a:spcPts val="1000"/>
              </a:spcBef>
              <a:spcAft>
                <a:spcPts val="0"/>
              </a:spcAft>
              <a:buClr>
                <a:schemeClr val="dk1"/>
              </a:buClr>
              <a:buSzPts val="2800"/>
              <a:buChar char="▪"/>
            </a:pPr>
            <a:r>
              <a:rPr lang="en-US"/>
              <a:t>Short descriptions of roles, responsibilities, and context for all experiences entries</a:t>
            </a:r>
            <a:endParaRPr/>
          </a:p>
        </p:txBody>
      </p:sp>
      <p:sp>
        <p:nvSpPr>
          <p:cNvPr id="548" name="Google Shape;548;g210e297ef88_0_443"/>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accen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210e297ef88_0_4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Geographic Preferences</a:t>
            </a:r>
            <a:endParaRPr/>
          </a:p>
        </p:txBody>
      </p:sp>
      <p:sp>
        <p:nvSpPr>
          <p:cNvPr id="555" name="Google Shape;555;g210e297ef88_0_4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7500" lnSpcReduction="20000"/>
          </a:bodyPr>
          <a:lstStyle/>
          <a:p>
            <a:pPr indent="-215265" lvl="0" marL="228600" rtl="0" algn="l">
              <a:lnSpc>
                <a:spcPct val="90000"/>
              </a:lnSpc>
              <a:spcBef>
                <a:spcPts val="0"/>
              </a:spcBef>
              <a:spcAft>
                <a:spcPts val="0"/>
              </a:spcAft>
              <a:buClr>
                <a:schemeClr val="dk1"/>
              </a:buClr>
              <a:buSzPct val="100000"/>
              <a:buChar char="▪"/>
            </a:pPr>
            <a:r>
              <a:rPr lang="en-US"/>
              <a:t>Standard fields for all location information through whole application</a:t>
            </a:r>
            <a:endParaRPr/>
          </a:p>
          <a:p>
            <a:pPr indent="-217169" lvl="1" marL="685800" rtl="0" algn="l">
              <a:lnSpc>
                <a:spcPct val="90000"/>
              </a:lnSpc>
              <a:spcBef>
                <a:spcPts val="500"/>
              </a:spcBef>
              <a:spcAft>
                <a:spcPts val="0"/>
              </a:spcAft>
              <a:buClr>
                <a:schemeClr val="dk1"/>
              </a:buClr>
              <a:buSzPct val="100000"/>
              <a:buChar char="▪"/>
            </a:pPr>
            <a:r>
              <a:rPr lang="en-US"/>
              <a:t> eg hometown, experience and education addresses</a:t>
            </a:r>
            <a:endParaRPr/>
          </a:p>
          <a:p>
            <a:pPr indent="-215265" lvl="0" marL="228600" rtl="0" algn="l">
              <a:lnSpc>
                <a:spcPct val="90000"/>
              </a:lnSpc>
              <a:spcBef>
                <a:spcPts val="1000"/>
              </a:spcBef>
              <a:spcAft>
                <a:spcPts val="0"/>
              </a:spcAft>
              <a:buClr>
                <a:schemeClr val="dk1"/>
              </a:buClr>
              <a:buSzPct val="100000"/>
              <a:buChar char="▪"/>
            </a:pPr>
            <a:r>
              <a:rPr lang="en-US"/>
              <a:t>Geographic preferences optional, based on 9 US census divisions</a:t>
            </a:r>
            <a:endParaRPr/>
          </a:p>
          <a:p>
            <a:pPr indent="-217169" lvl="1" marL="685800" rtl="0" algn="l">
              <a:lnSpc>
                <a:spcPct val="90000"/>
              </a:lnSpc>
              <a:spcBef>
                <a:spcPts val="500"/>
              </a:spcBef>
              <a:spcAft>
                <a:spcPts val="0"/>
              </a:spcAft>
              <a:buClr>
                <a:schemeClr val="dk1"/>
              </a:buClr>
              <a:buSzPct val="100000"/>
              <a:buChar char="▪"/>
            </a:pPr>
            <a:r>
              <a:rPr lang="en-US"/>
              <a:t>Can choose up to 3 divisions, choose “no preference”, or leave blank </a:t>
            </a:r>
            <a:endParaRPr/>
          </a:p>
          <a:p>
            <a:pPr indent="-215265" lvl="0" marL="228600" rtl="0" algn="l">
              <a:lnSpc>
                <a:spcPct val="90000"/>
              </a:lnSpc>
              <a:spcBef>
                <a:spcPts val="1000"/>
              </a:spcBef>
              <a:spcAft>
                <a:spcPts val="0"/>
              </a:spcAft>
              <a:buClr>
                <a:schemeClr val="dk1"/>
              </a:buClr>
              <a:buSzPct val="100000"/>
              <a:buChar char="▪"/>
            </a:pPr>
            <a:r>
              <a:rPr lang="en-US"/>
              <a:t>Always given opportunity to explain</a:t>
            </a:r>
            <a:endParaRPr/>
          </a:p>
          <a:p>
            <a:pPr indent="-217169" lvl="1" marL="685800" rtl="0" algn="l">
              <a:lnSpc>
                <a:spcPct val="90000"/>
              </a:lnSpc>
              <a:spcBef>
                <a:spcPts val="500"/>
              </a:spcBef>
              <a:spcAft>
                <a:spcPts val="0"/>
              </a:spcAft>
              <a:buClr>
                <a:schemeClr val="dk1"/>
              </a:buClr>
              <a:buSzPct val="100000"/>
              <a:buChar char="▪"/>
            </a:pPr>
            <a:r>
              <a:rPr lang="en-US"/>
              <a:t>Short essay optional re: why an area or why “no preference”</a:t>
            </a:r>
            <a:endParaRPr/>
          </a:p>
          <a:p>
            <a:pPr indent="-215265" lvl="0" marL="228600" rtl="0" algn="l">
              <a:lnSpc>
                <a:spcPct val="90000"/>
              </a:lnSpc>
              <a:spcBef>
                <a:spcPts val="1000"/>
              </a:spcBef>
              <a:spcAft>
                <a:spcPts val="0"/>
              </a:spcAft>
              <a:buClr>
                <a:schemeClr val="dk1"/>
              </a:buClr>
              <a:buSzPct val="100000"/>
              <a:buChar char="▪"/>
            </a:pPr>
            <a:r>
              <a:rPr lang="en-US"/>
              <a:t>Information forwarded to program based on program location:</a:t>
            </a:r>
            <a:endParaRPr/>
          </a:p>
          <a:p>
            <a:pPr indent="-217169" lvl="1" marL="685800" rtl="0" algn="l">
              <a:lnSpc>
                <a:spcPct val="90000"/>
              </a:lnSpc>
              <a:spcBef>
                <a:spcPts val="500"/>
              </a:spcBef>
              <a:spcAft>
                <a:spcPts val="0"/>
              </a:spcAft>
              <a:buClr>
                <a:schemeClr val="dk1"/>
              </a:buClr>
              <a:buSzPct val="100000"/>
              <a:buChar char="▪"/>
            </a:pPr>
            <a:r>
              <a:rPr lang="en-US"/>
              <a:t>If in preference division, program gets data</a:t>
            </a:r>
            <a:endParaRPr/>
          </a:p>
          <a:p>
            <a:pPr indent="-217169" lvl="1" marL="685800" rtl="0" algn="l">
              <a:lnSpc>
                <a:spcPct val="90000"/>
              </a:lnSpc>
              <a:spcBef>
                <a:spcPts val="500"/>
              </a:spcBef>
              <a:spcAft>
                <a:spcPts val="0"/>
              </a:spcAft>
              <a:buClr>
                <a:schemeClr val="dk1"/>
              </a:buClr>
              <a:buSzPct val="100000"/>
              <a:buChar char="▪"/>
            </a:pPr>
            <a:r>
              <a:rPr lang="en-US"/>
              <a:t>If NOT in preference division, no info is displayed</a:t>
            </a:r>
            <a:endParaRPr/>
          </a:p>
          <a:p>
            <a:pPr indent="-217169" lvl="1" marL="685800" rtl="0" algn="l">
              <a:lnSpc>
                <a:spcPct val="90000"/>
              </a:lnSpc>
              <a:spcBef>
                <a:spcPts val="500"/>
              </a:spcBef>
              <a:spcAft>
                <a:spcPts val="0"/>
              </a:spcAft>
              <a:buClr>
                <a:schemeClr val="dk1"/>
              </a:buClr>
              <a:buSzPct val="100000"/>
              <a:buChar char="▪"/>
            </a:pPr>
            <a:r>
              <a:rPr lang="en-US"/>
              <a:t>If no preference chosen, no info is displayed</a:t>
            </a:r>
            <a:endParaRPr/>
          </a:p>
          <a:p>
            <a:pPr indent="-215265" lvl="0" marL="228600" rtl="0" algn="l">
              <a:lnSpc>
                <a:spcPct val="90000"/>
              </a:lnSpc>
              <a:spcBef>
                <a:spcPts val="1000"/>
              </a:spcBef>
              <a:spcAft>
                <a:spcPts val="0"/>
              </a:spcAft>
              <a:buClr>
                <a:schemeClr val="dk1"/>
              </a:buClr>
              <a:buSzPct val="100000"/>
              <a:buChar char="▪"/>
            </a:pPr>
            <a:r>
              <a:rPr lang="en-US"/>
              <a:t>Setting location can be chosen</a:t>
            </a:r>
            <a:endParaRPr/>
          </a:p>
          <a:p>
            <a:pPr indent="-217169" lvl="1" marL="685800" rtl="0" algn="l">
              <a:lnSpc>
                <a:spcPct val="90000"/>
              </a:lnSpc>
              <a:spcBef>
                <a:spcPts val="500"/>
              </a:spcBef>
              <a:spcAft>
                <a:spcPts val="0"/>
              </a:spcAft>
              <a:buClr>
                <a:schemeClr val="dk1"/>
              </a:buClr>
              <a:buSzPct val="100000"/>
              <a:buChar char="▪"/>
            </a:pPr>
            <a:r>
              <a:rPr lang="en-US"/>
              <a:t>Rural, Rural/suburban, suburban, suburban/urban, urban</a:t>
            </a:r>
            <a:endParaRPr/>
          </a:p>
          <a:p>
            <a:pPr indent="-217169" lvl="1" marL="685800" rtl="0" algn="l">
              <a:lnSpc>
                <a:spcPct val="90000"/>
              </a:lnSpc>
              <a:spcBef>
                <a:spcPts val="500"/>
              </a:spcBef>
              <a:spcAft>
                <a:spcPts val="0"/>
              </a:spcAft>
              <a:buClr>
                <a:schemeClr val="dk1"/>
              </a:buClr>
              <a:buSzPct val="100000"/>
              <a:buChar char="▪"/>
            </a:pPr>
            <a:r>
              <a:rPr lang="en-US"/>
              <a:t>Data currently shows 1-4% choose rural. Could be very helpful for those programs to know</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556" name="Google Shape;556;g210e297ef88_0_450"/>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10e297ef88_0_826"/>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Faculty Time Dedicated to Education</a:t>
            </a:r>
            <a:br>
              <a:rPr lang="en-US"/>
            </a:br>
            <a:r>
              <a:rPr b="1" lang="en-US" sz="4000"/>
              <a:t>Update 2/23/23</a:t>
            </a:r>
            <a:endParaRPr/>
          </a:p>
        </p:txBody>
      </p:sp>
      <p:sp>
        <p:nvSpPr>
          <p:cNvPr id="393" name="Google Shape;393;g210e297ef88_0_826"/>
          <p:cNvSpPr txBox="1"/>
          <p:nvPr>
            <p:ph idx="1" type="body"/>
          </p:nvPr>
        </p:nvSpPr>
        <p:spPr>
          <a:xfrm>
            <a:off x="838199" y="1744220"/>
            <a:ext cx="11009100" cy="5024400"/>
          </a:xfrm>
          <a:prstGeom prst="rect">
            <a:avLst/>
          </a:prstGeom>
          <a:noFill/>
          <a:ln>
            <a:noFill/>
          </a:ln>
        </p:spPr>
        <p:txBody>
          <a:bodyPr anchorCtr="0" anchor="t" bIns="45700" lIns="91425" spcFirstLastPara="1" rIns="91425" wrap="square" tIns="45700">
            <a:normAutofit lnSpcReduction="10000"/>
          </a:bodyPr>
          <a:lstStyle/>
          <a:p>
            <a:pPr indent="-241934" lvl="0" marL="228600" rtl="0" algn="l">
              <a:lnSpc>
                <a:spcPct val="100000"/>
              </a:lnSpc>
              <a:spcBef>
                <a:spcPts val="0"/>
              </a:spcBef>
              <a:spcAft>
                <a:spcPts val="0"/>
              </a:spcAft>
              <a:buClr>
                <a:schemeClr val="dk1"/>
              </a:buClr>
              <a:buSzPts val="2800"/>
              <a:buChar char="•"/>
            </a:pPr>
            <a:r>
              <a:rPr lang="en-US"/>
              <a:t>Last summer, ACGME FM Review Committee recommended .25 FTE/core faculty dedicated to education.  ACGME  refused.</a:t>
            </a:r>
            <a:endParaRPr/>
          </a:p>
          <a:p>
            <a:pPr indent="-241934" lvl="0" marL="228600" rtl="0" algn="l">
              <a:lnSpc>
                <a:spcPct val="100000"/>
              </a:lnSpc>
              <a:spcBef>
                <a:spcPts val="600"/>
              </a:spcBef>
              <a:spcAft>
                <a:spcPts val="0"/>
              </a:spcAft>
              <a:buClr>
                <a:schemeClr val="dk1"/>
              </a:buClr>
              <a:buSzPts val="2800"/>
              <a:buChar char="•"/>
            </a:pPr>
            <a:r>
              <a:rPr lang="en-US"/>
              <a:t>In October, </a:t>
            </a:r>
            <a:r>
              <a:rPr i="1" lang="en-US"/>
              <a:t>all family medicine organizations </a:t>
            </a:r>
            <a:r>
              <a:rPr lang="en-US"/>
              <a:t>requested  reconsideration. AFMRD and an open letter from PDs/core faculty protested the ruling.  </a:t>
            </a:r>
            <a:endParaRPr/>
          </a:p>
          <a:p>
            <a:pPr indent="-241934" lvl="0" marL="228600" rtl="0" algn="l">
              <a:lnSpc>
                <a:spcPct val="100000"/>
              </a:lnSpc>
              <a:spcBef>
                <a:spcPts val="600"/>
              </a:spcBef>
              <a:spcAft>
                <a:spcPts val="0"/>
              </a:spcAft>
              <a:buClr>
                <a:schemeClr val="dk1"/>
              </a:buClr>
              <a:buSzPts val="2800"/>
              <a:buChar char="•"/>
            </a:pPr>
            <a:r>
              <a:rPr lang="en-US"/>
              <a:t>In November, ACGME Board reconsidered. This month,  ACGME kept first part of promise, and </a:t>
            </a:r>
            <a:r>
              <a:rPr i="1" lang="en-US"/>
              <a:t>shortened</a:t>
            </a:r>
            <a:r>
              <a:rPr lang="en-US"/>
              <a:t> timeline. FM RC will now propose standards for faculty time.</a:t>
            </a:r>
            <a:endParaRPr/>
          </a:p>
          <a:p>
            <a:pPr indent="-241934" lvl="0" marL="228600" rtl="0" algn="l">
              <a:lnSpc>
                <a:spcPct val="100000"/>
              </a:lnSpc>
              <a:spcBef>
                <a:spcPts val="600"/>
              </a:spcBef>
              <a:spcAft>
                <a:spcPts val="0"/>
              </a:spcAft>
              <a:buClr>
                <a:schemeClr val="dk1"/>
              </a:buClr>
              <a:buSzPts val="2800"/>
              <a:buChar char="•"/>
            </a:pPr>
            <a:r>
              <a:rPr lang="en-US"/>
              <a:t>ACGME leadership has proposed FM go back to Pre 6/19 standards--.6 FTE/core faculty, </a:t>
            </a:r>
            <a:r>
              <a:rPr i="1" lang="en-US"/>
              <a:t>including</a:t>
            </a:r>
            <a:r>
              <a:rPr lang="en-US"/>
              <a:t> precepting.</a:t>
            </a:r>
            <a:endParaRPr/>
          </a:p>
          <a:p>
            <a:pPr indent="-241934" lvl="0" marL="228600" rtl="0" algn="l">
              <a:lnSpc>
                <a:spcPct val="100000"/>
              </a:lnSpc>
              <a:spcBef>
                <a:spcPts val="600"/>
              </a:spcBef>
              <a:spcAft>
                <a:spcPts val="0"/>
              </a:spcAft>
              <a:buClr>
                <a:schemeClr val="dk1"/>
              </a:buClr>
              <a:buSzPts val="2800"/>
              <a:buChar char="•"/>
            </a:pPr>
            <a:r>
              <a:rPr lang="en-US"/>
              <a:t>After public comments, to ACGME BOD by June, with proposed onset 7/24. </a:t>
            </a:r>
            <a:r>
              <a:rPr i="1" lang="en-US"/>
              <a:t>Keep monitoring</a:t>
            </a:r>
            <a:r>
              <a:rPr lang="en-US"/>
              <a:t>…</a:t>
            </a:r>
            <a:endParaRPr/>
          </a:p>
        </p:txBody>
      </p:sp>
      <p:sp>
        <p:nvSpPr>
          <p:cNvPr id="394" name="Google Shape;394;g210e297ef88_0_826"/>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10e297ef88_0_826"/>
          <p:cNvSpPr txBox="1"/>
          <p:nvPr/>
        </p:nvSpPr>
        <p:spPr>
          <a:xfrm>
            <a:off x="2963187"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Faculty Time Dedicated to Education</a:t>
            </a:r>
            <a:br>
              <a:rPr lang="en-US" sz="3600">
                <a:solidFill>
                  <a:srgbClr val="FFFFFF"/>
                </a:solidFill>
                <a:latin typeface="Calibri"/>
                <a:ea typeface="Calibri"/>
                <a:cs typeface="Calibri"/>
                <a:sym typeface="Calibri"/>
              </a:rPr>
            </a:br>
            <a:r>
              <a:rPr b="1" lang="en-US" sz="4000">
                <a:solidFill>
                  <a:srgbClr val="FFFFFF"/>
                </a:solidFill>
                <a:latin typeface="Calibri"/>
                <a:ea typeface="Calibri"/>
                <a:cs typeface="Calibri"/>
                <a:sym typeface="Calibri"/>
              </a:rPr>
              <a:t>Update 2/23/23</a:t>
            </a:r>
            <a:endParaRPr sz="3600">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210e297ef88_0_4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Program Signals	</a:t>
            </a:r>
            <a:endParaRPr/>
          </a:p>
        </p:txBody>
      </p:sp>
      <p:sp>
        <p:nvSpPr>
          <p:cNvPr id="563" name="Google Shape;563;g210e297ef88_0_4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For applicants to express interest in a residency program at the time of application. </a:t>
            </a:r>
            <a:endParaRPr/>
          </a:p>
          <a:p>
            <a:pPr indent="-228600" lvl="0" marL="228600" rtl="0" algn="l">
              <a:lnSpc>
                <a:spcPct val="90000"/>
              </a:lnSpc>
              <a:spcBef>
                <a:spcPts val="1000"/>
              </a:spcBef>
              <a:spcAft>
                <a:spcPts val="0"/>
              </a:spcAft>
              <a:buClr>
                <a:schemeClr val="dk1"/>
              </a:buClr>
              <a:buSzPts val="2800"/>
              <a:buChar char="▪"/>
            </a:pPr>
            <a:r>
              <a:rPr lang="en-US"/>
              <a:t>Program signals are intended to be used by programs as one of many data points in deciding whom to invite to interview.</a:t>
            </a:r>
            <a:endParaRPr/>
          </a:p>
          <a:p>
            <a:pPr indent="-228600" lvl="0" marL="228600" rtl="0" algn="l">
              <a:lnSpc>
                <a:spcPct val="90000"/>
              </a:lnSpc>
              <a:spcBef>
                <a:spcPts val="1000"/>
              </a:spcBef>
              <a:spcAft>
                <a:spcPts val="0"/>
              </a:spcAft>
              <a:buClr>
                <a:schemeClr val="dk1"/>
              </a:buClr>
              <a:buSzPts val="2800"/>
              <a:buChar char="▪"/>
            </a:pPr>
            <a:r>
              <a:rPr lang="en-US"/>
              <a:t>Signaling available for all specialties who choose to participate</a:t>
            </a:r>
            <a:endParaRPr/>
          </a:p>
          <a:p>
            <a:pPr indent="-228600" lvl="1" marL="685800" rtl="0" algn="l">
              <a:lnSpc>
                <a:spcPct val="90000"/>
              </a:lnSpc>
              <a:spcBef>
                <a:spcPts val="500"/>
              </a:spcBef>
              <a:spcAft>
                <a:spcPts val="0"/>
              </a:spcAft>
              <a:buClr>
                <a:schemeClr val="dk1"/>
              </a:buClr>
              <a:buSzPts val="2400"/>
              <a:buChar char="▪"/>
            </a:pPr>
            <a:r>
              <a:rPr lang="en-US"/>
              <a:t>Tiered signaling capability also available (i.e., OB)</a:t>
            </a:r>
            <a:endParaRPr/>
          </a:p>
          <a:p>
            <a:pPr indent="-228600" lvl="0" marL="228600" rtl="0" algn="l">
              <a:lnSpc>
                <a:spcPct val="90000"/>
              </a:lnSpc>
              <a:spcBef>
                <a:spcPts val="1000"/>
              </a:spcBef>
              <a:spcAft>
                <a:spcPts val="0"/>
              </a:spcAft>
              <a:buClr>
                <a:schemeClr val="dk1"/>
              </a:buClr>
              <a:buSzPts val="2800"/>
              <a:buChar char="▪"/>
            </a:pPr>
            <a:r>
              <a:rPr lang="en-US"/>
              <a:t>Programs see only signals sent to them, not where other signals were sent</a:t>
            </a:r>
            <a:endParaRPr/>
          </a:p>
          <a:p>
            <a:pPr indent="-228600" lvl="1" marL="685800" rtl="0" algn="l">
              <a:lnSpc>
                <a:spcPct val="90000"/>
              </a:lnSpc>
              <a:spcBef>
                <a:spcPts val="500"/>
              </a:spcBef>
              <a:spcAft>
                <a:spcPts val="0"/>
              </a:spcAft>
              <a:buClr>
                <a:schemeClr val="dk1"/>
              </a:buClr>
              <a:buSzPts val="2400"/>
              <a:buChar char="▪"/>
            </a:pPr>
            <a:r>
              <a:rPr lang="en-US"/>
              <a:t>Also can’t see if applicant skipped this question</a:t>
            </a:r>
            <a:endParaRPr/>
          </a:p>
          <a:p>
            <a:pPr indent="-228600" lvl="0" marL="228600" rtl="0" algn="l">
              <a:lnSpc>
                <a:spcPct val="90000"/>
              </a:lnSpc>
              <a:spcBef>
                <a:spcPts val="1000"/>
              </a:spcBef>
              <a:spcAft>
                <a:spcPts val="0"/>
              </a:spcAft>
              <a:buClr>
                <a:schemeClr val="dk1"/>
              </a:buClr>
              <a:buSzPts val="2800"/>
              <a:buChar char="▪"/>
            </a:pPr>
            <a:r>
              <a:rPr b="1" lang="en-US"/>
              <a:t>The number of signals for Family Medicine is 5</a:t>
            </a:r>
            <a:endParaRPr/>
          </a:p>
          <a:p>
            <a:pPr indent="0" lvl="0" marL="0" rtl="0" algn="l">
              <a:lnSpc>
                <a:spcPct val="90000"/>
              </a:lnSpc>
              <a:spcBef>
                <a:spcPts val="1000"/>
              </a:spcBef>
              <a:spcAft>
                <a:spcPts val="0"/>
              </a:spcAft>
              <a:buClr>
                <a:schemeClr val="dk1"/>
              </a:buClr>
              <a:buSzPts val="2800"/>
              <a:buNone/>
            </a:pPr>
            <a:r>
              <a:t/>
            </a:r>
            <a:endParaRPr baseline="30000"/>
          </a:p>
        </p:txBody>
      </p:sp>
      <p:sp>
        <p:nvSpPr>
          <p:cNvPr id="564" name="Google Shape;564;g210e297ef88_0_457"/>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accen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210e297ef88_0_464"/>
          <p:cNvSpPr txBox="1"/>
          <p:nvPr>
            <p:ph type="title"/>
          </p:nvPr>
        </p:nvSpPr>
        <p:spPr>
          <a:xfrm>
            <a:off x="912628" y="311962"/>
            <a:ext cx="109638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Summary: </a:t>
            </a:r>
            <a:br>
              <a:rPr lang="en-US"/>
            </a:br>
            <a:r>
              <a:rPr lang="en-US"/>
              <a:t>2023-2024 ERAS Changes:</a:t>
            </a:r>
            <a:endParaRPr/>
          </a:p>
        </p:txBody>
      </p:sp>
      <p:sp>
        <p:nvSpPr>
          <p:cNvPr id="571" name="Google Shape;571;g210e297ef88_0_4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241934" lvl="0" marL="228600" rtl="0" algn="l">
              <a:lnSpc>
                <a:spcPct val="90000"/>
              </a:lnSpc>
              <a:spcBef>
                <a:spcPts val="0"/>
              </a:spcBef>
              <a:spcAft>
                <a:spcPts val="0"/>
              </a:spcAft>
              <a:buClr>
                <a:schemeClr val="dk1"/>
              </a:buClr>
              <a:buSzPts val="2800"/>
              <a:buChar char="▪"/>
            </a:pPr>
            <a:r>
              <a:rPr lang="en-US"/>
              <a:t>No longer the Supplemental Application </a:t>
            </a:r>
            <a:endParaRPr/>
          </a:p>
          <a:p>
            <a:pPr indent="-240030" lvl="1" marL="685800" rtl="0" algn="l">
              <a:lnSpc>
                <a:spcPct val="90000"/>
              </a:lnSpc>
              <a:spcBef>
                <a:spcPts val="500"/>
              </a:spcBef>
              <a:spcAft>
                <a:spcPts val="0"/>
              </a:spcAft>
              <a:buClr>
                <a:schemeClr val="dk1"/>
              </a:buClr>
              <a:buSzPts val="2400"/>
              <a:buChar char="▪"/>
            </a:pPr>
            <a:r>
              <a:rPr lang="en-US"/>
              <a:t>Content is fully integrated into MyERAS</a:t>
            </a:r>
            <a:endParaRPr/>
          </a:p>
          <a:p>
            <a:pPr indent="-240030" lvl="1" marL="685800" rtl="0" algn="l">
              <a:lnSpc>
                <a:spcPct val="90000"/>
              </a:lnSpc>
              <a:spcBef>
                <a:spcPts val="500"/>
              </a:spcBef>
              <a:spcAft>
                <a:spcPts val="0"/>
              </a:spcAft>
              <a:buClr>
                <a:schemeClr val="dk1"/>
              </a:buClr>
              <a:buSzPts val="2400"/>
              <a:buChar char="▪"/>
            </a:pPr>
            <a:r>
              <a:rPr lang="en-US"/>
              <a:t>NOT just a new “section”</a:t>
            </a:r>
            <a:endParaRPr/>
          </a:p>
          <a:p>
            <a:pPr indent="-241934" lvl="0" marL="228600" rtl="0" algn="l">
              <a:lnSpc>
                <a:spcPct val="90000"/>
              </a:lnSpc>
              <a:spcBef>
                <a:spcPts val="1000"/>
              </a:spcBef>
              <a:spcAft>
                <a:spcPts val="0"/>
              </a:spcAft>
              <a:buClr>
                <a:schemeClr val="dk1"/>
              </a:buClr>
              <a:buSzPts val="2800"/>
              <a:buChar char="▪"/>
            </a:pPr>
            <a:r>
              <a:rPr lang="en-US"/>
              <a:t>Part of the broader effort to update ERAS </a:t>
            </a:r>
            <a:endParaRPr/>
          </a:p>
          <a:p>
            <a:pPr indent="-241934" lvl="0" marL="228600" rtl="0" algn="l">
              <a:lnSpc>
                <a:spcPct val="90000"/>
              </a:lnSpc>
              <a:spcBef>
                <a:spcPts val="1000"/>
              </a:spcBef>
              <a:spcAft>
                <a:spcPts val="0"/>
              </a:spcAft>
              <a:buClr>
                <a:schemeClr val="dk1"/>
              </a:buClr>
              <a:buSzPts val="2800"/>
              <a:buChar char="▪"/>
            </a:pPr>
            <a:r>
              <a:rPr lang="en-US"/>
              <a:t>All three are optional and at the time of application</a:t>
            </a:r>
            <a:endParaRPr/>
          </a:p>
          <a:p>
            <a:pPr indent="-240030" lvl="1" marL="685800" rtl="0" algn="l">
              <a:lnSpc>
                <a:spcPct val="90000"/>
              </a:lnSpc>
              <a:spcBef>
                <a:spcPts val="500"/>
              </a:spcBef>
              <a:spcAft>
                <a:spcPts val="0"/>
              </a:spcAft>
              <a:buClr>
                <a:schemeClr val="dk1"/>
              </a:buClr>
              <a:buSzPts val="2400"/>
              <a:buChar char="▪"/>
            </a:pPr>
            <a:r>
              <a:rPr lang="en-US"/>
              <a:t>Top three experiences, geographic preferences, program signals</a:t>
            </a:r>
            <a:endParaRPr/>
          </a:p>
          <a:p>
            <a:pPr indent="-241934" lvl="0" marL="228600" rtl="0" algn="l">
              <a:lnSpc>
                <a:spcPct val="90000"/>
              </a:lnSpc>
              <a:spcBef>
                <a:spcPts val="1000"/>
              </a:spcBef>
              <a:spcAft>
                <a:spcPts val="0"/>
              </a:spcAft>
              <a:buClr>
                <a:schemeClr val="dk1"/>
              </a:buClr>
              <a:buSzPts val="2800"/>
              <a:buChar char="▪"/>
            </a:pPr>
            <a:r>
              <a:rPr lang="en-US"/>
              <a:t>Driven by the data</a:t>
            </a:r>
            <a:endParaRPr/>
          </a:p>
          <a:p>
            <a:pPr indent="-240030" lvl="1" marL="685800" rtl="0" algn="l">
              <a:lnSpc>
                <a:spcPct val="90000"/>
              </a:lnSpc>
              <a:spcBef>
                <a:spcPts val="500"/>
              </a:spcBef>
              <a:spcAft>
                <a:spcPts val="0"/>
              </a:spcAft>
              <a:buClr>
                <a:schemeClr val="dk1"/>
              </a:buClr>
              <a:buSzPts val="2400"/>
              <a:buChar char="▪"/>
            </a:pPr>
            <a:r>
              <a:rPr lang="en-US"/>
              <a:t>What was learned during use of Supp App over the last few years is directly influencing the changes</a:t>
            </a:r>
            <a:endParaRPr/>
          </a:p>
          <a:p>
            <a:pPr indent="-241934" lvl="0" marL="228600" rtl="0" algn="l">
              <a:lnSpc>
                <a:spcPct val="90000"/>
              </a:lnSpc>
              <a:spcBef>
                <a:spcPts val="1000"/>
              </a:spcBef>
              <a:spcAft>
                <a:spcPts val="0"/>
              </a:spcAft>
              <a:buClr>
                <a:schemeClr val="dk1"/>
              </a:buClr>
              <a:buSzPts val="2800"/>
              <a:buChar char="▪"/>
            </a:pPr>
            <a:r>
              <a:rPr lang="en-US"/>
              <a:t>PDF template of this will be available from ERAS Spring 2023</a:t>
            </a:r>
            <a:endParaRPr/>
          </a:p>
          <a:p>
            <a:pPr indent="-241934" lvl="0" marL="228600" rtl="0" algn="l">
              <a:lnSpc>
                <a:spcPct val="90000"/>
              </a:lnSpc>
              <a:spcBef>
                <a:spcPts val="1000"/>
              </a:spcBef>
              <a:spcAft>
                <a:spcPts val="0"/>
              </a:spcAft>
              <a:buClr>
                <a:schemeClr val="dk1"/>
              </a:buClr>
              <a:buSzPts val="2800"/>
              <a:buChar char="▪"/>
            </a:pPr>
            <a:r>
              <a:rPr lang="en-US"/>
              <a:t>Lots of informational webinars to come!</a:t>
            </a:r>
            <a:endParaRPr/>
          </a:p>
        </p:txBody>
      </p:sp>
      <p:sp>
        <p:nvSpPr>
          <p:cNvPr id="572" name="Google Shape;572;g210e297ef88_0_464"/>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accen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210e297ef88_0_4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More Information</a:t>
            </a:r>
            <a:endParaRPr/>
          </a:p>
        </p:txBody>
      </p:sp>
      <p:sp>
        <p:nvSpPr>
          <p:cNvPr id="578" name="Google Shape;578;g210e297ef88_0_4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n-US" sz="2000"/>
              <a:t>Supplemental ERAS Application Research Findings &amp; Next Steps for the 2024 MyERAS Application for Advisors: AAMC Webinar: </a:t>
            </a:r>
            <a:r>
              <a:rPr lang="en-US" sz="2000" u="sng">
                <a:solidFill>
                  <a:schemeClr val="hlink"/>
                </a:solidFill>
                <a:hlinkClick r:id="rId3"/>
              </a:rPr>
              <a:t>https://vimeo.com/782942220</a:t>
            </a:r>
            <a:r>
              <a:rPr lang="en-US" sz="2000"/>
              <a:t> </a:t>
            </a:r>
            <a:endParaRPr/>
          </a:p>
          <a:p>
            <a:pPr indent="-228600" lvl="0" marL="228600" rtl="0" algn="l">
              <a:lnSpc>
                <a:spcPct val="90000"/>
              </a:lnSpc>
              <a:spcBef>
                <a:spcPts val="1000"/>
              </a:spcBef>
              <a:spcAft>
                <a:spcPts val="0"/>
              </a:spcAft>
              <a:buClr>
                <a:schemeClr val="dk1"/>
              </a:buClr>
              <a:buSzPts val="2000"/>
              <a:buChar char="▪"/>
            </a:pPr>
            <a:r>
              <a:rPr lang="en-US" sz="2000"/>
              <a:t>Supplemental ERAS Application Data and Reports </a:t>
            </a:r>
            <a:r>
              <a:rPr lang="en-US" sz="2000" u="sng">
                <a:solidFill>
                  <a:schemeClr val="hlink"/>
                </a:solidFill>
                <a:hlinkClick r:id="rId4"/>
              </a:rPr>
              <a:t>https://www.aamc.org/data-reports/students-residents/report/supplemental-eras-application-data-and-reports</a:t>
            </a:r>
            <a:r>
              <a:rPr lang="en-US" sz="2000"/>
              <a:t> </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1800"/>
              <a:buChar char="▪"/>
            </a:pPr>
            <a:r>
              <a:rPr lang="en-US" sz="1800"/>
              <a:t>Karen Mitchell MD, AAFP Vice President Medical Education </a:t>
            </a:r>
            <a:r>
              <a:rPr lang="en-US" sz="1800" u="sng">
                <a:solidFill>
                  <a:schemeClr val="hlink"/>
                </a:solidFill>
                <a:hlinkClick r:id="rId5"/>
              </a:rPr>
              <a:t>kmitchell@aafp.org</a:t>
            </a:r>
            <a:r>
              <a:rPr lang="en-US" sz="1800"/>
              <a:t>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579" name="Google Shape;579;g210e297ef88_0_471"/>
          <p:cNvSpPr txBox="1"/>
          <p:nvPr>
            <p:ph idx="12" type="sldNum"/>
          </p:nvPr>
        </p:nvSpPr>
        <p:spPr>
          <a:xfrm>
            <a:off x="3543300" y="6412385"/>
            <a:ext cx="20574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accent1"/>
                </a:solidFill>
                <a:latin typeface="Arial"/>
                <a:ea typeface="Arial"/>
                <a:cs typeface="Arial"/>
                <a:sym typeface="Arial"/>
              </a:rPr>
              <a:t>‹#›</a:t>
            </a:fld>
            <a:endParaRPr sz="1200">
              <a:solidFill>
                <a:schemeClr val="accen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210e297ef88_0_4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Breakout on Match Process – </a:t>
            </a:r>
            <a:br>
              <a:rPr lang="en-US"/>
            </a:br>
            <a:r>
              <a:rPr lang="en-US"/>
              <a:t>Prompting Questions</a:t>
            </a:r>
            <a:endParaRPr/>
          </a:p>
        </p:txBody>
      </p:sp>
      <p:sp>
        <p:nvSpPr>
          <p:cNvPr id="585" name="Google Shape;585;g210e297ef88_0_4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are the implications for using program signals in the family medicine application process?</a:t>
            </a:r>
            <a:endParaRPr/>
          </a:p>
          <a:p>
            <a:pPr indent="-228600" lvl="0" marL="228600" rtl="0" algn="l">
              <a:lnSpc>
                <a:spcPct val="90000"/>
              </a:lnSpc>
              <a:spcBef>
                <a:spcPts val="1000"/>
              </a:spcBef>
              <a:spcAft>
                <a:spcPts val="0"/>
              </a:spcAft>
              <a:buClr>
                <a:schemeClr val="dk1"/>
              </a:buClr>
              <a:buSzPts val="2800"/>
              <a:buChar char="▪"/>
            </a:pPr>
            <a:r>
              <a:rPr lang="en-US"/>
              <a:t>What new opportunities might there be with the new ERAS application elements?</a:t>
            </a:r>
            <a:endParaRPr/>
          </a:p>
          <a:p>
            <a:pPr indent="-228600" lvl="0" marL="228600" rtl="0" algn="l">
              <a:lnSpc>
                <a:spcPct val="90000"/>
              </a:lnSpc>
              <a:spcBef>
                <a:spcPts val="1000"/>
              </a:spcBef>
              <a:spcAft>
                <a:spcPts val="0"/>
              </a:spcAft>
              <a:buClr>
                <a:schemeClr val="dk1"/>
              </a:buClr>
              <a:buSzPts val="2800"/>
              <a:buChar char="▪"/>
            </a:pPr>
            <a:r>
              <a:rPr lang="en-US"/>
              <a:t>How do we make the match process fair? Discuss inclusivity around assessments, considering things like neurodivergent residents.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86" name="Google Shape;586;g210e297ef88_0_477"/>
          <p:cNvSpPr txBox="1"/>
          <p:nvPr>
            <p:ph idx="12" type="sldNum"/>
          </p:nvPr>
        </p:nvSpPr>
        <p:spPr>
          <a:xfrm>
            <a:off x="294968" y="6292646"/>
            <a:ext cx="403200" cy="413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210e297ef88_0_483"/>
          <p:cNvSpPr txBox="1"/>
          <p:nvPr>
            <p:ph idx="12" type="sldNum"/>
          </p:nvPr>
        </p:nvSpPr>
        <p:spPr>
          <a:xfrm>
            <a:off x="294968" y="6278255"/>
            <a:ext cx="403200" cy="409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93" name="Google Shape;593;g210e297ef88_0_483"/>
          <p:cNvSpPr txBox="1"/>
          <p:nvPr/>
        </p:nvSpPr>
        <p:spPr>
          <a:xfrm>
            <a:off x="256525" y="6288191"/>
            <a:ext cx="471900" cy="409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594" name="Google Shape;594;g210e297ef88_0_483"/>
          <p:cNvSpPr txBox="1"/>
          <p:nvPr/>
        </p:nvSpPr>
        <p:spPr>
          <a:xfrm>
            <a:off x="1738524" y="2474842"/>
            <a:ext cx="8715000" cy="13623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500">
                <a:solidFill>
                  <a:schemeClr val="dk1"/>
                </a:solidFill>
                <a:latin typeface="Helvetica Neue"/>
                <a:ea typeface="Helvetica Neue"/>
                <a:cs typeface="Helvetica Neue"/>
                <a:sym typeface="Helvetica Neue"/>
              </a:rPr>
              <a:t>©</a:t>
            </a:r>
            <a:r>
              <a:rPr b="1" lang="en-US" sz="1500">
                <a:solidFill>
                  <a:schemeClr val="dk1"/>
                </a:solidFill>
                <a:latin typeface="Arial"/>
                <a:ea typeface="Arial"/>
                <a:cs typeface="Arial"/>
                <a:sym typeface="Arial"/>
              </a:rPr>
              <a:t> 2023 American Academy of Family Physicians. All rights reserved.</a:t>
            </a:r>
            <a:endParaRPr/>
          </a:p>
          <a:p>
            <a:pPr indent="0" lvl="0" marL="0" marR="0" rtl="0" algn="ctr">
              <a:lnSpc>
                <a:spcPct val="150000"/>
              </a:lnSpc>
              <a:spcBef>
                <a:spcPts val="0"/>
              </a:spcBef>
              <a:spcAft>
                <a:spcPts val="0"/>
              </a:spcAft>
              <a:buNone/>
            </a:pPr>
            <a:r>
              <a:rPr lang="en-US" sz="1500">
                <a:solidFill>
                  <a:schemeClr val="dk1"/>
                </a:solidFill>
                <a:latin typeface="Helvetica Neue"/>
                <a:ea typeface="Helvetica Neue"/>
                <a:cs typeface="Helvetica Neue"/>
                <a:sym typeface="Helvetica Neue"/>
              </a:rPr>
              <a:t>All materials/content herein are protected by copyright and are for the sole, personal use of the user.</a:t>
            </a:r>
            <a:endParaRPr/>
          </a:p>
          <a:p>
            <a:pPr indent="0" lvl="0" marL="0" marR="0" rtl="0" algn="ctr">
              <a:lnSpc>
                <a:spcPct val="150000"/>
              </a:lnSpc>
              <a:spcBef>
                <a:spcPts val="0"/>
              </a:spcBef>
              <a:spcAft>
                <a:spcPts val="0"/>
              </a:spcAft>
              <a:buNone/>
            </a:pPr>
            <a:r>
              <a:rPr lang="en-US" sz="1500">
                <a:solidFill>
                  <a:schemeClr val="dk1"/>
                </a:solidFill>
                <a:latin typeface="Helvetica Neue"/>
                <a:ea typeface="Helvetica Neue"/>
                <a:cs typeface="Helvetica Neue"/>
                <a:sym typeface="Helvetica Neue"/>
              </a:rPr>
              <a:t>No part of the materials/content may be copied, duplicated, distributed or retransmitted </a:t>
            </a:r>
            <a:endParaRPr/>
          </a:p>
          <a:p>
            <a:pPr indent="0" lvl="0" marL="0" marR="0" rtl="0" algn="ctr">
              <a:lnSpc>
                <a:spcPct val="150000"/>
              </a:lnSpc>
              <a:spcBef>
                <a:spcPts val="0"/>
              </a:spcBef>
              <a:spcAft>
                <a:spcPts val="0"/>
              </a:spcAft>
              <a:buNone/>
            </a:pPr>
            <a:r>
              <a:rPr lang="en-US" sz="1500">
                <a:solidFill>
                  <a:schemeClr val="dk1"/>
                </a:solidFill>
                <a:latin typeface="Helvetica Neue"/>
                <a:ea typeface="Helvetica Neue"/>
                <a:cs typeface="Helvetica Neue"/>
                <a:sym typeface="Helvetica Neue"/>
              </a:rPr>
              <a:t>In any form or medium without the prior permission of the applicable copyright owner.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98" name="Shape 598"/>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210fed1c43d_0_315"/>
          <p:cNvSpPr txBox="1"/>
          <p:nvPr/>
        </p:nvSpPr>
        <p:spPr>
          <a:xfrm>
            <a:off x="10063200" y="137375"/>
            <a:ext cx="1826400" cy="431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B9937F"/>
                </a:solidFill>
                <a:latin typeface="Calibri"/>
                <a:ea typeface="Calibri"/>
                <a:cs typeface="Calibri"/>
                <a:sym typeface="Calibri"/>
              </a:rPr>
              <a:t>February 23,2023</a:t>
            </a:r>
            <a:endParaRPr b="0" i="0" sz="1600" u="none" cap="none" strike="noStrike">
              <a:solidFill>
                <a:srgbClr val="B9937F"/>
              </a:solidFill>
              <a:latin typeface="Calibri"/>
              <a:ea typeface="Calibri"/>
              <a:cs typeface="Calibri"/>
              <a:sym typeface="Calibri"/>
            </a:endParaRPr>
          </a:p>
        </p:txBody>
      </p:sp>
      <p:sp>
        <p:nvSpPr>
          <p:cNvPr id="605" name="Google Shape;605;g210fed1c43d_0_315"/>
          <p:cNvSpPr txBox="1"/>
          <p:nvPr/>
        </p:nvSpPr>
        <p:spPr>
          <a:xfrm>
            <a:off x="556375" y="1420040"/>
            <a:ext cx="87810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0"/>
              <a:buFont typeface="Arial"/>
              <a:buNone/>
            </a:pPr>
            <a:r>
              <a:rPr b="1" i="0" lang="en-US" sz="4400" u="none" cap="none" strike="noStrike">
                <a:solidFill>
                  <a:srgbClr val="000000"/>
                </a:solidFill>
                <a:latin typeface="Arial"/>
                <a:ea typeface="Arial"/>
                <a:cs typeface="Arial"/>
                <a:sym typeface="Arial"/>
              </a:rPr>
              <a:t>Competency Based Graduate Medical Education:</a:t>
            </a:r>
            <a:br>
              <a:rPr b="1" i="0" lang="en-US" sz="4400" u="none" cap="none" strike="noStrike">
                <a:solidFill>
                  <a:srgbClr val="000000"/>
                </a:solidFill>
                <a:latin typeface="Arial"/>
                <a:ea typeface="Arial"/>
                <a:cs typeface="Arial"/>
                <a:sym typeface="Arial"/>
              </a:rPr>
            </a:br>
            <a:r>
              <a:rPr b="1" i="0" lang="en-US" sz="4400" u="none" cap="none" strike="noStrike">
                <a:solidFill>
                  <a:srgbClr val="000000"/>
                </a:solidFill>
                <a:latin typeface="Arial"/>
                <a:ea typeface="Arial"/>
                <a:cs typeface="Arial"/>
                <a:sym typeface="Arial"/>
              </a:rPr>
              <a:t>The Future of Family Medicine Residency Training</a:t>
            </a:r>
            <a:endParaRPr b="1" i="0" sz="4400" u="none" cap="none" strike="noStrike">
              <a:solidFill>
                <a:srgbClr val="366E51"/>
              </a:solidFill>
              <a:latin typeface="Times New Roman"/>
              <a:ea typeface="Times New Roman"/>
              <a:cs typeface="Times New Roman"/>
              <a:sym typeface="Times New Roman"/>
            </a:endParaRPr>
          </a:p>
        </p:txBody>
      </p:sp>
      <p:cxnSp>
        <p:nvCxnSpPr>
          <p:cNvPr id="606" name="Google Shape;606;g210fed1c43d_0_315"/>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sp>
        <p:nvSpPr>
          <p:cNvPr id="607" name="Google Shape;607;g210fed1c43d_0_315"/>
          <p:cNvSpPr txBox="1"/>
          <p:nvPr/>
        </p:nvSpPr>
        <p:spPr>
          <a:xfrm>
            <a:off x="8623625" y="5725525"/>
            <a:ext cx="3000000" cy="431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B9937F"/>
                </a:solidFill>
                <a:latin typeface="Calibri"/>
                <a:ea typeface="Calibri"/>
                <a:cs typeface="Calibri"/>
                <a:sym typeface="Calibri"/>
              </a:rPr>
              <a:t>ADFM 2023</a:t>
            </a:r>
            <a:endParaRPr b="0" i="0" sz="1600" u="none" cap="none" strike="noStrike">
              <a:solidFill>
                <a:srgbClr val="B9937F"/>
              </a:solidFill>
              <a:latin typeface="Calibri"/>
              <a:ea typeface="Calibri"/>
              <a:cs typeface="Calibri"/>
              <a:sym typeface="Calibri"/>
            </a:endParaRPr>
          </a:p>
        </p:txBody>
      </p:sp>
      <p:sp>
        <p:nvSpPr>
          <p:cNvPr id="608" name="Google Shape;608;g210fed1c43d_0_315"/>
          <p:cNvSpPr txBox="1"/>
          <p:nvPr/>
        </p:nvSpPr>
        <p:spPr>
          <a:xfrm>
            <a:off x="556375" y="4313109"/>
            <a:ext cx="7508100" cy="88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Stacy Potts, MD, MEd, Writing Group Chair</a:t>
            </a:r>
            <a:endParaRPr/>
          </a:p>
          <a:p>
            <a:pPr indent="0" lvl="0" marL="0" marR="0" rtl="0" algn="l">
              <a:lnSpc>
                <a:spcPct val="100000"/>
              </a:lnSpc>
              <a:spcBef>
                <a:spcPts val="400"/>
              </a:spcBef>
              <a:spcAft>
                <a:spcPts val="0"/>
              </a:spcAft>
              <a:buNone/>
            </a:pPr>
            <a:r>
              <a:rPr b="0" i="0" lang="en-US" sz="2400" u="none" cap="none" strike="noStrike">
                <a:solidFill>
                  <a:srgbClr val="000000"/>
                </a:solidFill>
                <a:latin typeface="Arial"/>
                <a:ea typeface="Arial"/>
                <a:cs typeface="Arial"/>
                <a:sym typeface="Arial"/>
              </a:rPr>
              <a:t>ACGME FM Residency Requirement Revisions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g210fed1c43d_0_324"/>
          <p:cNvPicPr preferRelativeResize="0"/>
          <p:nvPr/>
        </p:nvPicPr>
        <p:blipFill rotWithShape="1">
          <a:blip r:embed="rId3">
            <a:alphaModFix/>
          </a:blip>
          <a:srcRect b="0" l="0" r="0" t="0"/>
          <a:stretch/>
        </p:blipFill>
        <p:spPr>
          <a:xfrm>
            <a:off x="1779883" y="1030078"/>
            <a:ext cx="8172450" cy="5029200"/>
          </a:xfrm>
          <a:prstGeom prst="rect">
            <a:avLst/>
          </a:prstGeom>
          <a:noFill/>
          <a:ln>
            <a:noFill/>
          </a:ln>
        </p:spPr>
      </p:pic>
      <p:sp>
        <p:nvSpPr>
          <p:cNvPr id="615" name="Google Shape;615;g210fed1c43d_0_324"/>
          <p:cNvSpPr/>
          <p:nvPr/>
        </p:nvSpPr>
        <p:spPr>
          <a:xfrm>
            <a:off x="2776250" y="1030078"/>
            <a:ext cx="6071400" cy="5539200"/>
          </a:xfrm>
          <a:prstGeom prst="noSmoking">
            <a:avLst>
              <a:gd fmla="val 18750" name="adj"/>
            </a:avLst>
          </a:prstGeom>
          <a:solidFill>
            <a:srgbClr val="FF000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210fed1c43d_0_330"/>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3200">
                <a:solidFill>
                  <a:schemeClr val="lt1"/>
                </a:solidFill>
              </a:rPr>
              <a:t>Competency Based Medical Education</a:t>
            </a:r>
            <a:endParaRPr/>
          </a:p>
        </p:txBody>
      </p:sp>
      <p:sp>
        <p:nvSpPr>
          <p:cNvPr id="622" name="Google Shape;622;g210fed1c43d_0_330"/>
          <p:cNvSpPr txBox="1"/>
          <p:nvPr>
            <p:ph idx="1" type="body"/>
          </p:nvPr>
        </p:nvSpPr>
        <p:spPr>
          <a:xfrm>
            <a:off x="640925" y="1927952"/>
            <a:ext cx="10515600" cy="3785100"/>
          </a:xfrm>
          <a:prstGeom prst="rect">
            <a:avLst/>
          </a:prstGeom>
          <a:noFill/>
          <a:ln>
            <a:noFill/>
          </a:ln>
        </p:spPr>
        <p:txBody>
          <a:bodyPr anchorCtr="0" anchor="t" bIns="45700" lIns="91425" spcFirstLastPara="1" rIns="91425" wrap="square" tIns="45700">
            <a:normAutofit/>
          </a:bodyPr>
          <a:lstStyle/>
          <a:p>
            <a:pPr indent="0" lvl="0" marL="50800" rtl="0" algn="l">
              <a:lnSpc>
                <a:spcPct val="100000"/>
              </a:lnSpc>
              <a:spcBef>
                <a:spcPts val="0"/>
              </a:spcBef>
              <a:spcAft>
                <a:spcPts val="0"/>
              </a:spcAft>
              <a:buSzPts val="3200"/>
              <a:buNone/>
            </a:pPr>
            <a:r>
              <a:rPr lang="en-US" sz="3200" cap="none">
                <a:latin typeface="Arial"/>
                <a:ea typeface="Arial"/>
                <a:cs typeface="Arial"/>
                <a:sym typeface="Arial"/>
              </a:rPr>
              <a:t>“The intended outcome of a competency-based programme is a health professional  who can practise medicine at a defined level of proficiency, </a:t>
            </a:r>
            <a:r>
              <a:rPr b="1" i="1" lang="en-US" sz="3200" u="sng" cap="none">
                <a:latin typeface="Arial"/>
                <a:ea typeface="Arial"/>
                <a:cs typeface="Arial"/>
                <a:sym typeface="Arial"/>
              </a:rPr>
              <a:t>in accord with local conditions, to meet local needs.”</a:t>
            </a:r>
            <a:endParaRPr/>
          </a:p>
          <a:p>
            <a:pPr indent="0" lvl="0" marL="0" rtl="0" algn="r">
              <a:lnSpc>
                <a:spcPct val="100000"/>
              </a:lnSpc>
              <a:spcBef>
                <a:spcPts val="0"/>
              </a:spcBef>
              <a:spcAft>
                <a:spcPts val="0"/>
              </a:spcAft>
              <a:buSzPts val="1400"/>
              <a:buNone/>
            </a:pPr>
            <a:r>
              <a:rPr lang="en-US"/>
              <a:t>		World Health Organization</a:t>
            </a:r>
            <a:endParaRPr/>
          </a:p>
          <a:p>
            <a:pPr indent="0" lvl="0" marL="0" rtl="0" algn="r">
              <a:lnSpc>
                <a:spcPct val="100000"/>
              </a:lnSpc>
              <a:spcBef>
                <a:spcPts val="0"/>
              </a:spcBef>
              <a:spcAft>
                <a:spcPts val="0"/>
              </a:spcAft>
              <a:buSzPts val="1400"/>
              <a:buNone/>
            </a:pPr>
            <a:r>
              <a:rPr lang="en-US"/>
              <a:t>1978</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210fed1c43d_0_336"/>
          <p:cNvSpPr txBox="1"/>
          <p:nvPr>
            <p:ph type="title"/>
          </p:nvPr>
        </p:nvSpPr>
        <p:spPr>
          <a:xfrm>
            <a:off x="2709349" y="365126"/>
            <a:ext cx="9321000" cy="749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sz="2400">
                <a:solidFill>
                  <a:schemeClr val="lt1"/>
                </a:solidFill>
              </a:rPr>
              <a:t>Paradigm Shift: Competency Based Graduate Medial Education</a:t>
            </a:r>
            <a:endParaRPr/>
          </a:p>
        </p:txBody>
      </p:sp>
      <p:grpSp>
        <p:nvGrpSpPr>
          <p:cNvPr id="628" name="Google Shape;628;g210fed1c43d_0_336"/>
          <p:cNvGrpSpPr/>
          <p:nvPr/>
        </p:nvGrpSpPr>
        <p:grpSpPr>
          <a:xfrm>
            <a:off x="1402587" y="1343298"/>
            <a:ext cx="9386843" cy="4759973"/>
            <a:chOff x="437387" y="0"/>
            <a:chExt cx="9386843" cy="4759973"/>
          </a:xfrm>
        </p:grpSpPr>
        <p:sp>
          <p:nvSpPr>
            <p:cNvPr id="629" name="Google Shape;629;g210fed1c43d_0_336"/>
            <p:cNvSpPr/>
            <p:nvPr/>
          </p:nvSpPr>
          <p:spPr>
            <a:xfrm>
              <a:off x="1840016" y="0"/>
              <a:ext cx="1510500" cy="1510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10fed1c43d_0_336"/>
            <p:cNvSpPr/>
            <p:nvPr/>
          </p:nvSpPr>
          <p:spPr>
            <a:xfrm>
              <a:off x="437387" y="1715205"/>
              <a:ext cx="4315800" cy="64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10fed1c43d_0_336"/>
            <p:cNvSpPr txBox="1"/>
            <p:nvPr/>
          </p:nvSpPr>
          <p:spPr>
            <a:xfrm>
              <a:off x="437387" y="1715205"/>
              <a:ext cx="4315800" cy="64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Traditional</a:t>
              </a:r>
              <a:endParaRPr/>
            </a:p>
          </p:txBody>
        </p:sp>
        <p:sp>
          <p:nvSpPr>
            <p:cNvPr id="632" name="Google Shape;632;g210fed1c43d_0_336"/>
            <p:cNvSpPr/>
            <p:nvPr/>
          </p:nvSpPr>
          <p:spPr>
            <a:xfrm>
              <a:off x="437387" y="2457773"/>
              <a:ext cx="4315800" cy="2302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210fed1c43d_0_336"/>
            <p:cNvSpPr txBox="1"/>
            <p:nvPr/>
          </p:nvSpPr>
          <p:spPr>
            <a:xfrm>
              <a:off x="437387" y="2457773"/>
              <a:ext cx="4315800" cy="2302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Content Focus</a:t>
              </a:r>
              <a:endParaRPr/>
            </a:p>
            <a:p>
              <a:pPr indent="0" lvl="0" marL="0" marR="0" rtl="0" algn="ctr">
                <a:lnSpc>
                  <a:spcPct val="100000"/>
                </a:lnSpc>
                <a:spcBef>
                  <a:spcPts val="70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Prescriptive Curriculum</a:t>
              </a:r>
              <a:endParaRPr/>
            </a:p>
            <a:p>
              <a:pPr indent="0" lvl="0" marL="0" marR="0" rtl="0" algn="ctr">
                <a:lnSpc>
                  <a:spcPct val="100000"/>
                </a:lnSpc>
                <a:spcBef>
                  <a:spcPts val="70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Summative Evaluation</a:t>
              </a:r>
              <a:endParaRPr/>
            </a:p>
            <a:p>
              <a:pPr indent="0" lvl="0" marL="0" marR="0" rtl="0" algn="ctr">
                <a:lnSpc>
                  <a:spcPct val="100000"/>
                </a:lnSpc>
                <a:spcBef>
                  <a:spcPts val="70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Emphasis on schooling</a:t>
              </a:r>
              <a:endParaRPr/>
            </a:p>
            <a:p>
              <a:pPr indent="0" lvl="0" marL="0" marR="0" rtl="0" algn="ctr">
                <a:lnSpc>
                  <a:spcPct val="100000"/>
                </a:lnSpc>
                <a:spcBef>
                  <a:spcPts val="70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Focus on Teaching</a:t>
              </a:r>
              <a:endParaRPr/>
            </a:p>
          </p:txBody>
        </p:sp>
        <p:sp>
          <p:nvSpPr>
            <p:cNvPr id="634" name="Google Shape;634;g210fed1c43d_0_336"/>
            <p:cNvSpPr/>
            <p:nvPr/>
          </p:nvSpPr>
          <p:spPr>
            <a:xfrm>
              <a:off x="6911059" y="0"/>
              <a:ext cx="1510500" cy="15105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10fed1c43d_0_336"/>
            <p:cNvSpPr/>
            <p:nvPr/>
          </p:nvSpPr>
          <p:spPr>
            <a:xfrm>
              <a:off x="5508430" y="1715205"/>
              <a:ext cx="4315800" cy="64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10fed1c43d_0_336"/>
            <p:cNvSpPr txBox="1"/>
            <p:nvPr/>
          </p:nvSpPr>
          <p:spPr>
            <a:xfrm>
              <a:off x="5508430" y="1715205"/>
              <a:ext cx="4315800" cy="64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CBME</a:t>
              </a:r>
              <a:endParaRPr/>
            </a:p>
          </p:txBody>
        </p:sp>
        <p:sp>
          <p:nvSpPr>
            <p:cNvPr id="637" name="Google Shape;637;g210fed1c43d_0_336"/>
            <p:cNvSpPr/>
            <p:nvPr/>
          </p:nvSpPr>
          <p:spPr>
            <a:xfrm>
              <a:off x="5508430" y="2457773"/>
              <a:ext cx="4315800" cy="2302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210fed1c43d_0_336"/>
            <p:cNvSpPr txBox="1"/>
            <p:nvPr/>
          </p:nvSpPr>
          <p:spPr>
            <a:xfrm>
              <a:off x="5508430" y="2457773"/>
              <a:ext cx="4315800" cy="2302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Competency Focus</a:t>
              </a:r>
              <a:endParaRPr/>
            </a:p>
            <a:p>
              <a:pPr indent="0" lvl="0" marL="0" marR="0" rtl="0" algn="ctr">
                <a:lnSpc>
                  <a:spcPct val="100000"/>
                </a:lnSpc>
                <a:spcBef>
                  <a:spcPts val="63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Flexible with opportunities for specialization</a:t>
              </a:r>
              <a:endParaRPr/>
            </a:p>
            <a:p>
              <a:pPr indent="0" lvl="0" marL="0" marR="0" rtl="0" algn="ctr">
                <a:lnSpc>
                  <a:spcPct val="100000"/>
                </a:lnSpc>
                <a:spcBef>
                  <a:spcPts val="63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Balance formative and summative feedback</a:t>
              </a:r>
              <a:endParaRPr/>
            </a:p>
            <a:p>
              <a:pPr indent="0" lvl="0" marL="0" marR="0" rtl="0" algn="ctr">
                <a:lnSpc>
                  <a:spcPct val="100000"/>
                </a:lnSpc>
                <a:spcBef>
                  <a:spcPts val="63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Emphasis on education</a:t>
              </a:r>
              <a:endParaRPr/>
            </a:p>
            <a:p>
              <a:pPr indent="0" lvl="0" marL="0" marR="0" rtl="0" algn="ctr">
                <a:lnSpc>
                  <a:spcPct val="100000"/>
                </a:lnSpc>
                <a:spcBef>
                  <a:spcPts val="63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Focus on Learning</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10e297ef88_0_831"/>
          <p:cNvSpPr txBox="1"/>
          <p:nvPr>
            <p:ph type="title"/>
          </p:nvPr>
        </p:nvSpPr>
        <p:spPr>
          <a:xfrm>
            <a:off x="1956216" y="256529"/>
            <a:ext cx="9581700" cy="106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US"/>
              <a:t>Family Medicine Residency Context</a:t>
            </a:r>
            <a:br>
              <a:rPr lang="en-US"/>
            </a:br>
            <a:endParaRPr i="1">
              <a:solidFill>
                <a:srgbClr val="FF0000"/>
              </a:solidFill>
            </a:endParaRPr>
          </a:p>
        </p:txBody>
      </p:sp>
      <p:sp>
        <p:nvSpPr>
          <p:cNvPr id="401" name="Google Shape;401;g210e297ef88_0_831"/>
          <p:cNvSpPr txBox="1"/>
          <p:nvPr>
            <p:ph idx="1" type="body"/>
          </p:nvPr>
        </p:nvSpPr>
        <p:spPr>
          <a:xfrm>
            <a:off x="838200" y="1744220"/>
            <a:ext cx="10929600" cy="4351200"/>
          </a:xfrm>
          <a:prstGeom prst="rect">
            <a:avLst/>
          </a:prstGeom>
          <a:noFill/>
          <a:ln>
            <a:noFill/>
          </a:ln>
        </p:spPr>
        <p:txBody>
          <a:bodyPr anchorCtr="0" anchor="t" bIns="45700" lIns="91425" spcFirstLastPara="1" rIns="91425" wrap="square" tIns="45700">
            <a:normAutofit/>
          </a:bodyPr>
          <a:lstStyle/>
          <a:p>
            <a:pPr indent="-241934" lvl="0" marL="228600" rtl="0" algn="l">
              <a:lnSpc>
                <a:spcPct val="100000"/>
              </a:lnSpc>
              <a:spcBef>
                <a:spcPts val="0"/>
              </a:spcBef>
              <a:spcAft>
                <a:spcPts val="0"/>
              </a:spcAft>
              <a:buClr>
                <a:schemeClr val="dk1"/>
              </a:buClr>
              <a:buSzPts val="2800"/>
              <a:buChar char="•"/>
            </a:pPr>
            <a:r>
              <a:rPr b="1" lang="en-US"/>
              <a:t>761</a:t>
            </a:r>
            <a:r>
              <a:rPr lang="en-US"/>
              <a:t> Residencies, </a:t>
            </a:r>
            <a:r>
              <a:rPr b="1" lang="en-US"/>
              <a:t>15K</a:t>
            </a:r>
            <a:r>
              <a:rPr lang="en-US"/>
              <a:t> Residents and 3 major national/regional trials of clinical and educational transformation of residencies</a:t>
            </a:r>
            <a:endParaRPr/>
          </a:p>
          <a:p>
            <a:pPr indent="-241934" lvl="0" marL="228600" rtl="0" algn="l">
              <a:lnSpc>
                <a:spcPct val="100000"/>
              </a:lnSpc>
              <a:spcBef>
                <a:spcPts val="600"/>
              </a:spcBef>
              <a:spcAft>
                <a:spcPts val="0"/>
              </a:spcAft>
              <a:buClr>
                <a:schemeClr val="dk1"/>
              </a:buClr>
              <a:buSzPts val="2800"/>
              <a:buChar char="•"/>
            </a:pPr>
            <a:r>
              <a:rPr lang="en-US"/>
              <a:t>Collaboration between ABFM and FM RC has eliminated disparities in ABFM board certification rates for IMGs, Blacks, Hispanics and Native Americans</a:t>
            </a:r>
            <a:endParaRPr/>
          </a:p>
          <a:p>
            <a:pPr indent="-241934" lvl="0" marL="228600" rtl="0" algn="l">
              <a:lnSpc>
                <a:spcPct val="100000"/>
              </a:lnSpc>
              <a:spcBef>
                <a:spcPts val="600"/>
              </a:spcBef>
              <a:spcAft>
                <a:spcPts val="0"/>
              </a:spcAft>
              <a:buClr>
                <a:schemeClr val="dk1"/>
              </a:buClr>
              <a:buSzPts val="2800"/>
              <a:buChar char="•"/>
            </a:pPr>
            <a:r>
              <a:rPr lang="en-US"/>
              <a:t>FM Residents start board certification </a:t>
            </a:r>
            <a:r>
              <a:rPr i="1" lang="en-US"/>
              <a:t>in residency</a:t>
            </a:r>
            <a:r>
              <a:rPr lang="en-US"/>
              <a:t>—90% complete activities and exam by end of residency</a:t>
            </a:r>
            <a:endParaRPr/>
          </a:p>
          <a:p>
            <a:pPr indent="-241934" lvl="0" marL="228600" rtl="0" algn="l">
              <a:lnSpc>
                <a:spcPct val="100000"/>
              </a:lnSpc>
              <a:spcBef>
                <a:spcPts val="600"/>
              </a:spcBef>
              <a:spcAft>
                <a:spcPts val="0"/>
              </a:spcAft>
              <a:buClr>
                <a:schemeClr val="dk1"/>
              </a:buClr>
              <a:buSzPts val="2800"/>
              <a:buChar char="•"/>
            </a:pPr>
            <a:r>
              <a:rPr lang="en-US"/>
              <a:t>Family Medicine is </a:t>
            </a:r>
            <a:r>
              <a:rPr i="1" lang="en-US"/>
              <a:t>only</a:t>
            </a:r>
            <a:r>
              <a:rPr lang="en-US"/>
              <a:t> specialty which collects outcomes on residents 3 years out </a:t>
            </a:r>
            <a:endParaRPr/>
          </a:p>
        </p:txBody>
      </p:sp>
      <p:sp>
        <p:nvSpPr>
          <p:cNvPr id="402" name="Google Shape;402;g210e297ef88_0_831"/>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10e297ef88_0_831"/>
          <p:cNvSpPr txBox="1"/>
          <p:nvPr/>
        </p:nvSpPr>
        <p:spPr>
          <a:xfrm>
            <a:off x="3229187" y="256529"/>
            <a:ext cx="7186200" cy="1068900"/>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Family Medicine Residency Context</a:t>
            </a:r>
            <a:br>
              <a:rPr lang="en-US" sz="3600">
                <a:solidFill>
                  <a:srgbClr val="FFFFFF"/>
                </a:solidFill>
                <a:latin typeface="Calibri"/>
                <a:ea typeface="Calibri"/>
                <a:cs typeface="Calibri"/>
                <a:sym typeface="Calibri"/>
              </a:rPr>
            </a:br>
            <a:endParaRPr i="1" sz="3600">
              <a:solidFill>
                <a:srgbClr val="FF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grpSp>
        <p:nvGrpSpPr>
          <p:cNvPr id="644" name="Google Shape;644;g210fed1c43d_0_351"/>
          <p:cNvGrpSpPr/>
          <p:nvPr/>
        </p:nvGrpSpPr>
        <p:grpSpPr>
          <a:xfrm>
            <a:off x="2226988" y="1327179"/>
            <a:ext cx="8123734" cy="4756663"/>
            <a:chOff x="2116" y="330993"/>
            <a:chExt cx="8123734" cy="4756663"/>
          </a:xfrm>
        </p:grpSpPr>
        <p:sp>
          <p:nvSpPr>
            <p:cNvPr id="645" name="Google Shape;645;g210fed1c43d_0_351"/>
            <p:cNvSpPr/>
            <p:nvPr/>
          </p:nvSpPr>
          <p:spPr>
            <a:xfrm>
              <a:off x="2116" y="945620"/>
              <a:ext cx="2137800" cy="1068900"/>
            </a:xfrm>
            <a:prstGeom prst="roundRect">
              <a:avLst>
                <a:gd fmla="val 10000" name="adj"/>
              </a:avLst>
            </a:prstGeom>
            <a:solidFill>
              <a:srgbClr val="7B7B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210fed1c43d_0_351"/>
            <p:cNvSpPr txBox="1"/>
            <p:nvPr/>
          </p:nvSpPr>
          <p:spPr>
            <a:xfrm>
              <a:off x="33423" y="976927"/>
              <a:ext cx="2075100" cy="1006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Curriculum</a:t>
              </a:r>
              <a:endParaRPr/>
            </a:p>
          </p:txBody>
        </p:sp>
        <p:sp>
          <p:nvSpPr>
            <p:cNvPr id="647" name="Google Shape;647;g210fed1c43d_0_351"/>
            <p:cNvSpPr/>
            <p:nvPr/>
          </p:nvSpPr>
          <p:spPr>
            <a:xfrm rot="-2142849">
              <a:off x="2040920" y="1154978"/>
              <a:ext cx="1053034" cy="35467"/>
            </a:xfrm>
            <a:custGeom>
              <a:rect b="b" l="l" r="r" t="t"/>
              <a:pathLst>
                <a:path extrusionOk="0" h="120000" w="120000">
                  <a:moveTo>
                    <a:pt x="0" y="59998"/>
                  </a:moveTo>
                  <a:lnTo>
                    <a:pt x="120000" y="59998"/>
                  </a:lnTo>
                </a:path>
              </a:pathLst>
            </a:custGeom>
            <a:noFill/>
            <a:ln cap="flat" cmpd="sng" w="25400">
              <a:solidFill>
                <a:srgbClr val="345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10fed1c43d_0_351"/>
            <p:cNvSpPr txBox="1"/>
            <p:nvPr/>
          </p:nvSpPr>
          <p:spPr>
            <a:xfrm rot="-2129986">
              <a:off x="2541175" y="1146555"/>
              <a:ext cx="52695" cy="5269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49" name="Google Shape;649;g210fed1c43d_0_351"/>
            <p:cNvSpPr/>
            <p:nvPr/>
          </p:nvSpPr>
          <p:spPr>
            <a:xfrm>
              <a:off x="2995083" y="330993"/>
              <a:ext cx="2137800" cy="1068900"/>
            </a:xfrm>
            <a:prstGeom prst="roundRect">
              <a:avLst>
                <a:gd fmla="val 10000" name="adj"/>
              </a:avLst>
            </a:prstGeom>
            <a:solidFill>
              <a:srgbClr val="7B7B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210fed1c43d_0_351"/>
            <p:cNvSpPr txBox="1"/>
            <p:nvPr/>
          </p:nvSpPr>
          <p:spPr>
            <a:xfrm>
              <a:off x="3026390" y="362300"/>
              <a:ext cx="2075100" cy="1006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Educational Objectives</a:t>
              </a:r>
              <a:endParaRPr/>
            </a:p>
          </p:txBody>
        </p:sp>
        <p:sp>
          <p:nvSpPr>
            <p:cNvPr id="651" name="Google Shape;651;g210fed1c43d_0_351"/>
            <p:cNvSpPr/>
            <p:nvPr/>
          </p:nvSpPr>
          <p:spPr>
            <a:xfrm rot="2142849">
              <a:off x="2040944" y="1769679"/>
              <a:ext cx="1053034" cy="35467"/>
            </a:xfrm>
            <a:custGeom>
              <a:rect b="b" l="l" r="r" t="t"/>
              <a:pathLst>
                <a:path extrusionOk="0" h="120000" w="120000">
                  <a:moveTo>
                    <a:pt x="0" y="59998"/>
                  </a:moveTo>
                  <a:lnTo>
                    <a:pt x="120000" y="59998"/>
                  </a:lnTo>
                </a:path>
              </a:pathLst>
            </a:custGeom>
            <a:noFill/>
            <a:ln cap="flat" cmpd="sng" w="25400">
              <a:solidFill>
                <a:srgbClr val="345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210fed1c43d_0_351"/>
            <p:cNvSpPr txBox="1"/>
            <p:nvPr/>
          </p:nvSpPr>
          <p:spPr>
            <a:xfrm rot="2129986">
              <a:off x="2541306" y="1761051"/>
              <a:ext cx="52695" cy="5269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53" name="Google Shape;653;g210fed1c43d_0_351"/>
            <p:cNvSpPr/>
            <p:nvPr/>
          </p:nvSpPr>
          <p:spPr>
            <a:xfrm>
              <a:off x="2995083" y="1560248"/>
              <a:ext cx="2137800" cy="1068900"/>
            </a:xfrm>
            <a:prstGeom prst="roundRect">
              <a:avLst>
                <a:gd fmla="val 10000" name="adj"/>
              </a:avLst>
            </a:prstGeom>
            <a:solidFill>
              <a:srgbClr val="7B7B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10fed1c43d_0_351"/>
            <p:cNvSpPr txBox="1"/>
            <p:nvPr/>
          </p:nvSpPr>
          <p:spPr>
            <a:xfrm>
              <a:off x="3026390" y="1591555"/>
              <a:ext cx="2075100" cy="1006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Assessment</a:t>
              </a:r>
              <a:endParaRPr/>
            </a:p>
          </p:txBody>
        </p:sp>
        <p:sp>
          <p:nvSpPr>
            <p:cNvPr id="655" name="Google Shape;655;g210fed1c43d_0_351"/>
            <p:cNvSpPr/>
            <p:nvPr/>
          </p:nvSpPr>
          <p:spPr>
            <a:xfrm>
              <a:off x="2116" y="3404129"/>
              <a:ext cx="2137800" cy="1068900"/>
            </a:xfrm>
            <a:prstGeom prst="roundRect">
              <a:avLst>
                <a:gd fmla="val 10000" name="adj"/>
              </a:avLst>
            </a:prstGeom>
            <a:solidFill>
              <a:srgbClr val="BF9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210fed1c43d_0_351"/>
            <p:cNvSpPr txBox="1"/>
            <p:nvPr/>
          </p:nvSpPr>
          <p:spPr>
            <a:xfrm>
              <a:off x="33423" y="3435436"/>
              <a:ext cx="2075100" cy="1006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Health Needs</a:t>
              </a:r>
              <a:endParaRPr/>
            </a:p>
            <a:p>
              <a:pPr indent="0" lvl="0" marL="0" marR="0" rtl="0" algn="ctr">
                <a:lnSpc>
                  <a:spcPct val="90000"/>
                </a:lnSpc>
                <a:spcBef>
                  <a:spcPts val="805"/>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Health Systems</a:t>
              </a:r>
              <a:endParaRPr/>
            </a:p>
          </p:txBody>
        </p:sp>
        <p:sp>
          <p:nvSpPr>
            <p:cNvPr id="657" name="Google Shape;657;g210fed1c43d_0_351"/>
            <p:cNvSpPr/>
            <p:nvPr/>
          </p:nvSpPr>
          <p:spPr>
            <a:xfrm>
              <a:off x="2139949" y="3920833"/>
              <a:ext cx="855000" cy="35400"/>
            </a:xfrm>
            <a:custGeom>
              <a:rect b="b" l="l" r="r" t="t"/>
              <a:pathLst>
                <a:path extrusionOk="0" h="120000" w="120000">
                  <a:moveTo>
                    <a:pt x="0" y="59998"/>
                  </a:moveTo>
                  <a:lnTo>
                    <a:pt x="120000" y="59998"/>
                  </a:lnTo>
                </a:path>
              </a:pathLst>
            </a:custGeom>
            <a:noFill/>
            <a:ln cap="flat" cmpd="sng" w="25400">
              <a:solidFill>
                <a:srgbClr val="345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210fed1c43d_0_351"/>
            <p:cNvSpPr txBox="1"/>
            <p:nvPr/>
          </p:nvSpPr>
          <p:spPr>
            <a:xfrm>
              <a:off x="2546138" y="3917209"/>
              <a:ext cx="42900" cy="429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59" name="Google Shape;659;g210fed1c43d_0_351"/>
            <p:cNvSpPr/>
            <p:nvPr/>
          </p:nvSpPr>
          <p:spPr>
            <a:xfrm>
              <a:off x="2995083" y="3404129"/>
              <a:ext cx="2137800" cy="1068900"/>
            </a:xfrm>
            <a:prstGeom prst="roundRect">
              <a:avLst>
                <a:gd fmla="val 10000" name="adj"/>
              </a:avLst>
            </a:prstGeom>
            <a:solidFill>
              <a:srgbClr val="BF9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10fed1c43d_0_351"/>
            <p:cNvSpPr txBox="1"/>
            <p:nvPr/>
          </p:nvSpPr>
          <p:spPr>
            <a:xfrm>
              <a:off x="3026390" y="3435436"/>
              <a:ext cx="2075100" cy="1006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Competencies Outcomes</a:t>
              </a:r>
              <a:endParaRPr/>
            </a:p>
          </p:txBody>
        </p:sp>
        <p:sp>
          <p:nvSpPr>
            <p:cNvPr id="661" name="Google Shape;661;g210fed1c43d_0_351"/>
            <p:cNvSpPr/>
            <p:nvPr/>
          </p:nvSpPr>
          <p:spPr>
            <a:xfrm rot="-2142849">
              <a:off x="5033887" y="3613487"/>
              <a:ext cx="1053034" cy="35467"/>
            </a:xfrm>
            <a:custGeom>
              <a:rect b="b" l="l" r="r" t="t"/>
              <a:pathLst>
                <a:path extrusionOk="0" h="120000" w="120000">
                  <a:moveTo>
                    <a:pt x="0" y="59998"/>
                  </a:moveTo>
                  <a:lnTo>
                    <a:pt x="120000" y="59998"/>
                  </a:lnTo>
                </a:path>
              </a:pathLst>
            </a:custGeom>
            <a:noFill/>
            <a:ln cap="flat" cmpd="sng" w="25400">
              <a:solidFill>
                <a:srgbClr val="3A66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210fed1c43d_0_351"/>
            <p:cNvSpPr txBox="1"/>
            <p:nvPr/>
          </p:nvSpPr>
          <p:spPr>
            <a:xfrm rot="-2129986">
              <a:off x="5534141" y="3605063"/>
              <a:ext cx="52695" cy="5269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63" name="Google Shape;663;g210fed1c43d_0_351"/>
            <p:cNvSpPr/>
            <p:nvPr/>
          </p:nvSpPr>
          <p:spPr>
            <a:xfrm>
              <a:off x="5988050" y="2789502"/>
              <a:ext cx="2137800" cy="1068900"/>
            </a:xfrm>
            <a:prstGeom prst="roundRect">
              <a:avLst>
                <a:gd fmla="val 10000" name="adj"/>
              </a:avLst>
            </a:prstGeom>
            <a:solidFill>
              <a:srgbClr val="BF9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g210fed1c43d_0_351"/>
            <p:cNvSpPr txBox="1"/>
            <p:nvPr/>
          </p:nvSpPr>
          <p:spPr>
            <a:xfrm>
              <a:off x="6019357" y="2820809"/>
              <a:ext cx="2075100" cy="1006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Curriculum</a:t>
              </a:r>
              <a:endParaRPr/>
            </a:p>
          </p:txBody>
        </p:sp>
        <p:sp>
          <p:nvSpPr>
            <p:cNvPr id="665" name="Google Shape;665;g210fed1c43d_0_351"/>
            <p:cNvSpPr/>
            <p:nvPr/>
          </p:nvSpPr>
          <p:spPr>
            <a:xfrm rot="2142849">
              <a:off x="5033911" y="4228188"/>
              <a:ext cx="1053034" cy="35467"/>
            </a:xfrm>
            <a:custGeom>
              <a:rect b="b" l="l" r="r" t="t"/>
              <a:pathLst>
                <a:path extrusionOk="0" h="120000" w="120000">
                  <a:moveTo>
                    <a:pt x="0" y="59998"/>
                  </a:moveTo>
                  <a:lnTo>
                    <a:pt x="120000" y="59998"/>
                  </a:lnTo>
                </a:path>
              </a:pathLst>
            </a:custGeom>
            <a:noFill/>
            <a:ln cap="flat" cmpd="sng" w="25400">
              <a:solidFill>
                <a:srgbClr val="3A66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210fed1c43d_0_351"/>
            <p:cNvSpPr txBox="1"/>
            <p:nvPr/>
          </p:nvSpPr>
          <p:spPr>
            <a:xfrm rot="2129986">
              <a:off x="5534272" y="4219559"/>
              <a:ext cx="52695" cy="5269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67" name="Google Shape;667;g210fed1c43d_0_351"/>
            <p:cNvSpPr/>
            <p:nvPr/>
          </p:nvSpPr>
          <p:spPr>
            <a:xfrm>
              <a:off x="5988050" y="4018756"/>
              <a:ext cx="2137800" cy="1068900"/>
            </a:xfrm>
            <a:prstGeom prst="roundRect">
              <a:avLst>
                <a:gd fmla="val 10000" name="adj"/>
              </a:avLst>
            </a:prstGeom>
            <a:solidFill>
              <a:srgbClr val="BF9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210fed1c43d_0_351"/>
            <p:cNvSpPr txBox="1"/>
            <p:nvPr/>
          </p:nvSpPr>
          <p:spPr>
            <a:xfrm>
              <a:off x="6019357" y="4050063"/>
              <a:ext cx="2075100" cy="1006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Assessment</a:t>
              </a:r>
              <a:endParaRPr/>
            </a:p>
          </p:txBody>
        </p:sp>
      </p:grpSp>
      <p:sp>
        <p:nvSpPr>
          <p:cNvPr id="669" name="Google Shape;669;g210fed1c43d_0_351"/>
          <p:cNvSpPr txBox="1"/>
          <p:nvPr/>
        </p:nvSpPr>
        <p:spPr>
          <a:xfrm>
            <a:off x="191275" y="1242518"/>
            <a:ext cx="27735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Traditional Model</a:t>
            </a:r>
            <a:endParaRPr/>
          </a:p>
        </p:txBody>
      </p:sp>
      <p:sp>
        <p:nvSpPr>
          <p:cNvPr id="670" name="Google Shape;670;g210fed1c43d_0_351"/>
          <p:cNvSpPr txBox="1"/>
          <p:nvPr/>
        </p:nvSpPr>
        <p:spPr>
          <a:xfrm>
            <a:off x="375603" y="3545974"/>
            <a:ext cx="19623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CBME Model</a:t>
            </a:r>
            <a:endParaRPr/>
          </a:p>
        </p:txBody>
      </p:sp>
      <p:cxnSp>
        <p:nvCxnSpPr>
          <p:cNvPr id="671" name="Google Shape;671;g210fed1c43d_0_351"/>
          <p:cNvCxnSpPr/>
          <p:nvPr/>
        </p:nvCxnSpPr>
        <p:spPr>
          <a:xfrm>
            <a:off x="6096000" y="1765738"/>
            <a:ext cx="0" cy="331200"/>
          </a:xfrm>
          <a:prstGeom prst="straightConnector1">
            <a:avLst/>
          </a:prstGeom>
          <a:noFill/>
          <a:ln cap="flat" cmpd="sng" w="9525">
            <a:solidFill>
              <a:srgbClr val="3E6EC2"/>
            </a:solidFill>
            <a:prstDash val="solid"/>
            <a:round/>
            <a:headEnd len="sm" w="sm" type="none"/>
            <a:tailEnd len="sm" w="sm" type="none"/>
          </a:ln>
        </p:spPr>
      </p:cxnSp>
      <p:sp>
        <p:nvSpPr>
          <p:cNvPr id="672" name="Google Shape;672;g210fed1c43d_0_351"/>
          <p:cNvSpPr txBox="1"/>
          <p:nvPr/>
        </p:nvSpPr>
        <p:spPr>
          <a:xfrm>
            <a:off x="2224872" y="5468434"/>
            <a:ext cx="2113200" cy="55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accent1"/>
                </a:solidFill>
                <a:latin typeface="Times New Roman"/>
                <a:ea typeface="Times New Roman"/>
                <a:cs typeface="Times New Roman"/>
                <a:sym typeface="Times New Roman"/>
              </a:rPr>
              <a:t>Why?</a:t>
            </a:r>
            <a:endParaRPr/>
          </a:p>
        </p:txBody>
      </p:sp>
      <p:sp>
        <p:nvSpPr>
          <p:cNvPr id="673" name="Google Shape;673;g210fed1c43d_0_351"/>
          <p:cNvSpPr txBox="1"/>
          <p:nvPr/>
        </p:nvSpPr>
        <p:spPr>
          <a:xfrm>
            <a:off x="5326028" y="5468435"/>
            <a:ext cx="2113200" cy="55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accent1"/>
                </a:solidFill>
                <a:latin typeface="Times New Roman"/>
                <a:ea typeface="Times New Roman"/>
                <a:cs typeface="Times New Roman"/>
                <a:sym typeface="Times New Roman"/>
              </a:rPr>
              <a:t>What?</a:t>
            </a:r>
            <a:endParaRPr/>
          </a:p>
        </p:txBody>
      </p:sp>
      <p:sp>
        <p:nvSpPr>
          <p:cNvPr id="674" name="Google Shape;674;g210fed1c43d_0_351"/>
          <p:cNvSpPr txBox="1"/>
          <p:nvPr/>
        </p:nvSpPr>
        <p:spPr>
          <a:xfrm>
            <a:off x="10352872" y="4617409"/>
            <a:ext cx="2113200" cy="55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accent1"/>
                </a:solidFill>
                <a:latin typeface="Times New Roman"/>
                <a:ea typeface="Times New Roman"/>
                <a:cs typeface="Times New Roman"/>
                <a:sym typeface="Times New Roman"/>
              </a:rPr>
              <a:t>How?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g210fed1c43d_0_386"/>
          <p:cNvSpPr txBox="1"/>
          <p:nvPr>
            <p:ph type="title"/>
          </p:nvPr>
        </p:nvSpPr>
        <p:spPr>
          <a:xfrm>
            <a:off x="2790022" y="176763"/>
            <a:ext cx="10396800" cy="115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400">
                <a:solidFill>
                  <a:schemeClr val="lt1"/>
                </a:solidFill>
              </a:rPr>
              <a:t>Program Requirement Revisions</a:t>
            </a:r>
            <a:endParaRPr/>
          </a:p>
        </p:txBody>
      </p:sp>
      <p:grpSp>
        <p:nvGrpSpPr>
          <p:cNvPr id="681" name="Google Shape;681;g210fed1c43d_0_386"/>
          <p:cNvGrpSpPr/>
          <p:nvPr/>
        </p:nvGrpSpPr>
        <p:grpSpPr>
          <a:xfrm>
            <a:off x="2997557" y="2178693"/>
            <a:ext cx="5383125" cy="2700001"/>
            <a:chOff x="2909138" y="4304"/>
            <a:chExt cx="5383125" cy="2700001"/>
          </a:xfrm>
        </p:grpSpPr>
        <p:sp>
          <p:nvSpPr>
            <p:cNvPr id="682" name="Google Shape;682;g210fed1c43d_0_386"/>
            <p:cNvSpPr/>
            <p:nvPr/>
          </p:nvSpPr>
          <p:spPr>
            <a:xfrm>
              <a:off x="3391763" y="4304"/>
              <a:ext cx="1509900" cy="15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210fed1c43d_0_386"/>
            <p:cNvSpPr/>
            <p:nvPr/>
          </p:nvSpPr>
          <p:spPr>
            <a:xfrm>
              <a:off x="3713513" y="326055"/>
              <a:ext cx="866400" cy="8664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210fed1c43d_0_386"/>
            <p:cNvSpPr/>
            <p:nvPr/>
          </p:nvSpPr>
          <p:spPr>
            <a:xfrm>
              <a:off x="2909138" y="1984305"/>
              <a:ext cx="2475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210fed1c43d_0_386"/>
            <p:cNvSpPr txBox="1"/>
            <p:nvPr/>
          </p:nvSpPr>
          <p:spPr>
            <a:xfrm>
              <a:off x="2909138" y="1984305"/>
              <a:ext cx="2475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rgbClr val="000000"/>
                  </a:solidFill>
                  <a:latin typeface="Arial"/>
                  <a:ea typeface="Arial"/>
                  <a:cs typeface="Arial"/>
                  <a:sym typeface="Arial"/>
                </a:rPr>
                <a:t>PROCESS</a:t>
              </a:r>
              <a:endParaRPr/>
            </a:p>
          </p:txBody>
        </p:sp>
        <p:sp>
          <p:nvSpPr>
            <p:cNvPr id="686" name="Google Shape;686;g210fed1c43d_0_386"/>
            <p:cNvSpPr/>
            <p:nvPr/>
          </p:nvSpPr>
          <p:spPr>
            <a:xfrm>
              <a:off x="6299888" y="4304"/>
              <a:ext cx="1509900" cy="15099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210fed1c43d_0_386"/>
            <p:cNvSpPr/>
            <p:nvPr/>
          </p:nvSpPr>
          <p:spPr>
            <a:xfrm>
              <a:off x="6621638" y="326055"/>
              <a:ext cx="866400" cy="8664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g210fed1c43d_0_386"/>
            <p:cNvSpPr/>
            <p:nvPr/>
          </p:nvSpPr>
          <p:spPr>
            <a:xfrm>
              <a:off x="5817263" y="1984305"/>
              <a:ext cx="2475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210fed1c43d_0_386"/>
            <p:cNvSpPr txBox="1"/>
            <p:nvPr/>
          </p:nvSpPr>
          <p:spPr>
            <a:xfrm>
              <a:off x="5817263" y="1984305"/>
              <a:ext cx="2475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rgbClr val="000000"/>
                  </a:solidFill>
                  <a:latin typeface="Arial"/>
                  <a:ea typeface="Arial"/>
                  <a:cs typeface="Arial"/>
                  <a:sym typeface="Arial"/>
                </a:rPr>
                <a:t>OUTCOMES</a:t>
              </a:r>
              <a:endParaRPr/>
            </a:p>
          </p:txBody>
        </p:sp>
      </p:grpSp>
      <p:sp>
        <p:nvSpPr>
          <p:cNvPr id="690" name="Google Shape;690;g210fed1c43d_0_386"/>
          <p:cNvSpPr txBox="1"/>
          <p:nvPr/>
        </p:nvSpPr>
        <p:spPr>
          <a:xfrm>
            <a:off x="3701585" y="1473507"/>
            <a:ext cx="1775100" cy="55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rgbClr val="036566"/>
                </a:solidFill>
                <a:latin typeface="Times New Roman"/>
                <a:ea typeface="Times New Roman"/>
                <a:cs typeface="Times New Roman"/>
                <a:sym typeface="Times New Roman"/>
              </a:rPr>
              <a:t>How?</a:t>
            </a:r>
            <a:endParaRPr/>
          </a:p>
        </p:txBody>
      </p:sp>
      <p:sp>
        <p:nvSpPr>
          <p:cNvPr id="691" name="Google Shape;691;g210fed1c43d_0_386"/>
          <p:cNvSpPr txBox="1"/>
          <p:nvPr/>
        </p:nvSpPr>
        <p:spPr>
          <a:xfrm>
            <a:off x="6420320" y="1473507"/>
            <a:ext cx="2113200" cy="55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rgbClr val="036566"/>
                </a:solidFill>
                <a:latin typeface="Times New Roman"/>
                <a:ea typeface="Times New Roman"/>
                <a:cs typeface="Times New Roman"/>
                <a:sym typeface="Times New Roman"/>
              </a:rPr>
              <a:t>What?</a:t>
            </a:r>
            <a:endParaRPr/>
          </a:p>
        </p:txBody>
      </p:sp>
      <p:sp>
        <p:nvSpPr>
          <p:cNvPr id="692" name="Google Shape;692;g210fed1c43d_0_386"/>
          <p:cNvSpPr txBox="1"/>
          <p:nvPr/>
        </p:nvSpPr>
        <p:spPr>
          <a:xfrm>
            <a:off x="3135501" y="4882999"/>
            <a:ext cx="2553600" cy="13854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100" u="none" cap="none" strike="noStrike">
                <a:solidFill>
                  <a:srgbClr val="036566"/>
                </a:solidFill>
                <a:latin typeface="Arial"/>
                <a:ea typeface="Arial"/>
                <a:cs typeface="Arial"/>
                <a:sym typeface="Arial"/>
              </a:rPr>
              <a:t>IV.C. Curriculum Organization and Resident Experiences</a:t>
            </a:r>
            <a:endParaRPr/>
          </a:p>
        </p:txBody>
      </p:sp>
      <p:sp>
        <p:nvSpPr>
          <p:cNvPr id="693" name="Google Shape;693;g210fed1c43d_0_386"/>
          <p:cNvSpPr txBox="1"/>
          <p:nvPr/>
        </p:nvSpPr>
        <p:spPr>
          <a:xfrm>
            <a:off x="5979940" y="4923894"/>
            <a:ext cx="2553600" cy="738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100" u="none" cap="none" strike="noStrike">
                <a:solidFill>
                  <a:srgbClr val="036566"/>
                </a:solidFill>
                <a:latin typeface="Arial"/>
                <a:ea typeface="Arial"/>
                <a:cs typeface="Arial"/>
                <a:sym typeface="Arial"/>
              </a:rPr>
              <a:t>IV.B. ACGME Competencies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grpSp>
        <p:nvGrpSpPr>
          <p:cNvPr id="699" name="Google Shape;699;g210fed1c43d_0_404"/>
          <p:cNvGrpSpPr/>
          <p:nvPr/>
        </p:nvGrpSpPr>
        <p:grpSpPr>
          <a:xfrm>
            <a:off x="1571628" y="1394880"/>
            <a:ext cx="9096490" cy="5075196"/>
            <a:chOff x="0" y="0"/>
            <a:chExt cx="9096490" cy="5075196"/>
          </a:xfrm>
        </p:grpSpPr>
        <p:sp>
          <p:nvSpPr>
            <p:cNvPr id="700" name="Google Shape;700;g210fed1c43d_0_404"/>
            <p:cNvSpPr/>
            <p:nvPr/>
          </p:nvSpPr>
          <p:spPr>
            <a:xfrm rot="10800000">
              <a:off x="3092774" y="32"/>
              <a:ext cx="6003600" cy="1691700"/>
            </a:xfrm>
            <a:custGeom>
              <a:rect b="b" l="l" r="r" t="t"/>
              <a:pathLst>
                <a:path extrusionOk="0" h="120000" w="120000">
                  <a:moveTo>
                    <a:pt x="0" y="120000"/>
                  </a:moveTo>
                  <a:lnTo>
                    <a:pt x="0" y="0"/>
                  </a:lnTo>
                  <a:lnTo>
                    <a:pt x="99394" y="0"/>
                  </a:lnTo>
                  <a:lnTo>
                    <a:pt x="120000" y="120000"/>
                  </a:lnTo>
                  <a:close/>
                </a:path>
              </a:pathLst>
            </a:custGeom>
            <a:solidFill>
              <a:schemeClr val="lt1">
                <a:alpha val="89800"/>
              </a:schemeClr>
            </a:solidFill>
            <a:ln cap="flat" cmpd="sng" w="25400">
              <a:solidFill>
                <a:srgbClr val="3A66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210fed1c43d_0_404"/>
            <p:cNvSpPr txBox="1"/>
            <p:nvPr/>
          </p:nvSpPr>
          <p:spPr>
            <a:xfrm>
              <a:off x="4123690" y="0"/>
              <a:ext cx="4972800" cy="1691700"/>
            </a:xfrm>
            <a:prstGeom prst="rect">
              <a:avLst/>
            </a:prstGeom>
            <a:noFill/>
            <a:ln>
              <a:noFill/>
            </a:ln>
          </p:spPr>
          <p:txBody>
            <a:bodyPr anchorCtr="0" anchor="ctr" bIns="247650" lIns="247650" spcFirstLastPara="1" rIns="247650" wrap="square" tIns="2476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6 months electives </a:t>
              </a:r>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Resident driven in conjunction with faculty/PD</a:t>
              </a:r>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At least 4 months tailored to the needs of future practice. </a:t>
              </a:r>
              <a:endParaRPr/>
            </a:p>
          </p:txBody>
        </p:sp>
        <p:sp>
          <p:nvSpPr>
            <p:cNvPr id="702" name="Google Shape;702;g210fed1c43d_0_404"/>
            <p:cNvSpPr/>
            <p:nvPr/>
          </p:nvSpPr>
          <p:spPr>
            <a:xfrm>
              <a:off x="2061845" y="0"/>
              <a:ext cx="2061900" cy="1691700"/>
            </a:xfrm>
            <a:prstGeom prst="trapezoid">
              <a:avLst>
                <a:gd fmla="val 60939" name="adj"/>
              </a:avLst>
            </a:prstGeom>
            <a:solidFill>
              <a:srgbClr val="3A66B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210fed1c43d_0_404"/>
            <p:cNvSpPr txBox="1"/>
            <p:nvPr/>
          </p:nvSpPr>
          <p:spPr>
            <a:xfrm>
              <a:off x="2061845" y="0"/>
              <a:ext cx="2061900" cy="16917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Individualized </a:t>
              </a:r>
              <a:endParaRPr/>
            </a:p>
            <a:p>
              <a:pPr indent="0" lvl="0" marL="0" marR="0" rtl="0" algn="ctr">
                <a:lnSpc>
                  <a:spcPct val="90000"/>
                </a:lnSpc>
                <a:spcBef>
                  <a:spcPts val="56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learning plans</a:t>
              </a:r>
              <a:endParaRPr/>
            </a:p>
          </p:txBody>
        </p:sp>
        <p:sp>
          <p:nvSpPr>
            <p:cNvPr id="704" name="Google Shape;704;g210fed1c43d_0_404"/>
            <p:cNvSpPr/>
            <p:nvPr/>
          </p:nvSpPr>
          <p:spPr>
            <a:xfrm rot="10800000">
              <a:off x="4123575" y="1691764"/>
              <a:ext cx="4972800" cy="1691700"/>
            </a:xfrm>
            <a:custGeom>
              <a:rect b="b" l="l" r="r" t="t"/>
              <a:pathLst>
                <a:path extrusionOk="0" h="120000" w="120000">
                  <a:moveTo>
                    <a:pt x="0" y="120000"/>
                  </a:moveTo>
                  <a:lnTo>
                    <a:pt x="0" y="0"/>
                  </a:lnTo>
                  <a:lnTo>
                    <a:pt x="95123" y="0"/>
                  </a:lnTo>
                  <a:lnTo>
                    <a:pt x="120000" y="120000"/>
                  </a:lnTo>
                  <a:close/>
                </a:path>
              </a:pathLst>
            </a:custGeom>
            <a:solidFill>
              <a:schemeClr val="lt1">
                <a:alpha val="89800"/>
              </a:schemeClr>
            </a:solidFill>
            <a:ln cap="flat" cmpd="sng" w="25400">
              <a:solidFill>
                <a:srgbClr val="6786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210fed1c43d_0_404"/>
            <p:cNvSpPr txBox="1"/>
            <p:nvPr/>
          </p:nvSpPr>
          <p:spPr>
            <a:xfrm>
              <a:off x="5154612" y="1691732"/>
              <a:ext cx="3941700" cy="1691700"/>
            </a:xfrm>
            <a:prstGeom prst="rect">
              <a:avLst/>
            </a:prstGeom>
            <a:noFill/>
            <a:ln>
              <a:noFill/>
            </a:ln>
          </p:spPr>
          <p:txBody>
            <a:bodyPr anchorCtr="0" anchor="ctr" bIns="247650" lIns="247650" spcFirstLastPara="1" rIns="247650" wrap="square" tIns="2476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12 months</a:t>
              </a:r>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Program specific experiences</a:t>
              </a:r>
              <a:endParaRPr/>
            </a:p>
          </p:txBody>
        </p:sp>
        <p:sp>
          <p:nvSpPr>
            <p:cNvPr id="706" name="Google Shape;706;g210fed1c43d_0_404"/>
            <p:cNvSpPr/>
            <p:nvPr/>
          </p:nvSpPr>
          <p:spPr>
            <a:xfrm>
              <a:off x="1009438" y="1682816"/>
              <a:ext cx="4123800" cy="1691700"/>
            </a:xfrm>
            <a:prstGeom prst="trapezoid">
              <a:avLst>
                <a:gd fmla="val 60939" name="adj"/>
              </a:avLst>
            </a:prstGeom>
            <a:solidFill>
              <a:srgbClr val="678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210fed1c43d_0_404"/>
            <p:cNvSpPr txBox="1"/>
            <p:nvPr/>
          </p:nvSpPr>
          <p:spPr>
            <a:xfrm>
              <a:off x="1731083" y="1682816"/>
              <a:ext cx="2680500" cy="16917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Community based </a:t>
              </a:r>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experiences</a:t>
              </a:r>
              <a:endParaRPr/>
            </a:p>
          </p:txBody>
        </p:sp>
        <p:sp>
          <p:nvSpPr>
            <p:cNvPr id="708" name="Google Shape;708;g210fed1c43d_0_404"/>
            <p:cNvSpPr/>
            <p:nvPr/>
          </p:nvSpPr>
          <p:spPr>
            <a:xfrm rot="10800000">
              <a:off x="5154674" y="3383496"/>
              <a:ext cx="3941700" cy="1691700"/>
            </a:xfrm>
            <a:custGeom>
              <a:rect b="b" l="l" r="r" t="t"/>
              <a:pathLst>
                <a:path extrusionOk="0" h="120000" w="120000">
                  <a:moveTo>
                    <a:pt x="0" y="120000"/>
                  </a:moveTo>
                  <a:lnTo>
                    <a:pt x="0" y="0"/>
                  </a:lnTo>
                  <a:lnTo>
                    <a:pt x="88615" y="0"/>
                  </a:lnTo>
                  <a:lnTo>
                    <a:pt x="120000" y="120000"/>
                  </a:lnTo>
                  <a:close/>
                </a:path>
              </a:pathLst>
            </a:custGeom>
            <a:solidFill>
              <a:schemeClr val="lt1">
                <a:alpha val="89800"/>
              </a:schemeClr>
            </a:solidFill>
            <a:ln cap="flat" cmpd="sng" w="25400">
              <a:solidFill>
                <a:srgbClr val="9BAB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210fed1c43d_0_404"/>
            <p:cNvSpPr txBox="1"/>
            <p:nvPr/>
          </p:nvSpPr>
          <p:spPr>
            <a:xfrm>
              <a:off x="6185534" y="3383464"/>
              <a:ext cx="2910900" cy="1691700"/>
            </a:xfrm>
            <a:prstGeom prst="rect">
              <a:avLst/>
            </a:prstGeom>
            <a:noFill/>
            <a:ln>
              <a:noFill/>
            </a:ln>
          </p:spPr>
          <p:txBody>
            <a:bodyPr anchorCtr="0" anchor="ctr" bIns="247650" lIns="91425" spcFirstLastPara="1" rIns="91425" wrap="square" tIns="2476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18 months</a:t>
              </a:r>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Required clinical experiences for all programs</a:t>
              </a:r>
              <a:endParaRPr/>
            </a:p>
          </p:txBody>
        </p:sp>
        <p:sp>
          <p:nvSpPr>
            <p:cNvPr id="710" name="Google Shape;710;g210fed1c43d_0_404"/>
            <p:cNvSpPr/>
            <p:nvPr/>
          </p:nvSpPr>
          <p:spPr>
            <a:xfrm>
              <a:off x="0" y="3383464"/>
              <a:ext cx="6185400" cy="1691700"/>
            </a:xfrm>
            <a:prstGeom prst="trapezoid">
              <a:avLst>
                <a:gd fmla="val 60939" name="adj"/>
              </a:avLst>
            </a:prstGeom>
            <a:solidFill>
              <a:srgbClr val="9BAB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g210fed1c43d_0_404"/>
            <p:cNvSpPr txBox="1"/>
            <p:nvPr/>
          </p:nvSpPr>
          <p:spPr>
            <a:xfrm>
              <a:off x="1082468" y="3383464"/>
              <a:ext cx="4020600" cy="16917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Foundational Experiences</a:t>
              </a:r>
              <a:endParaRPr/>
            </a:p>
          </p:txBody>
        </p:sp>
      </p:grpSp>
      <p:sp>
        <p:nvSpPr>
          <p:cNvPr id="712" name="Google Shape;712;g210fed1c43d_0_404"/>
          <p:cNvSpPr txBox="1"/>
          <p:nvPr>
            <p:ph type="title"/>
          </p:nvPr>
        </p:nvSpPr>
        <p:spPr>
          <a:xfrm>
            <a:off x="2729344" y="409957"/>
            <a:ext cx="8956500" cy="6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sz="2400">
                <a:solidFill>
                  <a:schemeClr val="lt1"/>
                </a:solidFill>
              </a:rPr>
              <a:t>Scaffolding for the Requirements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210fed1c43d_0_422"/>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400">
                <a:solidFill>
                  <a:schemeClr val="lt1"/>
                </a:solidFill>
              </a:rPr>
              <a:t>Competency Based Medical Education (CBME)</a:t>
            </a:r>
            <a:endParaRPr/>
          </a:p>
        </p:txBody>
      </p:sp>
      <p:grpSp>
        <p:nvGrpSpPr>
          <p:cNvPr id="719" name="Google Shape;719;g210fed1c43d_0_422"/>
          <p:cNvGrpSpPr/>
          <p:nvPr/>
        </p:nvGrpSpPr>
        <p:grpSpPr>
          <a:xfrm>
            <a:off x="-3135792" y="816336"/>
            <a:ext cx="13284218" cy="6093600"/>
            <a:chOff x="-5116992" y="-783865"/>
            <a:chExt cx="13284218" cy="6093600"/>
          </a:xfrm>
        </p:grpSpPr>
        <p:sp>
          <p:nvSpPr>
            <p:cNvPr id="720" name="Google Shape;720;g210fed1c43d_0_422"/>
            <p:cNvSpPr/>
            <p:nvPr/>
          </p:nvSpPr>
          <p:spPr>
            <a:xfrm>
              <a:off x="-5116992" y="-783865"/>
              <a:ext cx="6093600" cy="6093600"/>
            </a:xfrm>
            <a:prstGeom prst="blockArc">
              <a:avLst>
                <a:gd fmla="val 18900000" name="adj1"/>
                <a:gd fmla="val 2700000" name="adj2"/>
                <a:gd fmla="val 354" name="adj3"/>
              </a:avLst>
            </a:prstGeom>
            <a:noFill/>
            <a:ln cap="flat" cmpd="sng" w="9525">
              <a:solidFill>
                <a:srgbClr val="345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210fed1c43d_0_422"/>
            <p:cNvSpPr/>
            <p:nvPr/>
          </p:nvSpPr>
          <p:spPr>
            <a:xfrm>
              <a:off x="427226" y="282782"/>
              <a:ext cx="7740000" cy="565800"/>
            </a:xfrm>
            <a:prstGeom prst="rect">
              <a:avLst/>
            </a:prstGeom>
            <a:gradFill>
              <a:gsLst>
                <a:gs pos="0">
                  <a:srgbClr val="2F6CD6"/>
                </a:gs>
                <a:gs pos="100000">
                  <a:srgbClr val="8FB2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210fed1c43d_0_422"/>
            <p:cNvSpPr txBox="1"/>
            <p:nvPr/>
          </p:nvSpPr>
          <p:spPr>
            <a:xfrm>
              <a:off x="427226" y="282782"/>
              <a:ext cx="77400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Advancement</a:t>
              </a:r>
              <a:endParaRPr/>
            </a:p>
          </p:txBody>
        </p:sp>
        <p:sp>
          <p:nvSpPr>
            <p:cNvPr id="723" name="Google Shape;723;g210fed1c43d_0_422"/>
            <p:cNvSpPr/>
            <p:nvPr/>
          </p:nvSpPr>
          <p:spPr>
            <a:xfrm>
              <a:off x="73522" y="212041"/>
              <a:ext cx="707400" cy="707400"/>
            </a:xfrm>
            <a:prstGeom prst="ellipse">
              <a:avLst/>
            </a:prstGeom>
            <a:blipFill rotWithShape="1">
              <a:blip r:embed="rId3">
                <a:alphaModFix/>
              </a:blip>
              <a:stretch>
                <a:fillRect b="0" l="0" r="0" t="0"/>
              </a:stretch>
            </a:blip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g210fed1c43d_0_422"/>
            <p:cNvSpPr/>
            <p:nvPr/>
          </p:nvSpPr>
          <p:spPr>
            <a:xfrm>
              <a:off x="832752" y="1131400"/>
              <a:ext cx="7334400" cy="565800"/>
            </a:xfrm>
            <a:prstGeom prst="rect">
              <a:avLst/>
            </a:prstGeom>
            <a:gradFill>
              <a:gsLst>
                <a:gs pos="0">
                  <a:srgbClr val="2F6CD6"/>
                </a:gs>
                <a:gs pos="100000">
                  <a:srgbClr val="8FB2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g210fed1c43d_0_422"/>
            <p:cNvSpPr txBox="1"/>
            <p:nvPr/>
          </p:nvSpPr>
          <p:spPr>
            <a:xfrm>
              <a:off x="832752" y="1131400"/>
              <a:ext cx="73344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Competencies</a:t>
              </a:r>
              <a:endParaRPr/>
            </a:p>
          </p:txBody>
        </p:sp>
        <p:sp>
          <p:nvSpPr>
            <p:cNvPr id="726" name="Google Shape;726;g210fed1c43d_0_422"/>
            <p:cNvSpPr/>
            <p:nvPr/>
          </p:nvSpPr>
          <p:spPr>
            <a:xfrm>
              <a:off x="479048" y="1060659"/>
              <a:ext cx="707400" cy="707400"/>
            </a:xfrm>
            <a:prstGeom prst="ellipse">
              <a:avLst/>
            </a:prstGeom>
            <a:blipFill rotWithShape="1">
              <a:blip r:embed="rId4">
                <a:alphaModFix/>
              </a:blip>
              <a:stretch>
                <a:fillRect b="0" l="0" r="0" t="0"/>
              </a:stretch>
            </a:blip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g210fed1c43d_0_422"/>
            <p:cNvSpPr/>
            <p:nvPr/>
          </p:nvSpPr>
          <p:spPr>
            <a:xfrm>
              <a:off x="957216" y="1980018"/>
              <a:ext cx="7209900" cy="565800"/>
            </a:xfrm>
            <a:prstGeom prst="rect">
              <a:avLst/>
            </a:prstGeom>
            <a:gradFill>
              <a:gsLst>
                <a:gs pos="0">
                  <a:srgbClr val="2F6CD6"/>
                </a:gs>
                <a:gs pos="100000">
                  <a:srgbClr val="8FB2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210fed1c43d_0_422"/>
            <p:cNvSpPr txBox="1"/>
            <p:nvPr/>
          </p:nvSpPr>
          <p:spPr>
            <a:xfrm>
              <a:off x="957216" y="1980018"/>
              <a:ext cx="72099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Assessment</a:t>
              </a:r>
              <a:endParaRPr/>
            </a:p>
          </p:txBody>
        </p:sp>
        <p:sp>
          <p:nvSpPr>
            <p:cNvPr id="729" name="Google Shape;729;g210fed1c43d_0_422"/>
            <p:cNvSpPr/>
            <p:nvPr/>
          </p:nvSpPr>
          <p:spPr>
            <a:xfrm>
              <a:off x="603512" y="1909277"/>
              <a:ext cx="707400" cy="707400"/>
            </a:xfrm>
            <a:prstGeom prst="ellipse">
              <a:avLst/>
            </a:prstGeom>
            <a:blipFill rotWithShape="1">
              <a:blip r:embed="rId5">
                <a:alphaModFix/>
              </a:blip>
              <a:stretch>
                <a:fillRect b="0" l="0" r="0" t="0"/>
              </a:stretch>
            </a:blip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210fed1c43d_0_422"/>
            <p:cNvSpPr/>
            <p:nvPr/>
          </p:nvSpPr>
          <p:spPr>
            <a:xfrm>
              <a:off x="832752" y="2828636"/>
              <a:ext cx="7334400" cy="565800"/>
            </a:xfrm>
            <a:prstGeom prst="rect">
              <a:avLst/>
            </a:prstGeom>
            <a:gradFill>
              <a:gsLst>
                <a:gs pos="0">
                  <a:srgbClr val="2F6CD6"/>
                </a:gs>
                <a:gs pos="100000">
                  <a:srgbClr val="8FB2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g210fed1c43d_0_422"/>
            <p:cNvSpPr txBox="1"/>
            <p:nvPr/>
          </p:nvSpPr>
          <p:spPr>
            <a:xfrm>
              <a:off x="832752" y="2828636"/>
              <a:ext cx="73344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Support</a:t>
              </a:r>
              <a:endParaRPr/>
            </a:p>
          </p:txBody>
        </p:sp>
        <p:sp>
          <p:nvSpPr>
            <p:cNvPr id="732" name="Google Shape;732;g210fed1c43d_0_422"/>
            <p:cNvSpPr/>
            <p:nvPr/>
          </p:nvSpPr>
          <p:spPr>
            <a:xfrm>
              <a:off x="479048" y="2757895"/>
              <a:ext cx="707400" cy="707400"/>
            </a:xfrm>
            <a:prstGeom prst="ellipse">
              <a:avLst/>
            </a:prstGeom>
            <a:blipFill rotWithShape="1">
              <a:blip r:embed="rId6">
                <a:alphaModFix/>
              </a:blip>
              <a:stretch>
                <a:fillRect b="0" l="0" r="0" t="0"/>
              </a:stretch>
            </a:blip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g210fed1c43d_0_422"/>
            <p:cNvSpPr/>
            <p:nvPr/>
          </p:nvSpPr>
          <p:spPr>
            <a:xfrm>
              <a:off x="427226" y="3677254"/>
              <a:ext cx="7740000" cy="565800"/>
            </a:xfrm>
            <a:prstGeom prst="rect">
              <a:avLst/>
            </a:prstGeom>
            <a:gradFill>
              <a:gsLst>
                <a:gs pos="0">
                  <a:srgbClr val="2F6CD6"/>
                </a:gs>
                <a:gs pos="100000">
                  <a:srgbClr val="8FB2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210fed1c43d_0_422"/>
            <p:cNvSpPr txBox="1"/>
            <p:nvPr/>
          </p:nvSpPr>
          <p:spPr>
            <a:xfrm>
              <a:off x="427226" y="3677254"/>
              <a:ext cx="77400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Broad Skillset</a:t>
              </a:r>
              <a:endParaRPr/>
            </a:p>
          </p:txBody>
        </p:sp>
        <p:sp>
          <p:nvSpPr>
            <p:cNvPr id="735" name="Google Shape;735;g210fed1c43d_0_422"/>
            <p:cNvSpPr/>
            <p:nvPr/>
          </p:nvSpPr>
          <p:spPr>
            <a:xfrm>
              <a:off x="73522" y="3606513"/>
              <a:ext cx="707400" cy="707400"/>
            </a:xfrm>
            <a:prstGeom prst="ellipse">
              <a:avLst/>
            </a:prstGeom>
            <a:blipFill rotWithShape="1">
              <a:blip r:embed="rId7">
                <a:alphaModFix/>
              </a:blip>
              <a:stretch>
                <a:fillRect b="0" l="0" r="0" t="0"/>
              </a:stretch>
            </a:blip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210fed1c43d_0_444"/>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Elements of CBME:  Advancement</a:t>
            </a:r>
            <a:endParaRPr/>
          </a:p>
        </p:txBody>
      </p:sp>
      <p:sp>
        <p:nvSpPr>
          <p:cNvPr id="742" name="Google Shape;742;g210fed1c43d_0_444"/>
          <p:cNvSpPr txBox="1"/>
          <p:nvPr>
            <p:ph idx="1" type="body"/>
          </p:nvPr>
        </p:nvSpPr>
        <p:spPr>
          <a:xfrm>
            <a:off x="685801" y="2063396"/>
            <a:ext cx="4289400" cy="3311100"/>
          </a:xfrm>
          <a:prstGeom prst="rect">
            <a:avLst/>
          </a:prstGeom>
          <a:noFill/>
          <a:ln>
            <a:noFill/>
          </a:ln>
        </p:spPr>
        <p:txBody>
          <a:bodyPr anchorCtr="0" anchor="t" bIns="45700" lIns="91425" spcFirstLastPara="1" rIns="91425" wrap="square" tIns="45700">
            <a:normAutofit/>
          </a:bodyPr>
          <a:lstStyle/>
          <a:p>
            <a:pPr indent="0" lvl="0" marL="50800" rtl="0" algn="l">
              <a:lnSpc>
                <a:spcPct val="100000"/>
              </a:lnSpc>
              <a:spcBef>
                <a:spcPts val="0"/>
              </a:spcBef>
              <a:spcAft>
                <a:spcPts val="0"/>
              </a:spcAft>
              <a:buSzPts val="2800"/>
              <a:buNone/>
            </a:pPr>
            <a:r>
              <a:rPr lang="en-US" sz="2800" cap="none">
                <a:latin typeface="Arial"/>
                <a:ea typeface="Arial"/>
                <a:cs typeface="Arial"/>
                <a:sym typeface="Arial"/>
              </a:rPr>
              <a:t>Advancement based on mastery</a:t>
            </a:r>
            <a:endParaRPr/>
          </a:p>
          <a:p>
            <a:pPr indent="0" lvl="0" marL="50800" rtl="0" algn="l">
              <a:lnSpc>
                <a:spcPct val="100000"/>
              </a:lnSpc>
              <a:spcBef>
                <a:spcPts val="0"/>
              </a:spcBef>
              <a:spcAft>
                <a:spcPts val="0"/>
              </a:spcAft>
              <a:buSzPts val="2800"/>
              <a:buNone/>
            </a:pPr>
            <a:r>
              <a:t/>
            </a:r>
            <a:endParaRPr sz="2800" cap="none">
              <a:latin typeface="Arial"/>
              <a:ea typeface="Arial"/>
              <a:cs typeface="Arial"/>
              <a:sym typeface="Arial"/>
            </a:endParaRPr>
          </a:p>
          <a:p>
            <a:pPr indent="0" lvl="0" marL="50800" rtl="0" algn="l">
              <a:lnSpc>
                <a:spcPct val="100000"/>
              </a:lnSpc>
              <a:spcBef>
                <a:spcPts val="0"/>
              </a:spcBef>
              <a:spcAft>
                <a:spcPts val="0"/>
              </a:spcAft>
              <a:buSzPts val="2800"/>
              <a:buNone/>
            </a:pPr>
            <a:r>
              <a:rPr lang="en-US" sz="2800" cap="none">
                <a:latin typeface="Arial"/>
                <a:ea typeface="Arial"/>
                <a:cs typeface="Arial"/>
                <a:sym typeface="Arial"/>
              </a:rPr>
              <a:t>Example:  clear advancement criteria</a:t>
            </a:r>
            <a:endParaRPr/>
          </a:p>
          <a:p>
            <a:pPr indent="0" lvl="0" marL="0" rtl="0" algn="l">
              <a:lnSpc>
                <a:spcPct val="100000"/>
              </a:lnSpc>
              <a:spcBef>
                <a:spcPts val="0"/>
              </a:spcBef>
              <a:spcAft>
                <a:spcPts val="0"/>
              </a:spcAft>
              <a:buSzPts val="1400"/>
              <a:buNone/>
            </a:pPr>
            <a:r>
              <a:t/>
            </a:r>
            <a:endParaRPr/>
          </a:p>
        </p:txBody>
      </p:sp>
      <p:pic>
        <p:nvPicPr>
          <p:cNvPr id="743" name="Google Shape;743;g210fed1c43d_0_444"/>
          <p:cNvPicPr preferRelativeResize="0"/>
          <p:nvPr/>
        </p:nvPicPr>
        <p:blipFill rotWithShape="1">
          <a:blip r:embed="rId3">
            <a:alphaModFix/>
          </a:blip>
          <a:srcRect b="0" l="0" r="0" t="0"/>
          <a:stretch/>
        </p:blipFill>
        <p:spPr>
          <a:xfrm>
            <a:off x="4975104" y="1875481"/>
            <a:ext cx="6531096" cy="3657414"/>
          </a:xfrm>
          <a:prstGeom prst="rect">
            <a:avLst/>
          </a:prstGeom>
          <a:noFill/>
          <a:ln>
            <a:noFill/>
          </a:ln>
        </p:spPr>
      </p:pic>
      <p:pic>
        <p:nvPicPr>
          <p:cNvPr id="744" name="Google Shape;744;g210fed1c43d_0_444"/>
          <p:cNvPicPr preferRelativeResize="0"/>
          <p:nvPr/>
        </p:nvPicPr>
        <p:blipFill rotWithShape="1">
          <a:blip r:embed="rId4">
            <a:alphaModFix/>
          </a:blip>
          <a:srcRect b="0" l="0" r="0" t="0"/>
          <a:stretch/>
        </p:blipFill>
        <p:spPr>
          <a:xfrm>
            <a:off x="8374035" y="4495800"/>
            <a:ext cx="3022600" cy="2692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210fed1c43d_0_452"/>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Graduated responsibility</a:t>
            </a:r>
            <a:endParaRPr/>
          </a:p>
        </p:txBody>
      </p:sp>
      <p:pic>
        <p:nvPicPr>
          <p:cNvPr id="751" name="Google Shape;751;g210fed1c43d_0_452"/>
          <p:cNvPicPr preferRelativeResize="0"/>
          <p:nvPr>
            <p:ph idx="1" type="body"/>
          </p:nvPr>
        </p:nvPicPr>
        <p:blipFill rotWithShape="1">
          <a:blip r:embed="rId3">
            <a:alphaModFix/>
          </a:blip>
          <a:srcRect b="0" l="0" r="0" t="0"/>
          <a:stretch/>
        </p:blipFill>
        <p:spPr>
          <a:xfrm>
            <a:off x="2030278" y="1655222"/>
            <a:ext cx="7635300" cy="4581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210fed1c43d_0_458"/>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400">
                <a:solidFill>
                  <a:schemeClr val="lt1"/>
                </a:solidFill>
              </a:rPr>
              <a:t>Elements of CBME:  Competencies</a:t>
            </a:r>
            <a:endParaRPr/>
          </a:p>
        </p:txBody>
      </p:sp>
      <p:sp>
        <p:nvSpPr>
          <p:cNvPr id="758" name="Google Shape;758;g210fed1c43d_0_458"/>
          <p:cNvSpPr txBox="1"/>
          <p:nvPr>
            <p:ph idx="1" type="body"/>
          </p:nvPr>
        </p:nvSpPr>
        <p:spPr>
          <a:xfrm>
            <a:off x="685801" y="2572719"/>
            <a:ext cx="8229600" cy="3599400"/>
          </a:xfrm>
          <a:prstGeom prst="rect">
            <a:avLst/>
          </a:prstGeom>
          <a:noFill/>
          <a:ln>
            <a:noFill/>
          </a:ln>
        </p:spPr>
        <p:txBody>
          <a:bodyPr anchorCtr="0" anchor="t" bIns="45700" lIns="91425" spcFirstLastPara="1" rIns="91425" wrap="square" tIns="45700">
            <a:normAutofit/>
          </a:bodyPr>
          <a:lstStyle/>
          <a:p>
            <a:pPr indent="0" lvl="0" marL="50800" rtl="0" algn="l">
              <a:lnSpc>
                <a:spcPct val="100000"/>
              </a:lnSpc>
              <a:spcBef>
                <a:spcPts val="0"/>
              </a:spcBef>
              <a:spcAft>
                <a:spcPts val="0"/>
              </a:spcAft>
              <a:buSzPts val="2800"/>
              <a:buNone/>
            </a:pPr>
            <a:r>
              <a:rPr b="1" lang="en-US" sz="2800" cap="none">
                <a:latin typeface="Arial"/>
                <a:ea typeface="Arial"/>
                <a:cs typeface="Arial"/>
                <a:sym typeface="Arial"/>
              </a:rPr>
              <a:t>Competencies include explicit, measurable learning objectives that empower learners</a:t>
            </a:r>
            <a:endParaRPr/>
          </a:p>
          <a:p>
            <a:pPr indent="0" lvl="0" marL="50800" rtl="0" algn="l">
              <a:lnSpc>
                <a:spcPct val="100000"/>
              </a:lnSpc>
              <a:spcBef>
                <a:spcPts val="0"/>
              </a:spcBef>
              <a:spcAft>
                <a:spcPts val="0"/>
              </a:spcAft>
              <a:buSzPts val="2800"/>
              <a:buNone/>
            </a:pPr>
            <a:r>
              <a:t/>
            </a:r>
            <a:endParaRPr sz="2800" cap="none">
              <a:latin typeface="Arial"/>
              <a:ea typeface="Arial"/>
              <a:cs typeface="Arial"/>
              <a:sym typeface="Arial"/>
            </a:endParaRPr>
          </a:p>
          <a:p>
            <a:pPr indent="0" lvl="0" marL="50800" rtl="0" algn="l">
              <a:lnSpc>
                <a:spcPct val="100000"/>
              </a:lnSpc>
              <a:spcBef>
                <a:spcPts val="0"/>
              </a:spcBef>
              <a:spcAft>
                <a:spcPts val="0"/>
              </a:spcAft>
              <a:buSzPts val="2800"/>
              <a:buNone/>
            </a:pPr>
            <a:r>
              <a:rPr lang="en-US" sz="2800" cap="none">
                <a:latin typeface="Arial"/>
                <a:ea typeface="Arial"/>
                <a:cs typeface="Arial"/>
                <a:sym typeface="Arial"/>
              </a:rPr>
              <a:t>Example:  “ability to conduct a patient centered consultation and use appropriate interviewing skills” </a:t>
            </a:r>
            <a:endParaRPr/>
          </a:p>
          <a:p>
            <a:pPr indent="0" lvl="0" marL="50800" rtl="0" algn="l">
              <a:lnSpc>
                <a:spcPct val="100000"/>
              </a:lnSpc>
              <a:spcBef>
                <a:spcPts val="0"/>
              </a:spcBef>
              <a:spcAft>
                <a:spcPts val="0"/>
              </a:spcAft>
              <a:buSzPts val="1400"/>
              <a:buNone/>
            </a:pPr>
            <a:r>
              <a:t/>
            </a:r>
            <a:endParaRPr/>
          </a:p>
          <a:p>
            <a:pPr indent="0" lvl="0" marL="50800" rtl="0" algn="l">
              <a:lnSpc>
                <a:spcPct val="100000"/>
              </a:lnSpc>
              <a:spcBef>
                <a:spcPts val="0"/>
              </a:spcBef>
              <a:spcAft>
                <a:spcPts val="0"/>
              </a:spcAft>
              <a:buSzPts val="1400"/>
              <a:buNone/>
            </a:pPr>
            <a:r>
              <a:t/>
            </a:r>
            <a:endParaRPr/>
          </a:p>
          <a:p>
            <a:pPr indent="0" lvl="0" marL="50800" rtl="0" algn="l">
              <a:lnSpc>
                <a:spcPct val="100000"/>
              </a:lnSpc>
              <a:spcBef>
                <a:spcPts val="0"/>
              </a:spcBef>
              <a:spcAft>
                <a:spcPts val="0"/>
              </a:spcAft>
              <a:buSzPts val="1400"/>
              <a:buNone/>
            </a:pPr>
            <a:r>
              <a:t/>
            </a:r>
            <a:endParaRPr/>
          </a:p>
        </p:txBody>
      </p:sp>
      <p:pic>
        <p:nvPicPr>
          <p:cNvPr id="759" name="Google Shape;759;g210fed1c43d_0_458"/>
          <p:cNvPicPr preferRelativeResize="0"/>
          <p:nvPr/>
        </p:nvPicPr>
        <p:blipFill rotWithShape="1">
          <a:blip r:embed="rId3">
            <a:alphaModFix/>
          </a:blip>
          <a:srcRect b="0" l="0" r="0" t="0"/>
          <a:stretch/>
        </p:blipFill>
        <p:spPr>
          <a:xfrm>
            <a:off x="8559799" y="4151254"/>
            <a:ext cx="2946400" cy="2755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210fed1c43d_0_465"/>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Elements of CBME:  Assessment</a:t>
            </a:r>
            <a:endParaRPr/>
          </a:p>
        </p:txBody>
      </p:sp>
      <p:sp>
        <p:nvSpPr>
          <p:cNvPr id="766" name="Google Shape;766;g210fed1c43d_0_465"/>
          <p:cNvSpPr txBox="1"/>
          <p:nvPr>
            <p:ph idx="1" type="body"/>
          </p:nvPr>
        </p:nvSpPr>
        <p:spPr>
          <a:xfrm>
            <a:off x="640925" y="1361592"/>
            <a:ext cx="10515600" cy="4351200"/>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0"/>
              </a:spcBef>
              <a:spcAft>
                <a:spcPts val="0"/>
              </a:spcAft>
              <a:buSzPts val="2800"/>
              <a:buNone/>
            </a:pPr>
            <a:r>
              <a:rPr b="1" lang="en-US" sz="2800" cap="none">
                <a:latin typeface="Arial"/>
                <a:ea typeface="Arial"/>
                <a:cs typeface="Arial"/>
                <a:sym typeface="Arial"/>
              </a:rPr>
              <a:t>Assessment is meaningful and a positive learning experience</a:t>
            </a:r>
            <a:endParaRPr/>
          </a:p>
          <a:p>
            <a:pPr indent="0" lvl="0" marL="0" rtl="0" algn="l">
              <a:lnSpc>
                <a:spcPct val="100000"/>
              </a:lnSpc>
              <a:spcBef>
                <a:spcPts val="0"/>
              </a:spcBef>
              <a:spcAft>
                <a:spcPts val="0"/>
              </a:spcAft>
              <a:buSzPts val="2800"/>
              <a:buNone/>
            </a:pPr>
            <a:r>
              <a:t/>
            </a:r>
            <a:endParaRPr sz="2800" cap="none">
              <a:latin typeface="Arial"/>
              <a:ea typeface="Arial"/>
              <a:cs typeface="Arial"/>
              <a:sym typeface="Arial"/>
            </a:endParaRPr>
          </a:p>
          <a:p>
            <a:pPr indent="0" lvl="0" marL="50800" rtl="0" algn="l">
              <a:lnSpc>
                <a:spcPct val="100000"/>
              </a:lnSpc>
              <a:spcBef>
                <a:spcPts val="0"/>
              </a:spcBef>
              <a:spcAft>
                <a:spcPts val="0"/>
              </a:spcAft>
              <a:buSzPts val="2800"/>
              <a:buNone/>
            </a:pPr>
            <a:r>
              <a:rPr lang="en-US" sz="2800" cap="none">
                <a:latin typeface="Arial"/>
                <a:ea typeface="Arial"/>
                <a:cs typeface="Arial"/>
                <a:sym typeface="Arial"/>
              </a:rPr>
              <a:t>Example:  an observed encounter is followed by a debrief of what went well and what could be improved</a:t>
            </a:r>
            <a:endParaRPr/>
          </a:p>
        </p:txBody>
      </p:sp>
      <p:pic>
        <p:nvPicPr>
          <p:cNvPr id="767" name="Google Shape;767;g210fed1c43d_0_465"/>
          <p:cNvPicPr preferRelativeResize="0"/>
          <p:nvPr/>
        </p:nvPicPr>
        <p:blipFill rotWithShape="1">
          <a:blip r:embed="rId3">
            <a:alphaModFix/>
          </a:blip>
          <a:srcRect b="0" l="0" r="0" t="0"/>
          <a:stretch/>
        </p:blipFill>
        <p:spPr>
          <a:xfrm>
            <a:off x="8811660" y="5033291"/>
            <a:ext cx="2538265" cy="1689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210fed1c43d_0_472"/>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Formative vs Summative Assessment</a:t>
            </a:r>
            <a:endParaRPr/>
          </a:p>
        </p:txBody>
      </p:sp>
      <p:grpSp>
        <p:nvGrpSpPr>
          <p:cNvPr id="774" name="Google Shape;774;g210fed1c43d_0_472"/>
          <p:cNvGrpSpPr/>
          <p:nvPr/>
        </p:nvGrpSpPr>
        <p:grpSpPr>
          <a:xfrm>
            <a:off x="1981240" y="1638227"/>
            <a:ext cx="8229649" cy="4449900"/>
            <a:chOff x="40" y="38026"/>
            <a:chExt cx="8229649" cy="4449900"/>
          </a:xfrm>
        </p:grpSpPr>
        <p:sp>
          <p:nvSpPr>
            <p:cNvPr id="775" name="Google Shape;775;g210fed1c43d_0_472"/>
            <p:cNvSpPr/>
            <p:nvPr/>
          </p:nvSpPr>
          <p:spPr>
            <a:xfrm>
              <a:off x="40" y="38026"/>
              <a:ext cx="3845700" cy="979200"/>
            </a:xfrm>
            <a:prstGeom prst="rect">
              <a:avLst/>
            </a:prstGeom>
            <a:gradFill>
              <a:gsLst>
                <a:gs pos="0">
                  <a:srgbClr val="2F6CD6"/>
                </a:gs>
                <a:gs pos="100000">
                  <a:srgbClr val="8FB2FF"/>
                </a:gs>
              </a:gsLst>
              <a:lin ang="16200038" scaled="0"/>
            </a:gradFill>
            <a:ln cap="flat" cmpd="sng" w="9525">
              <a:solidFill>
                <a:srgbClr val="4372C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210fed1c43d_0_472"/>
            <p:cNvSpPr txBox="1"/>
            <p:nvPr/>
          </p:nvSpPr>
          <p:spPr>
            <a:xfrm>
              <a:off x="40" y="38026"/>
              <a:ext cx="3845700" cy="979200"/>
            </a:xfrm>
            <a:prstGeom prst="rect">
              <a:avLst/>
            </a:prstGeom>
            <a:noFill/>
            <a:ln>
              <a:noFill/>
            </a:ln>
          </p:spPr>
          <p:txBody>
            <a:bodyPr anchorCtr="0" anchor="ctr" bIns="138175" lIns="241800" spcFirstLastPara="1" rIns="241800" wrap="square" tIns="138175">
              <a:noAutofit/>
            </a:bodyPr>
            <a:lstStyle/>
            <a:p>
              <a:pPr indent="0" lvl="0" marL="0" marR="0" rtl="0" algn="ctr">
                <a:lnSpc>
                  <a:spcPct val="90000"/>
                </a:lnSpc>
                <a:spcBef>
                  <a:spcPts val="0"/>
                </a:spcBef>
                <a:spcAft>
                  <a:spcPts val="0"/>
                </a:spcAft>
                <a:buClr>
                  <a:srgbClr val="000000"/>
                </a:buClr>
                <a:buSzPts val="3400"/>
                <a:buFont typeface="Arial"/>
                <a:buNone/>
              </a:pPr>
              <a:r>
                <a:rPr b="0" i="0" lang="en-US" sz="3400" u="none" cap="none" strike="noStrike">
                  <a:solidFill>
                    <a:schemeClr val="lt1"/>
                  </a:solidFill>
                  <a:latin typeface="Arial"/>
                  <a:ea typeface="Arial"/>
                  <a:cs typeface="Arial"/>
                  <a:sym typeface="Arial"/>
                </a:rPr>
                <a:t>Formative</a:t>
              </a:r>
              <a:endParaRPr/>
            </a:p>
          </p:txBody>
        </p:sp>
        <p:sp>
          <p:nvSpPr>
            <p:cNvPr id="777" name="Google Shape;777;g210fed1c43d_0_472"/>
            <p:cNvSpPr/>
            <p:nvPr/>
          </p:nvSpPr>
          <p:spPr>
            <a:xfrm>
              <a:off x="40" y="1017226"/>
              <a:ext cx="3845700" cy="3470700"/>
            </a:xfrm>
            <a:prstGeom prst="rect">
              <a:avLst/>
            </a:prstGeom>
            <a:solidFill>
              <a:srgbClr val="CCD3EA">
                <a:alpha val="89800"/>
              </a:srgbClr>
            </a:solidFill>
            <a:ln cap="flat" cmpd="sng" w="9525">
              <a:solidFill>
                <a:srgbClr val="CCD3EA">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210fed1c43d_0_472"/>
            <p:cNvSpPr txBox="1"/>
            <p:nvPr/>
          </p:nvSpPr>
          <p:spPr>
            <a:xfrm>
              <a:off x="40" y="1017226"/>
              <a:ext cx="3845700" cy="3470700"/>
            </a:xfrm>
            <a:prstGeom prst="rect">
              <a:avLst/>
            </a:prstGeom>
            <a:noFill/>
            <a:ln>
              <a:noFill/>
            </a:ln>
          </p:spPr>
          <p:txBody>
            <a:bodyPr anchorCtr="0" anchor="t" bIns="256025" lIns="170675" spcFirstLastPara="1" rIns="227575" wrap="square" tIns="170675">
              <a:noAutofit/>
            </a:bodyPr>
            <a:lstStyle/>
            <a:p>
              <a:pPr indent="-285750" lvl="1" marL="285750" marR="0" rtl="0" algn="l">
                <a:lnSpc>
                  <a:spcPct val="9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Frequent</a:t>
              </a:r>
              <a:endParaRPr/>
            </a:p>
            <a:p>
              <a:pPr indent="-285750" lvl="1" marL="285750" marR="0" rtl="0" algn="l">
                <a:lnSpc>
                  <a:spcPct val="90000"/>
                </a:lnSpc>
                <a:spcBef>
                  <a:spcPts val="48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Throughout training </a:t>
              </a:r>
              <a:endParaRPr/>
            </a:p>
            <a:p>
              <a:pPr indent="-285750" lvl="1" marL="285750" marR="0" rtl="0" algn="l">
                <a:lnSpc>
                  <a:spcPct val="90000"/>
                </a:lnSpc>
                <a:spcBef>
                  <a:spcPts val="48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Offers suggestions</a:t>
              </a:r>
              <a:endParaRPr/>
            </a:p>
            <a:p>
              <a:pPr indent="-285750" lvl="1" marL="285750" marR="0" rtl="0" algn="l">
                <a:lnSpc>
                  <a:spcPct val="90000"/>
                </a:lnSpc>
                <a:spcBef>
                  <a:spcPts val="480"/>
                </a:spcBef>
                <a:spcAft>
                  <a:spcPts val="0"/>
                </a:spcAft>
                <a:buClr>
                  <a:srgbClr val="000000"/>
                </a:buClr>
                <a:buSzPts val="3300"/>
                <a:buFont typeface="Arial"/>
                <a:buChar char="•"/>
              </a:pPr>
              <a:r>
                <a:rPr b="1" i="0" lang="en-US" sz="3300" u="none" cap="none" strike="noStrike">
                  <a:solidFill>
                    <a:srgbClr val="000000"/>
                  </a:solidFill>
                  <a:latin typeface="Arial"/>
                  <a:ea typeface="Arial"/>
                  <a:cs typeface="Arial"/>
                  <a:sym typeface="Arial"/>
                </a:rPr>
                <a:t>Low stakes</a:t>
              </a:r>
              <a:endParaRPr/>
            </a:p>
          </p:txBody>
        </p:sp>
        <p:sp>
          <p:nvSpPr>
            <p:cNvPr id="779" name="Google Shape;779;g210fed1c43d_0_472"/>
            <p:cNvSpPr/>
            <p:nvPr/>
          </p:nvSpPr>
          <p:spPr>
            <a:xfrm>
              <a:off x="4383989" y="38026"/>
              <a:ext cx="3845700" cy="979200"/>
            </a:xfrm>
            <a:prstGeom prst="rect">
              <a:avLst/>
            </a:prstGeom>
            <a:gradFill>
              <a:gsLst>
                <a:gs pos="0">
                  <a:srgbClr val="2F6CD6"/>
                </a:gs>
                <a:gs pos="100000">
                  <a:srgbClr val="8FB2FF"/>
                </a:gs>
              </a:gsLst>
              <a:lin ang="16200038" scaled="0"/>
            </a:gradFill>
            <a:ln cap="flat" cmpd="sng" w="9525">
              <a:solidFill>
                <a:srgbClr val="4372C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g210fed1c43d_0_472"/>
            <p:cNvSpPr txBox="1"/>
            <p:nvPr/>
          </p:nvSpPr>
          <p:spPr>
            <a:xfrm>
              <a:off x="4383989" y="38026"/>
              <a:ext cx="3845700" cy="979200"/>
            </a:xfrm>
            <a:prstGeom prst="rect">
              <a:avLst/>
            </a:prstGeom>
            <a:noFill/>
            <a:ln>
              <a:noFill/>
            </a:ln>
          </p:spPr>
          <p:txBody>
            <a:bodyPr anchorCtr="0" anchor="ctr" bIns="138175" lIns="241800" spcFirstLastPara="1" rIns="241800" wrap="square" tIns="138175">
              <a:noAutofit/>
            </a:bodyPr>
            <a:lstStyle/>
            <a:p>
              <a:pPr indent="0" lvl="0" marL="0" marR="0" rtl="0" algn="ctr">
                <a:lnSpc>
                  <a:spcPct val="90000"/>
                </a:lnSpc>
                <a:spcBef>
                  <a:spcPts val="0"/>
                </a:spcBef>
                <a:spcAft>
                  <a:spcPts val="0"/>
                </a:spcAft>
                <a:buClr>
                  <a:srgbClr val="000000"/>
                </a:buClr>
                <a:buSzPts val="3400"/>
                <a:buFont typeface="Arial"/>
                <a:buNone/>
              </a:pPr>
              <a:r>
                <a:rPr b="0" i="0" lang="en-US" sz="3400" u="none" cap="none" strike="noStrike">
                  <a:solidFill>
                    <a:schemeClr val="lt1"/>
                  </a:solidFill>
                  <a:latin typeface="Arial"/>
                  <a:ea typeface="Arial"/>
                  <a:cs typeface="Arial"/>
                  <a:sym typeface="Arial"/>
                </a:rPr>
                <a:t>Summative</a:t>
              </a:r>
              <a:endParaRPr/>
            </a:p>
          </p:txBody>
        </p:sp>
        <p:sp>
          <p:nvSpPr>
            <p:cNvPr id="781" name="Google Shape;781;g210fed1c43d_0_472"/>
            <p:cNvSpPr/>
            <p:nvPr/>
          </p:nvSpPr>
          <p:spPr>
            <a:xfrm>
              <a:off x="4383989" y="1017226"/>
              <a:ext cx="3845700" cy="3470700"/>
            </a:xfrm>
            <a:prstGeom prst="rect">
              <a:avLst/>
            </a:prstGeom>
            <a:solidFill>
              <a:srgbClr val="CCD3EA">
                <a:alpha val="89800"/>
              </a:srgbClr>
            </a:solidFill>
            <a:ln cap="flat" cmpd="sng" w="9525">
              <a:solidFill>
                <a:srgbClr val="CCD3EA">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g210fed1c43d_0_472"/>
            <p:cNvSpPr txBox="1"/>
            <p:nvPr/>
          </p:nvSpPr>
          <p:spPr>
            <a:xfrm>
              <a:off x="4383989" y="1017226"/>
              <a:ext cx="3845700" cy="3470700"/>
            </a:xfrm>
            <a:prstGeom prst="rect">
              <a:avLst/>
            </a:prstGeom>
            <a:noFill/>
            <a:ln>
              <a:noFill/>
            </a:ln>
          </p:spPr>
          <p:txBody>
            <a:bodyPr anchorCtr="0" anchor="t" bIns="272025" lIns="181350" spcFirstLastPara="1" rIns="241800" wrap="square" tIns="181350">
              <a:noAutofit/>
            </a:bodyPr>
            <a:lstStyle/>
            <a:p>
              <a:pPr indent="-285750" lvl="1" marL="28575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Infrequent</a:t>
              </a:r>
              <a:endParaRPr/>
            </a:p>
            <a:p>
              <a:pPr indent="-285750" lvl="1" marL="285750" marR="0" rtl="0" algn="l">
                <a:lnSpc>
                  <a:spcPct val="90000"/>
                </a:lnSpc>
                <a:spcBef>
                  <a:spcPts val="51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Confers judgment</a:t>
              </a:r>
              <a:endParaRPr/>
            </a:p>
            <a:p>
              <a:pPr indent="-285750" lvl="1" marL="285750" marR="0" rtl="0" algn="l">
                <a:lnSpc>
                  <a:spcPct val="90000"/>
                </a:lnSpc>
                <a:spcBef>
                  <a:spcPts val="510"/>
                </a:spcBef>
                <a:spcAft>
                  <a:spcPts val="0"/>
                </a:spcAft>
                <a:buClr>
                  <a:srgbClr val="000000"/>
                </a:buClr>
                <a:buSzPts val="3400"/>
                <a:buFont typeface="Arial"/>
                <a:buChar char="•"/>
              </a:pPr>
              <a:r>
                <a:rPr b="1" i="0" lang="en-US" sz="3400" u="none" cap="none" strike="noStrike">
                  <a:solidFill>
                    <a:srgbClr val="000000"/>
                  </a:solidFill>
                  <a:latin typeface="Arial"/>
                  <a:ea typeface="Arial"/>
                  <a:cs typeface="Arial"/>
                  <a:sym typeface="Arial"/>
                </a:rPr>
                <a:t>High stakes</a:t>
              </a:r>
              <a:endParaRPr/>
            </a:p>
            <a:p>
              <a:pPr indent="-69850" lvl="1" marL="285750" marR="0" rtl="0" algn="l">
                <a:lnSpc>
                  <a:spcPct val="90000"/>
                </a:lnSpc>
                <a:spcBef>
                  <a:spcPts val="51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a:p>
              <a:pPr indent="-69850" lvl="1" marL="285750" marR="0" rtl="0" algn="l">
                <a:lnSpc>
                  <a:spcPct val="90000"/>
                </a:lnSpc>
                <a:spcBef>
                  <a:spcPts val="51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grpSp>
      <p:pic>
        <p:nvPicPr>
          <p:cNvPr id="783" name="Google Shape;783;g210fed1c43d_0_472"/>
          <p:cNvPicPr preferRelativeResize="0"/>
          <p:nvPr/>
        </p:nvPicPr>
        <p:blipFill rotWithShape="1">
          <a:blip r:embed="rId3">
            <a:alphaModFix/>
          </a:blip>
          <a:srcRect b="0" l="0" r="0" t="0"/>
          <a:stretch/>
        </p:blipFill>
        <p:spPr>
          <a:xfrm>
            <a:off x="2899103" y="1615282"/>
            <a:ext cx="5970277" cy="449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210fed1c43d_0_487"/>
          <p:cNvSpPr txBox="1"/>
          <p:nvPr/>
        </p:nvSpPr>
        <p:spPr>
          <a:xfrm>
            <a:off x="2667000" y="479424"/>
            <a:ext cx="8864700" cy="60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Multisource Competency Assessment</a:t>
            </a:r>
            <a:endParaRPr/>
          </a:p>
        </p:txBody>
      </p:sp>
      <p:sp>
        <p:nvSpPr>
          <p:cNvPr id="789" name="Google Shape;789;g210fed1c43d_0_487"/>
          <p:cNvSpPr/>
          <p:nvPr/>
        </p:nvSpPr>
        <p:spPr>
          <a:xfrm>
            <a:off x="4773613" y="3978275"/>
            <a:ext cx="2590800" cy="1079400"/>
          </a:xfrm>
          <a:prstGeom prst="roundRect">
            <a:avLst>
              <a:gd fmla="val 16667" name="adj"/>
            </a:avLst>
          </a:prstGeom>
          <a:solidFill>
            <a:schemeClr val="accent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Clinical Competency Committee</a:t>
            </a:r>
            <a:endParaRPr/>
          </a:p>
        </p:txBody>
      </p:sp>
      <p:sp>
        <p:nvSpPr>
          <p:cNvPr id="790" name="Google Shape;790;g210fed1c43d_0_487"/>
          <p:cNvSpPr/>
          <p:nvPr/>
        </p:nvSpPr>
        <p:spPr>
          <a:xfrm>
            <a:off x="4648201" y="1371600"/>
            <a:ext cx="2252700" cy="10350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End of Rotation Evaluations</a:t>
            </a:r>
            <a:endParaRPr/>
          </a:p>
        </p:txBody>
      </p:sp>
      <p:sp>
        <p:nvSpPr>
          <p:cNvPr id="791" name="Google Shape;791;g210fed1c43d_0_487"/>
          <p:cNvSpPr/>
          <p:nvPr/>
        </p:nvSpPr>
        <p:spPr>
          <a:xfrm>
            <a:off x="1738313" y="5133975"/>
            <a:ext cx="2133600" cy="9144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Peer Evaluations</a:t>
            </a:r>
            <a:endParaRPr/>
          </a:p>
        </p:txBody>
      </p:sp>
      <p:sp>
        <p:nvSpPr>
          <p:cNvPr id="792" name="Google Shape;792;g210fed1c43d_0_487"/>
          <p:cNvSpPr/>
          <p:nvPr/>
        </p:nvSpPr>
        <p:spPr>
          <a:xfrm>
            <a:off x="8469313" y="2743200"/>
            <a:ext cx="2133600" cy="914400"/>
          </a:xfrm>
          <a:prstGeom prst="ellipse">
            <a:avLst/>
          </a:prstGeom>
          <a:solidFill>
            <a:srgbClr val="99CCFF"/>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Student Evaluations</a:t>
            </a:r>
            <a:endParaRPr/>
          </a:p>
        </p:txBody>
      </p:sp>
      <p:sp>
        <p:nvSpPr>
          <p:cNvPr id="793" name="Google Shape;793;g210fed1c43d_0_487"/>
          <p:cNvSpPr/>
          <p:nvPr/>
        </p:nvSpPr>
        <p:spPr>
          <a:xfrm>
            <a:off x="8305800" y="5105401"/>
            <a:ext cx="2133600" cy="12048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Patient / Family Evaluations</a:t>
            </a:r>
            <a:endParaRPr/>
          </a:p>
        </p:txBody>
      </p:sp>
      <p:sp>
        <p:nvSpPr>
          <p:cNvPr id="794" name="Google Shape;794;g210fed1c43d_0_487"/>
          <p:cNvSpPr/>
          <p:nvPr/>
        </p:nvSpPr>
        <p:spPr>
          <a:xfrm>
            <a:off x="1562100" y="2551113"/>
            <a:ext cx="2209800" cy="12954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Nursing and Ancillary Personnel Evaluations</a:t>
            </a:r>
            <a:endParaRPr/>
          </a:p>
        </p:txBody>
      </p:sp>
      <p:cxnSp>
        <p:nvCxnSpPr>
          <p:cNvPr id="795" name="Google Shape;795;g210fed1c43d_0_487"/>
          <p:cNvCxnSpPr>
            <a:stCxn id="790" idx="4"/>
            <a:endCxn id="789" idx="0"/>
          </p:cNvCxnSpPr>
          <p:nvPr/>
        </p:nvCxnSpPr>
        <p:spPr>
          <a:xfrm>
            <a:off x="5774551" y="2406600"/>
            <a:ext cx="294600" cy="1571700"/>
          </a:xfrm>
          <a:prstGeom prst="straightConnector1">
            <a:avLst/>
          </a:prstGeom>
          <a:noFill/>
          <a:ln cap="flat" cmpd="sng" w="38100">
            <a:solidFill>
              <a:schemeClr val="dk1"/>
            </a:solidFill>
            <a:prstDash val="solid"/>
            <a:round/>
            <a:headEnd len="sm" w="sm" type="none"/>
            <a:tailEnd len="med" w="med" type="stealth"/>
          </a:ln>
        </p:spPr>
      </p:cxnSp>
      <p:cxnSp>
        <p:nvCxnSpPr>
          <p:cNvPr id="796" name="Google Shape;796;g210fed1c43d_0_487"/>
          <p:cNvCxnSpPr>
            <a:stCxn id="794" idx="5"/>
          </p:cNvCxnSpPr>
          <p:nvPr/>
        </p:nvCxnSpPr>
        <p:spPr>
          <a:xfrm>
            <a:off x="3448282" y="3656806"/>
            <a:ext cx="1295400" cy="965100"/>
          </a:xfrm>
          <a:prstGeom prst="straightConnector1">
            <a:avLst/>
          </a:prstGeom>
          <a:noFill/>
          <a:ln cap="flat" cmpd="sng" w="38100">
            <a:solidFill>
              <a:schemeClr val="dk1"/>
            </a:solidFill>
            <a:prstDash val="solid"/>
            <a:round/>
            <a:headEnd len="sm" w="sm" type="none"/>
            <a:tailEnd len="med" w="med" type="stealth"/>
          </a:ln>
        </p:spPr>
      </p:cxnSp>
      <p:cxnSp>
        <p:nvCxnSpPr>
          <p:cNvPr id="797" name="Google Shape;797;g210fed1c43d_0_487"/>
          <p:cNvCxnSpPr>
            <a:stCxn id="792" idx="2"/>
          </p:cNvCxnSpPr>
          <p:nvPr/>
        </p:nvCxnSpPr>
        <p:spPr>
          <a:xfrm flipH="1">
            <a:off x="7364413" y="3200400"/>
            <a:ext cx="1104900" cy="1041300"/>
          </a:xfrm>
          <a:prstGeom prst="straightConnector1">
            <a:avLst/>
          </a:prstGeom>
          <a:noFill/>
          <a:ln cap="flat" cmpd="sng" w="38100">
            <a:solidFill>
              <a:schemeClr val="dk1"/>
            </a:solidFill>
            <a:prstDash val="solid"/>
            <a:round/>
            <a:headEnd len="sm" w="sm" type="none"/>
            <a:tailEnd len="med" w="med" type="stealth"/>
          </a:ln>
        </p:spPr>
      </p:cxnSp>
      <p:cxnSp>
        <p:nvCxnSpPr>
          <p:cNvPr id="798" name="Google Shape;798;g210fed1c43d_0_487"/>
          <p:cNvCxnSpPr/>
          <p:nvPr/>
        </p:nvCxnSpPr>
        <p:spPr>
          <a:xfrm rot="10800000">
            <a:off x="7324813" y="4943589"/>
            <a:ext cx="1296900" cy="557100"/>
          </a:xfrm>
          <a:prstGeom prst="straightConnector1">
            <a:avLst/>
          </a:prstGeom>
          <a:noFill/>
          <a:ln cap="flat" cmpd="sng" w="38100">
            <a:solidFill>
              <a:schemeClr val="dk1"/>
            </a:solidFill>
            <a:prstDash val="solid"/>
            <a:round/>
            <a:headEnd len="sm" w="sm" type="none"/>
            <a:tailEnd len="med" w="med" type="stealth"/>
          </a:ln>
        </p:spPr>
      </p:cxnSp>
      <p:sp>
        <p:nvSpPr>
          <p:cNvPr id="799" name="Google Shape;799;g210fed1c43d_0_487"/>
          <p:cNvSpPr/>
          <p:nvPr/>
        </p:nvSpPr>
        <p:spPr>
          <a:xfrm>
            <a:off x="4335463" y="5464175"/>
            <a:ext cx="3454500" cy="914400"/>
          </a:xfrm>
          <a:prstGeom prst="rect">
            <a:avLst/>
          </a:prstGeom>
          <a:solidFill>
            <a:schemeClr val="accent5"/>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200" u="none" cap="none" strike="noStrike">
                <a:solidFill>
                  <a:schemeClr val="dk1"/>
                </a:solidFill>
                <a:latin typeface="Arial"/>
                <a:ea typeface="Arial"/>
                <a:cs typeface="Arial"/>
                <a:sym typeface="Arial"/>
              </a:rPr>
              <a:t>Assessment of Milestones</a:t>
            </a:r>
            <a:endParaRPr/>
          </a:p>
        </p:txBody>
      </p:sp>
      <p:cxnSp>
        <p:nvCxnSpPr>
          <p:cNvPr id="800" name="Google Shape;800;g210fed1c43d_0_487"/>
          <p:cNvCxnSpPr>
            <a:stCxn id="789" idx="2"/>
            <a:endCxn id="799" idx="0"/>
          </p:cNvCxnSpPr>
          <p:nvPr/>
        </p:nvCxnSpPr>
        <p:spPr>
          <a:xfrm flipH="1">
            <a:off x="6062713" y="5057675"/>
            <a:ext cx="6300" cy="406500"/>
          </a:xfrm>
          <a:prstGeom prst="straightConnector1">
            <a:avLst/>
          </a:prstGeom>
          <a:noFill/>
          <a:ln cap="flat" cmpd="sng" w="76200">
            <a:solidFill>
              <a:schemeClr val="dk1"/>
            </a:solidFill>
            <a:prstDash val="solid"/>
            <a:round/>
            <a:headEnd len="sm" w="sm" type="none"/>
            <a:tailEnd len="med" w="med" type="stealth"/>
          </a:ln>
        </p:spPr>
      </p:cxnSp>
      <p:sp>
        <p:nvSpPr>
          <p:cNvPr id="801" name="Google Shape;801;g210fed1c43d_0_487"/>
          <p:cNvSpPr/>
          <p:nvPr/>
        </p:nvSpPr>
        <p:spPr>
          <a:xfrm>
            <a:off x="8382001" y="3911600"/>
            <a:ext cx="2168400" cy="10668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FMP</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Evaluations</a:t>
            </a:r>
            <a:endParaRPr/>
          </a:p>
        </p:txBody>
      </p:sp>
      <p:cxnSp>
        <p:nvCxnSpPr>
          <p:cNvPr id="802" name="Google Shape;802;g210fed1c43d_0_487"/>
          <p:cNvCxnSpPr>
            <a:stCxn id="801" idx="2"/>
          </p:cNvCxnSpPr>
          <p:nvPr/>
        </p:nvCxnSpPr>
        <p:spPr>
          <a:xfrm flipH="1">
            <a:off x="7324801" y="4445000"/>
            <a:ext cx="1057200" cy="206400"/>
          </a:xfrm>
          <a:prstGeom prst="straightConnector1">
            <a:avLst/>
          </a:prstGeom>
          <a:noFill/>
          <a:ln cap="flat" cmpd="sng" w="38100">
            <a:solidFill>
              <a:schemeClr val="dk1"/>
            </a:solidFill>
            <a:prstDash val="solid"/>
            <a:round/>
            <a:headEnd len="sm" w="sm" type="none"/>
            <a:tailEnd len="med" w="med" type="stealth"/>
          </a:ln>
        </p:spPr>
      </p:cxnSp>
      <p:sp>
        <p:nvSpPr>
          <p:cNvPr id="803" name="Google Shape;803;g210fed1c43d_0_487"/>
          <p:cNvSpPr/>
          <p:nvPr/>
        </p:nvSpPr>
        <p:spPr>
          <a:xfrm>
            <a:off x="1573214" y="4340225"/>
            <a:ext cx="1779600" cy="5907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OSCE</a:t>
            </a:r>
            <a:endParaRPr/>
          </a:p>
        </p:txBody>
      </p:sp>
      <p:cxnSp>
        <p:nvCxnSpPr>
          <p:cNvPr id="804" name="Google Shape;804;g210fed1c43d_0_487"/>
          <p:cNvCxnSpPr/>
          <p:nvPr/>
        </p:nvCxnSpPr>
        <p:spPr>
          <a:xfrm>
            <a:off x="4171950" y="2047876"/>
            <a:ext cx="744600" cy="1954200"/>
          </a:xfrm>
          <a:prstGeom prst="straightConnector1">
            <a:avLst/>
          </a:prstGeom>
          <a:noFill/>
          <a:ln cap="flat" cmpd="sng" w="38100">
            <a:solidFill>
              <a:schemeClr val="dk1"/>
            </a:solidFill>
            <a:prstDash val="solid"/>
            <a:round/>
            <a:headEnd len="sm" w="sm" type="none"/>
            <a:tailEnd len="med" w="med" type="stealth"/>
          </a:ln>
        </p:spPr>
      </p:cxnSp>
      <p:sp>
        <p:nvSpPr>
          <p:cNvPr id="805" name="Google Shape;805;g210fed1c43d_0_487"/>
          <p:cNvSpPr/>
          <p:nvPr/>
        </p:nvSpPr>
        <p:spPr>
          <a:xfrm>
            <a:off x="3200401" y="1676400"/>
            <a:ext cx="1152600" cy="6429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ITE</a:t>
            </a:r>
            <a:endParaRPr/>
          </a:p>
        </p:txBody>
      </p:sp>
      <p:sp>
        <p:nvSpPr>
          <p:cNvPr id="806" name="Google Shape;806;g210fed1c43d_0_487"/>
          <p:cNvSpPr/>
          <p:nvPr/>
        </p:nvSpPr>
        <p:spPr>
          <a:xfrm>
            <a:off x="6659563" y="2406650"/>
            <a:ext cx="1028700" cy="9144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Sim</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Lab</a:t>
            </a:r>
            <a:endParaRPr/>
          </a:p>
        </p:txBody>
      </p:sp>
      <p:cxnSp>
        <p:nvCxnSpPr>
          <p:cNvPr id="807" name="Google Shape;807;g210fed1c43d_0_487"/>
          <p:cNvCxnSpPr>
            <a:stCxn id="791" idx="6"/>
          </p:cNvCxnSpPr>
          <p:nvPr/>
        </p:nvCxnSpPr>
        <p:spPr>
          <a:xfrm flipH="1" rot="10800000">
            <a:off x="3871913" y="4943475"/>
            <a:ext cx="901800" cy="647700"/>
          </a:xfrm>
          <a:prstGeom prst="straightConnector1">
            <a:avLst/>
          </a:prstGeom>
          <a:noFill/>
          <a:ln cap="flat" cmpd="sng" w="38100">
            <a:solidFill>
              <a:schemeClr val="dk1"/>
            </a:solidFill>
            <a:prstDash val="solid"/>
            <a:round/>
            <a:headEnd len="sm" w="sm" type="none"/>
            <a:tailEnd len="med" w="med" type="stealth"/>
          </a:ln>
        </p:spPr>
      </p:cxnSp>
      <p:cxnSp>
        <p:nvCxnSpPr>
          <p:cNvPr id="808" name="Google Shape;808;g210fed1c43d_0_487"/>
          <p:cNvCxnSpPr>
            <a:stCxn id="803" idx="6"/>
          </p:cNvCxnSpPr>
          <p:nvPr/>
        </p:nvCxnSpPr>
        <p:spPr>
          <a:xfrm flipH="1" rot="10800000">
            <a:off x="3352814" y="4473575"/>
            <a:ext cx="1420800" cy="162000"/>
          </a:xfrm>
          <a:prstGeom prst="straightConnector1">
            <a:avLst/>
          </a:prstGeom>
          <a:noFill/>
          <a:ln cap="flat" cmpd="sng" w="38100">
            <a:solidFill>
              <a:schemeClr val="dk1"/>
            </a:solidFill>
            <a:prstDash val="solid"/>
            <a:round/>
            <a:headEnd len="sm" w="sm" type="none"/>
            <a:tailEnd len="med" w="med" type="stealth"/>
          </a:ln>
        </p:spPr>
      </p:cxnSp>
      <p:cxnSp>
        <p:nvCxnSpPr>
          <p:cNvPr id="809" name="Google Shape;809;g210fed1c43d_0_487"/>
          <p:cNvCxnSpPr/>
          <p:nvPr/>
        </p:nvCxnSpPr>
        <p:spPr>
          <a:xfrm flipH="1">
            <a:off x="6437363" y="3352800"/>
            <a:ext cx="463500" cy="649200"/>
          </a:xfrm>
          <a:prstGeom prst="straightConnector1">
            <a:avLst/>
          </a:prstGeom>
          <a:noFill/>
          <a:ln cap="flat" cmpd="sng" w="38100">
            <a:solidFill>
              <a:schemeClr val="dk1"/>
            </a:solidFill>
            <a:prstDash val="solid"/>
            <a:round/>
            <a:headEnd len="sm" w="sm" type="none"/>
            <a:tailEnd len="med" w="med" type="stealth"/>
          </a:ln>
        </p:spPr>
      </p:cxnSp>
      <p:sp>
        <p:nvSpPr>
          <p:cNvPr id="810" name="Google Shape;810;g210fed1c43d_0_487"/>
          <p:cNvSpPr/>
          <p:nvPr/>
        </p:nvSpPr>
        <p:spPr>
          <a:xfrm>
            <a:off x="8077201" y="1676400"/>
            <a:ext cx="2182800" cy="914400"/>
          </a:xfrm>
          <a:prstGeom prst="ellipse">
            <a:avLst/>
          </a:prstGeom>
          <a:solidFill>
            <a:srgbClr val="99CCF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Unsolicited</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Comments</a:t>
            </a:r>
            <a:endParaRPr/>
          </a:p>
        </p:txBody>
      </p:sp>
      <p:cxnSp>
        <p:nvCxnSpPr>
          <p:cNvPr id="811" name="Google Shape;811;g210fed1c43d_0_487"/>
          <p:cNvCxnSpPr>
            <a:stCxn id="810" idx="3"/>
          </p:cNvCxnSpPr>
          <p:nvPr/>
        </p:nvCxnSpPr>
        <p:spPr>
          <a:xfrm flipH="1">
            <a:off x="7212465" y="2456889"/>
            <a:ext cx="1184400" cy="1376400"/>
          </a:xfrm>
          <a:prstGeom prst="straightConnector1">
            <a:avLst/>
          </a:prstGeom>
          <a:noFill/>
          <a:ln cap="flat" cmpd="sng" w="38100">
            <a:solidFill>
              <a:schemeClr val="dk1"/>
            </a:solidFill>
            <a:prstDash val="solid"/>
            <a:round/>
            <a:headEnd len="med" w="med" type="none"/>
            <a:tailEnd len="med" w="med" type="stealth"/>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10e297ef88_0_836"/>
          <p:cNvSpPr txBox="1"/>
          <p:nvPr>
            <p:ph type="title"/>
          </p:nvPr>
        </p:nvSpPr>
        <p:spPr>
          <a:xfrm>
            <a:off x="1956215" y="0"/>
            <a:ext cx="99369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Major Revision of Residency Standards</a:t>
            </a:r>
            <a:br>
              <a:rPr lang="en-US"/>
            </a:br>
            <a:r>
              <a:rPr lang="en-US"/>
              <a:t>2020-2022</a:t>
            </a:r>
            <a:endParaRPr/>
          </a:p>
        </p:txBody>
      </p:sp>
      <p:pic>
        <p:nvPicPr>
          <p:cNvPr id="409" name="Google Shape;409;g210e297ef88_0_836"/>
          <p:cNvPicPr preferRelativeResize="0"/>
          <p:nvPr>
            <p:ph idx="1" type="body"/>
          </p:nvPr>
        </p:nvPicPr>
        <p:blipFill rotWithShape="1">
          <a:blip r:embed="rId3">
            <a:alphaModFix/>
          </a:blip>
          <a:srcRect b="0" l="0" r="0" t="0"/>
          <a:stretch/>
        </p:blipFill>
        <p:spPr>
          <a:xfrm>
            <a:off x="1126485" y="1649896"/>
            <a:ext cx="4233300" cy="4164600"/>
          </a:xfrm>
          <a:prstGeom prst="rect">
            <a:avLst/>
          </a:prstGeom>
          <a:noFill/>
          <a:ln>
            <a:noFill/>
          </a:ln>
        </p:spPr>
      </p:pic>
      <p:sp>
        <p:nvSpPr>
          <p:cNvPr id="410" name="Google Shape;410;g210e297ef88_0_836"/>
          <p:cNvSpPr txBox="1"/>
          <p:nvPr/>
        </p:nvSpPr>
        <p:spPr>
          <a:xfrm>
            <a:off x="603551" y="5933066"/>
            <a:ext cx="56187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https://journals.stfm.org/familymedicine/2021/may/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36 Articles – Evidence for Transformation</a:t>
            </a:r>
            <a:endParaRPr/>
          </a:p>
        </p:txBody>
      </p:sp>
      <p:pic>
        <p:nvPicPr>
          <p:cNvPr id="411" name="Google Shape;411;g210e297ef88_0_836"/>
          <p:cNvPicPr preferRelativeResize="0"/>
          <p:nvPr/>
        </p:nvPicPr>
        <p:blipFill rotWithShape="1">
          <a:blip r:embed="rId4">
            <a:alphaModFix/>
          </a:blip>
          <a:srcRect b="0" l="0" r="0" t="0"/>
          <a:stretch/>
        </p:blipFill>
        <p:spPr>
          <a:xfrm>
            <a:off x="6096000" y="4363278"/>
            <a:ext cx="5956605" cy="2081565"/>
          </a:xfrm>
          <a:prstGeom prst="rect">
            <a:avLst/>
          </a:prstGeom>
          <a:noFill/>
          <a:ln>
            <a:noFill/>
          </a:ln>
        </p:spPr>
      </p:pic>
      <p:sp>
        <p:nvSpPr>
          <p:cNvPr id="412" name="Google Shape;412;g210e297ef88_0_836"/>
          <p:cNvSpPr txBox="1"/>
          <p:nvPr/>
        </p:nvSpPr>
        <p:spPr>
          <a:xfrm>
            <a:off x="6255620" y="1649897"/>
            <a:ext cx="5637300" cy="189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lang="en-US" sz="3200" u="none">
                <a:solidFill>
                  <a:schemeClr val="dk1"/>
                </a:solidFill>
                <a:latin typeface="Calibri"/>
                <a:ea typeface="Calibri"/>
                <a:cs typeface="Calibri"/>
                <a:sym typeface="Calibri"/>
              </a:rPr>
              <a:t>ACGME Scenario Planning: The Future of Family Medicine. </a:t>
            </a:r>
            <a:endParaRPr/>
          </a:p>
        </p:txBody>
      </p:sp>
      <p:sp>
        <p:nvSpPr>
          <p:cNvPr id="413" name="Google Shape;413;g210e297ef88_0_836"/>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10e297ef88_0_836"/>
          <p:cNvSpPr txBox="1"/>
          <p:nvPr/>
        </p:nvSpPr>
        <p:spPr>
          <a:xfrm>
            <a:off x="3274236" y="18150"/>
            <a:ext cx="7452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Major Revision of Residency Standards</a:t>
            </a:r>
            <a:br>
              <a:rPr lang="en-US" sz="3600">
                <a:solidFill>
                  <a:srgbClr val="FFFFFF"/>
                </a:solidFill>
                <a:latin typeface="Calibri"/>
                <a:ea typeface="Calibri"/>
                <a:cs typeface="Calibri"/>
                <a:sym typeface="Calibri"/>
              </a:rPr>
            </a:br>
            <a:r>
              <a:rPr lang="en-US" sz="3600">
                <a:solidFill>
                  <a:srgbClr val="FFFFFF"/>
                </a:solidFill>
                <a:latin typeface="Calibri"/>
                <a:ea typeface="Calibri"/>
                <a:cs typeface="Calibri"/>
                <a:sym typeface="Calibri"/>
              </a:rPr>
              <a:t>2020-2022</a:t>
            </a:r>
            <a:endParaRPr sz="3600">
              <a:solidFill>
                <a:srgbClr val="FFFFF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g210fed1c43d_0_514"/>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Elements of CBME:  Support</a:t>
            </a:r>
            <a:endParaRPr/>
          </a:p>
        </p:txBody>
      </p:sp>
      <p:sp>
        <p:nvSpPr>
          <p:cNvPr id="817" name="Google Shape;817;g210fed1c43d_0_514"/>
          <p:cNvSpPr txBox="1"/>
          <p:nvPr>
            <p:ph idx="1" type="body"/>
          </p:nvPr>
        </p:nvSpPr>
        <p:spPr>
          <a:xfrm>
            <a:off x="640925" y="1652530"/>
            <a:ext cx="10515600" cy="4060500"/>
          </a:xfrm>
          <a:prstGeom prst="rect">
            <a:avLst/>
          </a:prstGeom>
          <a:noFill/>
          <a:ln>
            <a:noFill/>
          </a:ln>
        </p:spPr>
        <p:txBody>
          <a:bodyPr anchorCtr="0" anchor="t" bIns="45700" lIns="91425" spcFirstLastPara="1" rIns="91425" wrap="square" tIns="45700">
            <a:normAutofit/>
          </a:bodyPr>
          <a:lstStyle/>
          <a:p>
            <a:pPr indent="0" lvl="0" marL="50800" rtl="0" algn="l">
              <a:lnSpc>
                <a:spcPct val="100000"/>
              </a:lnSpc>
              <a:spcBef>
                <a:spcPts val="0"/>
              </a:spcBef>
              <a:spcAft>
                <a:spcPts val="0"/>
              </a:spcAft>
              <a:buSzPts val="2800"/>
              <a:buNone/>
            </a:pPr>
            <a:r>
              <a:rPr b="1" lang="en-US" sz="2800" cap="none">
                <a:latin typeface="Arial"/>
                <a:ea typeface="Arial"/>
                <a:cs typeface="Arial"/>
                <a:sym typeface="Arial"/>
              </a:rPr>
              <a:t>Learners receive timely and differentiated support</a:t>
            </a:r>
            <a:endParaRPr/>
          </a:p>
          <a:p>
            <a:pPr indent="0" lvl="0" marL="50800" rtl="0" algn="l">
              <a:lnSpc>
                <a:spcPct val="100000"/>
              </a:lnSpc>
              <a:spcBef>
                <a:spcPts val="0"/>
              </a:spcBef>
              <a:spcAft>
                <a:spcPts val="0"/>
              </a:spcAft>
              <a:buSzPts val="2800"/>
              <a:buNone/>
            </a:pPr>
            <a:r>
              <a:t/>
            </a:r>
            <a:endParaRPr sz="2800" cap="none">
              <a:latin typeface="Arial"/>
              <a:ea typeface="Arial"/>
              <a:cs typeface="Arial"/>
              <a:sym typeface="Arial"/>
            </a:endParaRPr>
          </a:p>
          <a:p>
            <a:pPr indent="0" lvl="0" marL="50800" rtl="0" algn="l">
              <a:lnSpc>
                <a:spcPct val="100000"/>
              </a:lnSpc>
              <a:spcBef>
                <a:spcPts val="0"/>
              </a:spcBef>
              <a:spcAft>
                <a:spcPts val="0"/>
              </a:spcAft>
              <a:buSzPts val="2800"/>
              <a:buNone/>
            </a:pPr>
            <a:r>
              <a:rPr lang="en-US" sz="2800" cap="none">
                <a:latin typeface="Arial"/>
                <a:ea typeface="Arial"/>
                <a:cs typeface="Arial"/>
                <a:sym typeface="Arial"/>
              </a:rPr>
              <a:t>Example:  graduated responsibility is given to match competency achievement and level of supervision is advanced individually</a:t>
            </a:r>
            <a:endParaRPr/>
          </a:p>
        </p:txBody>
      </p:sp>
      <p:pic>
        <p:nvPicPr>
          <p:cNvPr id="818" name="Google Shape;818;g210fed1c43d_0_514"/>
          <p:cNvPicPr preferRelativeResize="0"/>
          <p:nvPr/>
        </p:nvPicPr>
        <p:blipFill rotWithShape="1">
          <a:blip r:embed="rId3">
            <a:alphaModFix/>
          </a:blip>
          <a:srcRect b="0" l="0" r="0" t="0"/>
          <a:stretch/>
        </p:blipFill>
        <p:spPr>
          <a:xfrm>
            <a:off x="8839200" y="4996190"/>
            <a:ext cx="1861810" cy="186181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g210fed1c43d_0_520"/>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Graduated responsibility</a:t>
            </a:r>
            <a:endParaRPr/>
          </a:p>
        </p:txBody>
      </p:sp>
      <p:pic>
        <p:nvPicPr>
          <p:cNvPr id="825" name="Google Shape;825;g210fed1c43d_0_520"/>
          <p:cNvPicPr preferRelativeResize="0"/>
          <p:nvPr>
            <p:ph idx="1" type="body"/>
          </p:nvPr>
        </p:nvPicPr>
        <p:blipFill rotWithShape="1">
          <a:blip r:embed="rId3">
            <a:alphaModFix/>
          </a:blip>
          <a:srcRect b="0" l="0" r="0" t="0"/>
          <a:stretch/>
        </p:blipFill>
        <p:spPr>
          <a:xfrm>
            <a:off x="2030278" y="1655222"/>
            <a:ext cx="7635300" cy="4581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g210fed1c43d_0_526"/>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Levels of Supervision</a:t>
            </a:r>
            <a:endParaRPr/>
          </a:p>
        </p:txBody>
      </p:sp>
      <p:pic>
        <p:nvPicPr>
          <p:cNvPr id="832" name="Google Shape;832;g210fed1c43d_0_526"/>
          <p:cNvPicPr preferRelativeResize="0"/>
          <p:nvPr/>
        </p:nvPicPr>
        <p:blipFill rotWithShape="1">
          <a:blip r:embed="rId3">
            <a:alphaModFix/>
          </a:blip>
          <a:srcRect b="0" l="0" r="0" t="0"/>
          <a:stretch/>
        </p:blipFill>
        <p:spPr>
          <a:xfrm>
            <a:off x="1500233" y="1859350"/>
            <a:ext cx="9167768" cy="435276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pic>
        <p:nvPicPr>
          <p:cNvPr id="837" name="Google Shape;837;g210fed1c43d_0_532"/>
          <p:cNvPicPr preferRelativeResize="0"/>
          <p:nvPr/>
        </p:nvPicPr>
        <p:blipFill rotWithShape="1">
          <a:blip r:embed="rId3">
            <a:alphaModFix/>
          </a:blip>
          <a:srcRect b="0" l="0" r="0" t="0"/>
          <a:stretch/>
        </p:blipFill>
        <p:spPr>
          <a:xfrm>
            <a:off x="8915400" y="5105400"/>
            <a:ext cx="1752600" cy="1752600"/>
          </a:xfrm>
          <a:prstGeom prst="rect">
            <a:avLst/>
          </a:prstGeom>
          <a:noFill/>
          <a:ln>
            <a:noFill/>
          </a:ln>
        </p:spPr>
      </p:pic>
      <p:sp>
        <p:nvSpPr>
          <p:cNvPr id="838" name="Google Shape;838;g210fed1c43d_0_532"/>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Elements of CBME:  Broad Skillset</a:t>
            </a:r>
            <a:endParaRPr/>
          </a:p>
        </p:txBody>
      </p:sp>
      <p:sp>
        <p:nvSpPr>
          <p:cNvPr id="839" name="Google Shape;839;g210fed1c43d_0_532"/>
          <p:cNvSpPr txBox="1"/>
          <p:nvPr>
            <p:ph idx="1" type="body"/>
          </p:nvPr>
        </p:nvSpPr>
        <p:spPr>
          <a:xfrm>
            <a:off x="685801" y="1752600"/>
            <a:ext cx="10147500" cy="3608700"/>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0"/>
              </a:spcBef>
              <a:spcAft>
                <a:spcPts val="0"/>
              </a:spcAft>
              <a:buSzPts val="2800"/>
              <a:buNone/>
            </a:pPr>
            <a:r>
              <a:rPr b="1" lang="en-US" sz="2800" cap="none">
                <a:latin typeface="Arial"/>
                <a:ea typeface="Arial"/>
                <a:cs typeface="Arial"/>
                <a:sym typeface="Arial"/>
              </a:rPr>
              <a:t>Learners develop and apply a broad set of skills and dispositions</a:t>
            </a:r>
            <a:endParaRPr/>
          </a:p>
          <a:p>
            <a:pPr indent="0" lvl="0" marL="50800" rtl="0" algn="l">
              <a:lnSpc>
                <a:spcPct val="100000"/>
              </a:lnSpc>
              <a:spcBef>
                <a:spcPts val="0"/>
              </a:spcBef>
              <a:spcAft>
                <a:spcPts val="0"/>
              </a:spcAft>
              <a:buSzPts val="2800"/>
              <a:buNone/>
            </a:pPr>
            <a:r>
              <a:t/>
            </a:r>
            <a:endParaRPr b="1" sz="2800" cap="none">
              <a:latin typeface="Arial"/>
              <a:ea typeface="Arial"/>
              <a:cs typeface="Arial"/>
              <a:sym typeface="Arial"/>
            </a:endParaRPr>
          </a:p>
          <a:p>
            <a:pPr indent="0" lvl="0" marL="50800" rtl="0" algn="l">
              <a:lnSpc>
                <a:spcPct val="100000"/>
              </a:lnSpc>
              <a:spcBef>
                <a:spcPts val="0"/>
              </a:spcBef>
              <a:spcAft>
                <a:spcPts val="0"/>
              </a:spcAft>
              <a:buSzPts val="2800"/>
              <a:buNone/>
            </a:pPr>
            <a:r>
              <a:rPr lang="en-US" sz="2800" cap="none">
                <a:latin typeface="Arial"/>
                <a:ea typeface="Arial"/>
                <a:cs typeface="Arial"/>
                <a:sym typeface="Arial"/>
              </a:rPr>
              <a:t>Example:  the trainees in family medicine should be appropriately equipped to meet the contemporary and future health needs of individuals and families within their practice community. </a:t>
            </a:r>
            <a:endParaRPr sz="2800" cap="none">
              <a:latin typeface="Arial"/>
              <a:ea typeface="Arial"/>
              <a:cs typeface="Arial"/>
              <a:sym typeface="Arial"/>
            </a:endParaRPr>
          </a:p>
          <a:p>
            <a:pPr indent="0" lvl="0" marL="50800" rtl="0" algn="l">
              <a:lnSpc>
                <a:spcPct val="100000"/>
              </a:lnSpc>
              <a:spcBef>
                <a:spcPts val="0"/>
              </a:spcBef>
              <a:spcAft>
                <a:spcPts val="0"/>
              </a:spcAft>
              <a:buSzPts val="2800"/>
              <a:buNone/>
            </a:pPr>
            <a:r>
              <a:t/>
            </a:r>
            <a:endParaRPr sz="2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grpSp>
        <p:nvGrpSpPr>
          <p:cNvPr id="844" name="Google Shape;844;g210fed1c43d_0_538"/>
          <p:cNvGrpSpPr/>
          <p:nvPr/>
        </p:nvGrpSpPr>
        <p:grpSpPr>
          <a:xfrm>
            <a:off x="1981200" y="1555686"/>
            <a:ext cx="8096250" cy="4762501"/>
            <a:chOff x="288" y="737"/>
            <a:chExt cx="5100" cy="3000"/>
          </a:xfrm>
        </p:grpSpPr>
        <p:sp>
          <p:nvSpPr>
            <p:cNvPr id="845" name="Google Shape;845;g210fed1c43d_0_538"/>
            <p:cNvSpPr/>
            <p:nvPr/>
          </p:nvSpPr>
          <p:spPr>
            <a:xfrm>
              <a:off x="288" y="737"/>
              <a:ext cx="5100" cy="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6" name="Google Shape;846;g210fed1c43d_0_538"/>
            <p:cNvSpPr/>
            <p:nvPr/>
          </p:nvSpPr>
          <p:spPr>
            <a:xfrm>
              <a:off x="2048" y="939"/>
              <a:ext cx="1674" cy="1674"/>
            </a:xfrm>
            <a:custGeom>
              <a:rect b="b" l="l" r="r" t="t"/>
              <a:pathLst>
                <a:path extrusionOk="0" h="21600" w="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7" name="Google Shape;847;g210fed1c43d_0_538"/>
            <p:cNvSpPr/>
            <p:nvPr/>
          </p:nvSpPr>
          <p:spPr>
            <a:xfrm rot="5400000">
              <a:off x="2431" y="1331"/>
              <a:ext cx="1674" cy="1674"/>
            </a:xfrm>
            <a:custGeom>
              <a:rect b="b" l="l" r="r" t="t"/>
              <a:pathLst>
                <a:path extrusionOk="0" h="21600" w="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8" name="Google Shape;848;g210fed1c43d_0_538"/>
            <p:cNvSpPr/>
            <p:nvPr/>
          </p:nvSpPr>
          <p:spPr>
            <a:xfrm rot="10800000">
              <a:off x="2039" y="1714"/>
              <a:ext cx="1674" cy="1674"/>
            </a:xfrm>
            <a:custGeom>
              <a:rect b="b" l="l" r="r" t="t"/>
              <a:pathLst>
                <a:path extrusionOk="0" h="21600" w="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9" name="Google Shape;849;g210fed1c43d_0_538"/>
            <p:cNvSpPr/>
            <p:nvPr/>
          </p:nvSpPr>
          <p:spPr>
            <a:xfrm rot="-5400000">
              <a:off x="1656" y="1322"/>
              <a:ext cx="1674" cy="1674"/>
            </a:xfrm>
            <a:custGeom>
              <a:rect b="b" l="l" r="r" t="t"/>
              <a:pathLst>
                <a:path extrusionOk="0" h="21600" w="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0" name="Google Shape;850;g210fed1c43d_0_538"/>
            <p:cNvSpPr/>
            <p:nvPr/>
          </p:nvSpPr>
          <p:spPr>
            <a:xfrm>
              <a:off x="3324" y="1092"/>
              <a:ext cx="600" cy="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Establish </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learning</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goals</a:t>
              </a:r>
              <a:endParaRPr/>
            </a:p>
          </p:txBody>
        </p:sp>
        <p:sp>
          <p:nvSpPr>
            <p:cNvPr id="851" name="Google Shape;851;g210fed1c43d_0_538"/>
            <p:cNvSpPr/>
            <p:nvPr/>
          </p:nvSpPr>
          <p:spPr>
            <a:xfrm>
              <a:off x="1811" y="2608"/>
              <a:ext cx="600" cy="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Self- </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Assessment </a:t>
              </a:r>
              <a:endParaRPr/>
            </a:p>
          </p:txBody>
        </p:sp>
        <p:sp>
          <p:nvSpPr>
            <p:cNvPr id="852" name="Google Shape;852;g210fed1c43d_0_538"/>
            <p:cNvSpPr/>
            <p:nvPr/>
          </p:nvSpPr>
          <p:spPr>
            <a:xfrm>
              <a:off x="1809" y="1094"/>
              <a:ext cx="600" cy="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Reflection</a:t>
              </a:r>
              <a:endParaRPr/>
            </a:p>
          </p:txBody>
        </p:sp>
        <p:sp>
          <p:nvSpPr>
            <p:cNvPr id="853" name="Google Shape;853;g210fed1c43d_0_538"/>
            <p:cNvSpPr/>
            <p:nvPr/>
          </p:nvSpPr>
          <p:spPr>
            <a:xfrm>
              <a:off x="3325" y="2606"/>
              <a:ext cx="600" cy="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Identify </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learning </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opportunities</a:t>
              </a:r>
              <a:endParaRPr/>
            </a:p>
          </p:txBody>
        </p:sp>
      </p:grpSp>
      <p:sp>
        <p:nvSpPr>
          <p:cNvPr id="854" name="Google Shape;854;g210fed1c43d_0_538"/>
          <p:cNvSpPr txBox="1"/>
          <p:nvPr/>
        </p:nvSpPr>
        <p:spPr>
          <a:xfrm>
            <a:off x="8366126" y="4924425"/>
            <a:ext cx="1158900" cy="369300"/>
          </a:xfrm>
          <a:prstGeom prst="rect">
            <a:avLst/>
          </a:prstGeom>
          <a:solidFill>
            <a:srgbClr val="CCFF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Coaching</a:t>
            </a:r>
            <a:endParaRPr/>
          </a:p>
        </p:txBody>
      </p:sp>
      <p:sp>
        <p:nvSpPr>
          <p:cNvPr id="855" name="Google Shape;855;g210fed1c43d_0_538"/>
          <p:cNvSpPr/>
          <p:nvPr/>
        </p:nvSpPr>
        <p:spPr>
          <a:xfrm>
            <a:off x="8040688" y="1920876"/>
            <a:ext cx="1789200" cy="8985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Self directed </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with support</a:t>
            </a:r>
            <a:endParaRPr/>
          </a:p>
        </p:txBody>
      </p:sp>
      <p:sp>
        <p:nvSpPr>
          <p:cNvPr id="856" name="Google Shape;856;g210fed1c43d_0_538"/>
          <p:cNvSpPr txBox="1"/>
          <p:nvPr/>
        </p:nvSpPr>
        <p:spPr>
          <a:xfrm>
            <a:off x="2743201" y="5189539"/>
            <a:ext cx="1620900" cy="646500"/>
          </a:xfrm>
          <a:prstGeom prst="rect">
            <a:avLst/>
          </a:prstGeom>
          <a:solidFill>
            <a:srgbClr val="CCFF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Feedback</a:t>
            </a:r>
            <a:endParaRPr/>
          </a:p>
          <a:p>
            <a:pPr indent="0" lvl="0" marL="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for Calibration</a:t>
            </a:r>
            <a:endParaRPr/>
          </a:p>
        </p:txBody>
      </p:sp>
      <p:sp>
        <p:nvSpPr>
          <p:cNvPr id="857" name="Google Shape;857;g210fed1c43d_0_538"/>
          <p:cNvSpPr/>
          <p:nvPr/>
        </p:nvSpPr>
        <p:spPr>
          <a:xfrm>
            <a:off x="2743201" y="1920875"/>
            <a:ext cx="1197000" cy="622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Next steps</a:t>
            </a:r>
            <a:endParaRPr/>
          </a:p>
        </p:txBody>
      </p:sp>
      <p:sp>
        <p:nvSpPr>
          <p:cNvPr id="858" name="Google Shape;858;g210fed1c43d_0_538"/>
          <p:cNvSpPr txBox="1"/>
          <p:nvPr/>
        </p:nvSpPr>
        <p:spPr>
          <a:xfrm>
            <a:off x="2743201" y="156003"/>
            <a:ext cx="10396800" cy="1152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Lifelong Learning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g210fed1c43d_0_556"/>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800">
                <a:solidFill>
                  <a:schemeClr val="lt1"/>
                </a:solidFill>
              </a:rPr>
              <a:t>Competency Based Medical Education (CBME)</a:t>
            </a:r>
            <a:endParaRPr/>
          </a:p>
        </p:txBody>
      </p:sp>
      <p:grpSp>
        <p:nvGrpSpPr>
          <p:cNvPr id="865" name="Google Shape;865;g210fed1c43d_0_556"/>
          <p:cNvGrpSpPr/>
          <p:nvPr/>
        </p:nvGrpSpPr>
        <p:grpSpPr>
          <a:xfrm>
            <a:off x="-3135792" y="816336"/>
            <a:ext cx="13284218" cy="6093600"/>
            <a:chOff x="-5116992" y="-783865"/>
            <a:chExt cx="13284218" cy="6093600"/>
          </a:xfrm>
        </p:grpSpPr>
        <p:sp>
          <p:nvSpPr>
            <p:cNvPr id="866" name="Google Shape;866;g210fed1c43d_0_556"/>
            <p:cNvSpPr/>
            <p:nvPr/>
          </p:nvSpPr>
          <p:spPr>
            <a:xfrm>
              <a:off x="-5116992" y="-783865"/>
              <a:ext cx="6093600" cy="6093600"/>
            </a:xfrm>
            <a:prstGeom prst="blockArc">
              <a:avLst>
                <a:gd fmla="val 18900000" name="adj1"/>
                <a:gd fmla="val 2700000" name="adj2"/>
                <a:gd fmla="val 354" name="adj3"/>
              </a:avLst>
            </a:prstGeom>
            <a:noFill/>
            <a:ln cap="flat" cmpd="sng" w="9525">
              <a:solidFill>
                <a:srgbClr val="BA6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g210fed1c43d_0_556"/>
            <p:cNvSpPr/>
            <p:nvPr/>
          </p:nvSpPr>
          <p:spPr>
            <a:xfrm>
              <a:off x="427226" y="282782"/>
              <a:ext cx="7740000" cy="565800"/>
            </a:xfrm>
            <a:prstGeom prst="rect">
              <a:avLst/>
            </a:prstGeom>
            <a:gradFill>
              <a:gsLst>
                <a:gs pos="0">
                  <a:srgbClr val="FF7714"/>
                </a:gs>
                <a:gs pos="100000">
                  <a:srgbClr val="FFA773"/>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g210fed1c43d_0_556"/>
            <p:cNvSpPr txBox="1"/>
            <p:nvPr/>
          </p:nvSpPr>
          <p:spPr>
            <a:xfrm>
              <a:off x="427226" y="282782"/>
              <a:ext cx="77400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Advancement</a:t>
              </a:r>
              <a:endParaRPr/>
            </a:p>
          </p:txBody>
        </p:sp>
        <p:sp>
          <p:nvSpPr>
            <p:cNvPr id="869" name="Google Shape;869;g210fed1c43d_0_556"/>
            <p:cNvSpPr/>
            <p:nvPr/>
          </p:nvSpPr>
          <p:spPr>
            <a:xfrm>
              <a:off x="73522" y="212041"/>
              <a:ext cx="707400" cy="707400"/>
            </a:xfrm>
            <a:prstGeom prst="ellipse">
              <a:avLst/>
            </a:prstGeom>
            <a:blipFill rotWithShape="1">
              <a:blip r:embed="rId3">
                <a:alphaModFix/>
              </a:blip>
              <a:stretch>
                <a:fillRect b="0" l="0" r="0" t="0"/>
              </a:stretch>
            </a:blip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g210fed1c43d_0_556"/>
            <p:cNvSpPr/>
            <p:nvPr/>
          </p:nvSpPr>
          <p:spPr>
            <a:xfrm>
              <a:off x="832752" y="1131400"/>
              <a:ext cx="7334400" cy="565800"/>
            </a:xfrm>
            <a:prstGeom prst="rect">
              <a:avLst/>
            </a:prstGeom>
            <a:gradFill>
              <a:gsLst>
                <a:gs pos="0">
                  <a:srgbClr val="FF7714"/>
                </a:gs>
                <a:gs pos="100000">
                  <a:srgbClr val="FFA773"/>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g210fed1c43d_0_556"/>
            <p:cNvSpPr txBox="1"/>
            <p:nvPr/>
          </p:nvSpPr>
          <p:spPr>
            <a:xfrm>
              <a:off x="832752" y="1131400"/>
              <a:ext cx="73344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Competencies</a:t>
              </a:r>
              <a:endParaRPr/>
            </a:p>
          </p:txBody>
        </p:sp>
        <p:sp>
          <p:nvSpPr>
            <p:cNvPr id="872" name="Google Shape;872;g210fed1c43d_0_556"/>
            <p:cNvSpPr/>
            <p:nvPr/>
          </p:nvSpPr>
          <p:spPr>
            <a:xfrm>
              <a:off x="479048" y="1060659"/>
              <a:ext cx="707400" cy="707400"/>
            </a:xfrm>
            <a:prstGeom prst="ellipse">
              <a:avLst/>
            </a:prstGeom>
            <a:blipFill rotWithShape="1">
              <a:blip r:embed="rId4">
                <a:alphaModFix/>
              </a:blip>
              <a:stretch>
                <a:fillRect b="0" l="0" r="0" t="0"/>
              </a:stretch>
            </a:blip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g210fed1c43d_0_556"/>
            <p:cNvSpPr/>
            <p:nvPr/>
          </p:nvSpPr>
          <p:spPr>
            <a:xfrm>
              <a:off x="957216" y="1980018"/>
              <a:ext cx="7209900" cy="565800"/>
            </a:xfrm>
            <a:prstGeom prst="rect">
              <a:avLst/>
            </a:prstGeom>
            <a:gradFill>
              <a:gsLst>
                <a:gs pos="0">
                  <a:srgbClr val="FF7714"/>
                </a:gs>
                <a:gs pos="100000">
                  <a:srgbClr val="FFA773"/>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g210fed1c43d_0_556"/>
            <p:cNvSpPr txBox="1"/>
            <p:nvPr/>
          </p:nvSpPr>
          <p:spPr>
            <a:xfrm>
              <a:off x="957216" y="1980018"/>
              <a:ext cx="72099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Assessment</a:t>
              </a:r>
              <a:endParaRPr/>
            </a:p>
          </p:txBody>
        </p:sp>
        <p:sp>
          <p:nvSpPr>
            <p:cNvPr id="875" name="Google Shape;875;g210fed1c43d_0_556"/>
            <p:cNvSpPr/>
            <p:nvPr/>
          </p:nvSpPr>
          <p:spPr>
            <a:xfrm>
              <a:off x="603512" y="1909277"/>
              <a:ext cx="707400" cy="707400"/>
            </a:xfrm>
            <a:prstGeom prst="ellipse">
              <a:avLst/>
            </a:prstGeom>
            <a:blipFill rotWithShape="1">
              <a:blip r:embed="rId5">
                <a:alphaModFix/>
              </a:blip>
              <a:stretch>
                <a:fillRect b="0" l="0" r="0" t="0"/>
              </a:stretch>
            </a:blip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g210fed1c43d_0_556"/>
            <p:cNvSpPr/>
            <p:nvPr/>
          </p:nvSpPr>
          <p:spPr>
            <a:xfrm>
              <a:off x="832752" y="2828636"/>
              <a:ext cx="7334400" cy="565800"/>
            </a:xfrm>
            <a:prstGeom prst="rect">
              <a:avLst/>
            </a:prstGeom>
            <a:gradFill>
              <a:gsLst>
                <a:gs pos="0">
                  <a:srgbClr val="FF7714"/>
                </a:gs>
                <a:gs pos="100000">
                  <a:srgbClr val="FFA773"/>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g210fed1c43d_0_556"/>
            <p:cNvSpPr txBox="1"/>
            <p:nvPr/>
          </p:nvSpPr>
          <p:spPr>
            <a:xfrm>
              <a:off x="832752" y="2828636"/>
              <a:ext cx="73344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Support</a:t>
              </a:r>
              <a:endParaRPr/>
            </a:p>
          </p:txBody>
        </p:sp>
        <p:sp>
          <p:nvSpPr>
            <p:cNvPr id="878" name="Google Shape;878;g210fed1c43d_0_556"/>
            <p:cNvSpPr/>
            <p:nvPr/>
          </p:nvSpPr>
          <p:spPr>
            <a:xfrm>
              <a:off x="479048" y="2757895"/>
              <a:ext cx="707400" cy="707400"/>
            </a:xfrm>
            <a:prstGeom prst="ellipse">
              <a:avLst/>
            </a:prstGeom>
            <a:blipFill rotWithShape="1">
              <a:blip r:embed="rId6">
                <a:alphaModFix/>
              </a:blip>
              <a:stretch>
                <a:fillRect b="0" l="0" r="0" t="0"/>
              </a:stretch>
            </a:blip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g210fed1c43d_0_556"/>
            <p:cNvSpPr/>
            <p:nvPr/>
          </p:nvSpPr>
          <p:spPr>
            <a:xfrm>
              <a:off x="427226" y="3677254"/>
              <a:ext cx="7740000" cy="565800"/>
            </a:xfrm>
            <a:prstGeom prst="rect">
              <a:avLst/>
            </a:prstGeom>
            <a:gradFill>
              <a:gsLst>
                <a:gs pos="0">
                  <a:srgbClr val="FF7714"/>
                </a:gs>
                <a:gs pos="100000">
                  <a:srgbClr val="FFA773"/>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g210fed1c43d_0_556"/>
            <p:cNvSpPr txBox="1"/>
            <p:nvPr/>
          </p:nvSpPr>
          <p:spPr>
            <a:xfrm>
              <a:off x="427226" y="3677254"/>
              <a:ext cx="7740000" cy="565800"/>
            </a:xfrm>
            <a:prstGeom prst="rect">
              <a:avLst/>
            </a:prstGeom>
            <a:noFill/>
            <a:ln>
              <a:noFill/>
            </a:ln>
          </p:spPr>
          <p:txBody>
            <a:bodyPr anchorCtr="0" anchor="ctr" bIns="78725" lIns="449200" spcFirstLastPara="1" rIns="78725" wrap="square" tIns="78725">
              <a:noAutofit/>
            </a:bodyPr>
            <a:lstStyle/>
            <a:p>
              <a:pPr indent="0" lvl="0" marL="0" marR="0" rtl="0" algn="l">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Arial"/>
                  <a:ea typeface="Arial"/>
                  <a:cs typeface="Arial"/>
                  <a:sym typeface="Arial"/>
                </a:rPr>
                <a:t>Broad Skillset</a:t>
              </a:r>
              <a:endParaRPr/>
            </a:p>
          </p:txBody>
        </p:sp>
        <p:sp>
          <p:nvSpPr>
            <p:cNvPr id="881" name="Google Shape;881;g210fed1c43d_0_556"/>
            <p:cNvSpPr/>
            <p:nvPr/>
          </p:nvSpPr>
          <p:spPr>
            <a:xfrm>
              <a:off x="73522" y="3606513"/>
              <a:ext cx="707400" cy="707400"/>
            </a:xfrm>
            <a:prstGeom prst="ellipse">
              <a:avLst/>
            </a:prstGeom>
            <a:blipFill rotWithShape="1">
              <a:blip r:embed="rId7">
                <a:alphaModFix/>
              </a:blip>
              <a:stretch>
                <a:fillRect b="0" l="0" r="0" t="0"/>
              </a:stretch>
            </a:blip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g210fed1c43d_0_578"/>
          <p:cNvSpPr txBox="1"/>
          <p:nvPr>
            <p:ph type="title"/>
          </p:nvPr>
        </p:nvSpPr>
        <p:spPr>
          <a:xfrm>
            <a:off x="2709350" y="365126"/>
            <a:ext cx="8644500" cy="749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Breakout on CBME– Prompting Questions</a:t>
            </a:r>
            <a:endParaRPr/>
          </a:p>
        </p:txBody>
      </p:sp>
      <p:sp>
        <p:nvSpPr>
          <p:cNvPr id="887" name="Google Shape;887;g210fed1c43d_0_578"/>
          <p:cNvSpPr txBox="1"/>
          <p:nvPr>
            <p:ph idx="1" type="body"/>
          </p:nvPr>
        </p:nvSpPr>
        <p:spPr>
          <a:xfrm>
            <a:off x="685800" y="2373358"/>
            <a:ext cx="10396800" cy="3311100"/>
          </a:xfrm>
          <a:prstGeom prst="rect">
            <a:avLst/>
          </a:prstGeom>
          <a:noFill/>
          <a:ln>
            <a:noFill/>
          </a:ln>
        </p:spPr>
        <p:txBody>
          <a:bodyPr anchorCtr="0" anchor="t" bIns="45700" lIns="91425" spcFirstLastPara="1" rIns="91425" wrap="square" tIns="45700">
            <a:normAutofit/>
          </a:bodyPr>
          <a:lstStyle/>
          <a:p>
            <a:pPr indent="-152400" lvl="0" marL="50800" rtl="0" algn="l">
              <a:lnSpc>
                <a:spcPct val="100000"/>
              </a:lnSpc>
              <a:spcBef>
                <a:spcPts val="0"/>
              </a:spcBef>
              <a:spcAft>
                <a:spcPts val="0"/>
              </a:spcAft>
              <a:buSzPts val="2400"/>
              <a:buFont typeface="Times New Roman"/>
              <a:buAutoNum type="arabicPeriod"/>
            </a:pPr>
            <a:r>
              <a:rPr b="1" i="0" lang="en-US" sz="2400" u="none" strike="noStrike">
                <a:solidFill>
                  <a:srgbClr val="000000"/>
                </a:solidFill>
                <a:latin typeface="Arial"/>
                <a:ea typeface="Arial"/>
                <a:cs typeface="Arial"/>
                <a:sym typeface="Arial"/>
              </a:rPr>
              <a:t>FAIRNESS</a:t>
            </a:r>
            <a:r>
              <a:rPr b="0" i="0" lang="en-US" sz="2400" u="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Thinking about self-promotion, bias and equity, how can we make sure that CBME is fair?</a:t>
            </a:r>
            <a:endParaRPr b="0" i="0" sz="2400" u="none" strike="noStrike">
              <a:solidFill>
                <a:srgbClr val="000000"/>
              </a:solidFill>
              <a:latin typeface="Arial"/>
              <a:ea typeface="Arial"/>
              <a:cs typeface="Arial"/>
              <a:sym typeface="Arial"/>
            </a:endParaRPr>
          </a:p>
          <a:p>
            <a:pPr indent="-152400" lvl="0" marL="50800" rtl="0" algn="l">
              <a:lnSpc>
                <a:spcPct val="100000"/>
              </a:lnSpc>
              <a:spcBef>
                <a:spcPts val="1200"/>
              </a:spcBef>
              <a:spcAft>
                <a:spcPts val="0"/>
              </a:spcAft>
              <a:buSzPts val="2400"/>
              <a:buFont typeface="Times New Roman"/>
              <a:buAutoNum type="arabicPeriod"/>
            </a:pPr>
            <a:r>
              <a:rPr b="1" i="0" lang="en-US" sz="2400" u="none" strike="noStrike">
                <a:solidFill>
                  <a:srgbClr val="000000"/>
                </a:solidFill>
                <a:latin typeface="Arial"/>
                <a:ea typeface="Arial"/>
                <a:cs typeface="Arial"/>
                <a:sym typeface="Arial"/>
              </a:rPr>
              <a:t>Faculty Development:  </a:t>
            </a:r>
            <a:r>
              <a:rPr b="0" i="0" lang="en-US" sz="2400" u="none" cap="none" strike="noStrike">
                <a:solidFill>
                  <a:srgbClr val="000000"/>
                </a:solidFill>
                <a:latin typeface="Arial"/>
                <a:ea typeface="Arial"/>
                <a:cs typeface="Arial"/>
                <a:sym typeface="Arial"/>
              </a:rPr>
              <a:t>What do we need to focus on as we consider opportunities for faculty development around assessment of CBME? </a:t>
            </a:r>
            <a:endParaRPr b="0" i="0" sz="2400" u="none" strike="noStrike">
              <a:solidFill>
                <a:srgbClr val="000000"/>
              </a:solidFill>
              <a:latin typeface="Arial"/>
              <a:ea typeface="Arial"/>
              <a:cs typeface="Arial"/>
              <a:sym typeface="Arial"/>
            </a:endParaRPr>
          </a:p>
          <a:p>
            <a:pPr indent="-152400" lvl="0" marL="50800" rtl="0" algn="l">
              <a:lnSpc>
                <a:spcPct val="100000"/>
              </a:lnSpc>
              <a:spcBef>
                <a:spcPts val="1200"/>
              </a:spcBef>
              <a:spcAft>
                <a:spcPts val="0"/>
              </a:spcAft>
              <a:buSzPts val="2400"/>
              <a:buFont typeface="Times New Roman"/>
              <a:buAutoNum type="arabicPeriod"/>
            </a:pPr>
            <a:r>
              <a:rPr b="1" i="0" lang="en-US" sz="2400" u="none" strike="noStrike">
                <a:solidFill>
                  <a:srgbClr val="000000"/>
                </a:solidFill>
                <a:latin typeface="Arial"/>
                <a:ea typeface="Arial"/>
                <a:cs typeface="Arial"/>
                <a:sym typeface="Arial"/>
              </a:rPr>
              <a:t>SCHOLARSHIP:  </a:t>
            </a:r>
            <a:r>
              <a:rPr b="0" i="0" lang="en-US" sz="2400" u="none" cap="none" strike="noStrike">
                <a:solidFill>
                  <a:srgbClr val="000000"/>
                </a:solidFill>
                <a:latin typeface="Arial"/>
                <a:ea typeface="Arial"/>
                <a:cs typeface="Arial"/>
                <a:sym typeface="Arial"/>
              </a:rPr>
              <a:t>How do we use CBME as an opportunity to create a culture of inquiry to support faculty and resident scholarship?</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g210e297ef88_0_107"/>
          <p:cNvSpPr txBox="1"/>
          <p:nvPr>
            <p:ph type="ctrTitle"/>
          </p:nvPr>
        </p:nvSpPr>
        <p:spPr>
          <a:xfrm>
            <a:off x="914399" y="1600199"/>
            <a:ext cx="10398300" cy="212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t>Rethinking Residency Education: Nuts and Bolts</a:t>
            </a:r>
            <a:endParaRPr/>
          </a:p>
        </p:txBody>
      </p:sp>
      <p:sp>
        <p:nvSpPr>
          <p:cNvPr id="893" name="Google Shape;893;g210e297ef88_0_107"/>
          <p:cNvSpPr txBox="1"/>
          <p:nvPr>
            <p:ph idx="1" type="subTitle"/>
          </p:nvPr>
        </p:nvSpPr>
        <p:spPr>
          <a:xfrm>
            <a:off x="1524000" y="4335568"/>
            <a:ext cx="9144000" cy="16557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90000"/>
              </a:lnSpc>
              <a:spcBef>
                <a:spcPts val="0"/>
              </a:spcBef>
              <a:spcAft>
                <a:spcPts val="0"/>
              </a:spcAft>
              <a:buClr>
                <a:schemeClr val="dk1"/>
              </a:buClr>
              <a:buSzPct val="100000"/>
              <a:buNone/>
            </a:pPr>
            <a:r>
              <a:rPr lang="en-US"/>
              <a:t>Warren P. Newton, MD, MPH</a:t>
            </a:r>
            <a:endParaRPr/>
          </a:p>
          <a:p>
            <a:pPr indent="0" lvl="0" marL="0" rtl="0" algn="ctr">
              <a:lnSpc>
                <a:spcPct val="90000"/>
              </a:lnSpc>
              <a:spcBef>
                <a:spcPts val="1000"/>
              </a:spcBef>
              <a:spcAft>
                <a:spcPts val="0"/>
              </a:spcAft>
              <a:buClr>
                <a:schemeClr val="dk1"/>
              </a:buClr>
              <a:buSzPct val="100000"/>
              <a:buNone/>
            </a:pPr>
            <a:r>
              <a:rPr lang="en-US"/>
              <a:t>Recovering Residency Director</a:t>
            </a:r>
            <a:endParaRPr/>
          </a:p>
          <a:p>
            <a:pPr indent="0" lvl="0" marL="0" rtl="0" algn="ctr">
              <a:lnSpc>
                <a:spcPct val="90000"/>
              </a:lnSpc>
              <a:spcBef>
                <a:spcPts val="1000"/>
              </a:spcBef>
              <a:spcAft>
                <a:spcPts val="0"/>
              </a:spcAft>
              <a:buClr>
                <a:schemeClr val="dk1"/>
              </a:buClr>
              <a:buSzPct val="100000"/>
              <a:buNone/>
            </a:pPr>
            <a:r>
              <a:rPr lang="en-US"/>
              <a:t>Chair Survivor </a:t>
            </a:r>
            <a:endParaRPr/>
          </a:p>
          <a:p>
            <a:pPr indent="0" lvl="0" marL="0" rtl="0" algn="ctr">
              <a:lnSpc>
                <a:spcPct val="90000"/>
              </a:lnSpc>
              <a:spcBef>
                <a:spcPts val="1000"/>
              </a:spcBef>
              <a:spcAft>
                <a:spcPts val="0"/>
              </a:spcAft>
              <a:buClr>
                <a:schemeClr val="dk1"/>
              </a:buClr>
              <a:buSzPct val="100000"/>
              <a:buNone/>
            </a:pPr>
            <a:r>
              <a:rPr lang="en-US"/>
              <a:t>President &amp; CEO, ABFM</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a:p>
        </p:txBody>
      </p:sp>
      <p:sp>
        <p:nvSpPr>
          <p:cNvPr id="894" name="Google Shape;894;g210e297ef88_0_107"/>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g210e297ef88_0_107"/>
          <p:cNvSpPr txBox="1"/>
          <p:nvPr/>
        </p:nvSpPr>
        <p:spPr>
          <a:xfrm>
            <a:off x="2310675" y="192025"/>
            <a:ext cx="8531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000">
                <a:solidFill>
                  <a:schemeClr val="lt1"/>
                </a:solidFill>
                <a:latin typeface="Calibri"/>
                <a:ea typeface="Calibri"/>
                <a:cs typeface="Calibri"/>
                <a:sym typeface="Calibri"/>
              </a:rPr>
              <a:t>The American Board of Family Medicine</a:t>
            </a:r>
            <a:endParaRPr sz="40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g210e297ef88_0_112"/>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What is a residency faculty member? </a:t>
            </a:r>
            <a:endParaRPr/>
          </a:p>
        </p:txBody>
      </p:sp>
      <p:sp>
        <p:nvSpPr>
          <p:cNvPr id="901" name="Google Shape;901;g210e297ef88_0_112"/>
          <p:cNvSpPr txBox="1"/>
          <p:nvPr>
            <p:ph idx="1" type="body"/>
          </p:nvPr>
        </p:nvSpPr>
        <p:spPr>
          <a:xfrm>
            <a:off x="838200" y="2564296"/>
            <a:ext cx="10515600" cy="3531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None/>
            </a:pPr>
            <a:r>
              <a:rPr lang="en-US" sz="4000"/>
              <a:t>Core Faculty Members and “Advisors”</a:t>
            </a:r>
            <a:endParaRPr/>
          </a:p>
          <a:p>
            <a:pPr indent="0" lvl="0" marL="0" rtl="0" algn="ctr">
              <a:lnSpc>
                <a:spcPct val="100000"/>
              </a:lnSpc>
              <a:spcBef>
                <a:spcPts val="600"/>
              </a:spcBef>
              <a:spcAft>
                <a:spcPts val="0"/>
              </a:spcAft>
              <a:buClr>
                <a:schemeClr val="dk1"/>
              </a:buClr>
              <a:buSzPts val="4000"/>
              <a:buNone/>
            </a:pPr>
            <a:r>
              <a:rPr lang="en-US" sz="4000"/>
              <a:t>VS</a:t>
            </a:r>
            <a:endParaRPr/>
          </a:p>
          <a:p>
            <a:pPr indent="0" lvl="0" marL="0" rtl="0" algn="ctr">
              <a:lnSpc>
                <a:spcPct val="100000"/>
              </a:lnSpc>
              <a:spcBef>
                <a:spcPts val="600"/>
              </a:spcBef>
              <a:spcAft>
                <a:spcPts val="0"/>
              </a:spcAft>
              <a:buClr>
                <a:schemeClr val="dk1"/>
              </a:buClr>
              <a:buSzPts val="4000"/>
              <a:buNone/>
            </a:pPr>
            <a:r>
              <a:rPr lang="en-US" sz="4000"/>
              <a:t>Assessors and Coaches</a:t>
            </a:r>
            <a:endParaRPr/>
          </a:p>
        </p:txBody>
      </p:sp>
      <p:sp>
        <p:nvSpPr>
          <p:cNvPr id="902" name="Google Shape;902;g210e297ef88_0_112"/>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210e297ef88_0_112"/>
          <p:cNvSpPr txBox="1"/>
          <p:nvPr/>
        </p:nvSpPr>
        <p:spPr>
          <a:xfrm>
            <a:off x="1467162"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What is a residency faculty member? </a:t>
            </a:r>
            <a:endParaRPr sz="3600">
              <a:solidFill>
                <a:srgbClr val="FFFF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g210e297ef88_0_117"/>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Individual Learning Plans</a:t>
            </a:r>
            <a:endParaRPr/>
          </a:p>
        </p:txBody>
      </p:sp>
      <p:sp>
        <p:nvSpPr>
          <p:cNvPr id="909" name="Google Shape;909;g210e297ef88_0_117"/>
          <p:cNvSpPr txBox="1"/>
          <p:nvPr>
            <p:ph idx="1" type="body"/>
          </p:nvPr>
        </p:nvSpPr>
        <p:spPr>
          <a:xfrm>
            <a:off x="1152939" y="1744220"/>
            <a:ext cx="10200900" cy="4351200"/>
          </a:xfrm>
          <a:prstGeom prst="rect">
            <a:avLst/>
          </a:prstGeom>
          <a:noFill/>
          <a:ln>
            <a:noFill/>
          </a:ln>
        </p:spPr>
        <p:txBody>
          <a:bodyPr anchorCtr="0" anchor="t" bIns="45700" lIns="91425" spcFirstLastPara="1" rIns="91425" wrap="square" tIns="45700">
            <a:normAutofit fontScale="62500" lnSpcReduction="20000"/>
          </a:bodyPr>
          <a:lstStyle/>
          <a:p>
            <a:pPr indent="-161925" lvl="0" marL="228600" rtl="0" algn="l">
              <a:lnSpc>
                <a:spcPct val="100000"/>
              </a:lnSpc>
              <a:spcBef>
                <a:spcPts val="0"/>
              </a:spcBef>
              <a:spcAft>
                <a:spcPts val="0"/>
              </a:spcAft>
              <a:buClr>
                <a:schemeClr val="dk1"/>
              </a:buClr>
              <a:buSzPct val="100000"/>
              <a:buChar char="•"/>
            </a:pPr>
            <a:r>
              <a:rPr lang="en-US"/>
              <a:t>Regular individual learning plans </a:t>
            </a:r>
            <a:endParaRPr/>
          </a:p>
          <a:p>
            <a:pPr indent="-171450" lvl="1" marL="685800" rtl="0" algn="l">
              <a:lnSpc>
                <a:spcPct val="100000"/>
              </a:lnSpc>
              <a:spcBef>
                <a:spcPts val="600"/>
              </a:spcBef>
              <a:spcAft>
                <a:spcPts val="0"/>
              </a:spcAft>
              <a:buClr>
                <a:schemeClr val="dk1"/>
              </a:buClr>
              <a:buSzPct val="100000"/>
              <a:buChar char="•"/>
            </a:pPr>
            <a:r>
              <a:rPr lang="en-US"/>
              <a:t>Pediatrics has been doing for about 15 years…</a:t>
            </a:r>
            <a:endParaRPr/>
          </a:p>
          <a:p>
            <a:pPr indent="-171450" lvl="1" marL="685800" rtl="0" algn="l">
              <a:lnSpc>
                <a:spcPct val="100000"/>
              </a:lnSpc>
              <a:spcBef>
                <a:spcPts val="600"/>
              </a:spcBef>
              <a:spcAft>
                <a:spcPts val="0"/>
              </a:spcAft>
              <a:buClr>
                <a:schemeClr val="dk1"/>
              </a:buClr>
              <a:buSzPct val="100000"/>
              <a:buChar char="•"/>
            </a:pPr>
            <a:r>
              <a:rPr lang="en-US"/>
              <a:t>Should we develop a standard template?</a:t>
            </a:r>
            <a:endParaRPr/>
          </a:p>
          <a:p>
            <a:pPr indent="-171450" lvl="1" marL="685800" rtl="0" algn="l">
              <a:lnSpc>
                <a:spcPct val="100000"/>
              </a:lnSpc>
              <a:spcBef>
                <a:spcPts val="600"/>
              </a:spcBef>
              <a:spcAft>
                <a:spcPts val="0"/>
              </a:spcAft>
              <a:buClr>
                <a:schemeClr val="dk1"/>
              </a:buClr>
              <a:buSzPct val="100000"/>
              <a:buChar char="•"/>
            </a:pPr>
            <a:r>
              <a:rPr lang="en-US"/>
              <a:t>How often—q 6 vs 12 months? </a:t>
            </a:r>
            <a:endParaRPr/>
          </a:p>
          <a:p>
            <a:pPr indent="-161925" lvl="0" marL="228600" rtl="0" algn="l">
              <a:lnSpc>
                <a:spcPct val="100000"/>
              </a:lnSpc>
              <a:spcBef>
                <a:spcPts val="600"/>
              </a:spcBef>
              <a:spcAft>
                <a:spcPts val="0"/>
              </a:spcAft>
              <a:buClr>
                <a:schemeClr val="dk1"/>
              </a:buClr>
              <a:buSzPct val="100000"/>
              <a:buChar char="•"/>
            </a:pPr>
            <a:r>
              <a:rPr lang="en-US"/>
              <a:t>How should we use overall curricular flexibility and 6 months elective time?</a:t>
            </a:r>
            <a:endParaRPr/>
          </a:p>
          <a:p>
            <a:pPr indent="-171450" lvl="1" marL="685800" rtl="0" algn="l">
              <a:lnSpc>
                <a:spcPct val="100000"/>
              </a:lnSpc>
              <a:spcBef>
                <a:spcPts val="600"/>
              </a:spcBef>
              <a:spcAft>
                <a:spcPts val="0"/>
              </a:spcAft>
              <a:buClr>
                <a:schemeClr val="dk1"/>
              </a:buClr>
              <a:buSzPct val="100000"/>
              <a:buChar char="•"/>
            </a:pPr>
            <a:r>
              <a:rPr lang="en-US"/>
              <a:t>Lots of flexibility in new guidelines!</a:t>
            </a:r>
            <a:endParaRPr/>
          </a:p>
          <a:p>
            <a:pPr indent="-171450" lvl="1" marL="685800" rtl="0" algn="l">
              <a:lnSpc>
                <a:spcPct val="100000"/>
              </a:lnSpc>
              <a:spcBef>
                <a:spcPts val="600"/>
              </a:spcBef>
              <a:spcAft>
                <a:spcPts val="0"/>
              </a:spcAft>
              <a:buClr>
                <a:schemeClr val="dk1"/>
              </a:buClr>
              <a:buSzPct val="100000"/>
              <a:buChar char="•"/>
            </a:pPr>
            <a:r>
              <a:rPr lang="en-US"/>
              <a:t>Electives: Remediation +/- Career Planning</a:t>
            </a:r>
            <a:endParaRPr/>
          </a:p>
          <a:p>
            <a:pPr indent="-171450" lvl="1" marL="685800" rtl="0" algn="l">
              <a:lnSpc>
                <a:spcPct val="100000"/>
              </a:lnSpc>
              <a:spcBef>
                <a:spcPts val="600"/>
              </a:spcBef>
              <a:spcAft>
                <a:spcPts val="0"/>
              </a:spcAft>
              <a:buClr>
                <a:schemeClr val="dk1"/>
              </a:buClr>
              <a:buSzPct val="100000"/>
              <a:buChar char="•"/>
            </a:pPr>
            <a:r>
              <a:rPr lang="en-US"/>
              <a:t> Consider tracks/areas of concentration</a:t>
            </a:r>
            <a:endParaRPr/>
          </a:p>
          <a:p>
            <a:pPr indent="-171450" lvl="1" marL="685800" rtl="0" algn="l">
              <a:lnSpc>
                <a:spcPct val="100000"/>
              </a:lnSpc>
              <a:spcBef>
                <a:spcPts val="600"/>
              </a:spcBef>
              <a:spcAft>
                <a:spcPts val="0"/>
              </a:spcAft>
              <a:buClr>
                <a:schemeClr val="dk1"/>
              </a:buClr>
              <a:buSzPct val="100000"/>
              <a:buChar char="•"/>
            </a:pPr>
            <a:r>
              <a:rPr lang="en-US"/>
              <a:t>Do we believe in freedom or liberty? </a:t>
            </a:r>
            <a:endParaRPr/>
          </a:p>
          <a:p>
            <a:pPr indent="-76200" lvl="1" marL="685800" rtl="0" algn="l">
              <a:lnSpc>
                <a:spcPct val="100000"/>
              </a:lnSpc>
              <a:spcBef>
                <a:spcPts val="600"/>
              </a:spcBef>
              <a:spcAft>
                <a:spcPts val="0"/>
              </a:spcAft>
              <a:buClr>
                <a:schemeClr val="dk1"/>
              </a:buClr>
              <a:buSzPct val="100000"/>
              <a:buNone/>
            </a:pPr>
            <a:r>
              <a:t/>
            </a:r>
            <a:endParaRPr/>
          </a:p>
          <a:p>
            <a:pPr indent="-76200" lvl="1" marL="685800" rtl="0" algn="l">
              <a:lnSpc>
                <a:spcPct val="100000"/>
              </a:lnSpc>
              <a:spcBef>
                <a:spcPts val="600"/>
              </a:spcBef>
              <a:spcAft>
                <a:spcPts val="0"/>
              </a:spcAft>
              <a:buClr>
                <a:schemeClr val="dk1"/>
              </a:buClr>
              <a:buSzPct val="100000"/>
              <a:buNone/>
            </a:pPr>
            <a:r>
              <a:t/>
            </a:r>
            <a:endParaRPr/>
          </a:p>
          <a:p>
            <a:pPr indent="-76200" lvl="1" marL="685800" rtl="0" algn="l">
              <a:lnSpc>
                <a:spcPct val="100000"/>
              </a:lnSpc>
              <a:spcBef>
                <a:spcPts val="600"/>
              </a:spcBef>
              <a:spcAft>
                <a:spcPts val="0"/>
              </a:spcAft>
              <a:buClr>
                <a:schemeClr val="dk1"/>
              </a:buClr>
              <a:buSzPct val="100000"/>
              <a:buNone/>
            </a:pPr>
            <a:r>
              <a:t/>
            </a:r>
            <a:endParaRPr/>
          </a:p>
          <a:p>
            <a:pPr indent="-76200" lvl="1" marL="685800" rtl="0" algn="l">
              <a:lnSpc>
                <a:spcPct val="100000"/>
              </a:lnSpc>
              <a:spcBef>
                <a:spcPts val="600"/>
              </a:spcBef>
              <a:spcAft>
                <a:spcPts val="0"/>
              </a:spcAft>
              <a:buClr>
                <a:schemeClr val="dk1"/>
              </a:buClr>
              <a:buSzPct val="100000"/>
              <a:buNone/>
            </a:pPr>
            <a:r>
              <a:t/>
            </a:r>
            <a:endParaRPr/>
          </a:p>
          <a:p>
            <a:pPr indent="-76200" lvl="1" marL="685800" rtl="0" algn="l">
              <a:lnSpc>
                <a:spcPct val="100000"/>
              </a:lnSpc>
              <a:spcBef>
                <a:spcPts val="600"/>
              </a:spcBef>
              <a:spcAft>
                <a:spcPts val="0"/>
              </a:spcAft>
              <a:buClr>
                <a:schemeClr val="dk1"/>
              </a:buClr>
              <a:buSzPct val="100000"/>
              <a:buNone/>
            </a:pPr>
            <a:r>
              <a:t/>
            </a:r>
            <a:endParaRPr/>
          </a:p>
          <a:p>
            <a:pPr indent="-76200" lvl="1" marL="685800" rtl="0" algn="l">
              <a:lnSpc>
                <a:spcPct val="100000"/>
              </a:lnSpc>
              <a:spcBef>
                <a:spcPts val="600"/>
              </a:spcBef>
              <a:spcAft>
                <a:spcPts val="0"/>
              </a:spcAft>
              <a:buClr>
                <a:schemeClr val="dk1"/>
              </a:buClr>
              <a:buSzPct val="100000"/>
              <a:buNone/>
            </a:pPr>
            <a:r>
              <a:t/>
            </a:r>
            <a:endParaRPr/>
          </a:p>
          <a:p>
            <a:pPr indent="-76200" lvl="1" marL="685800" rtl="0" algn="l">
              <a:lnSpc>
                <a:spcPct val="100000"/>
              </a:lnSpc>
              <a:spcBef>
                <a:spcPts val="600"/>
              </a:spcBef>
              <a:spcAft>
                <a:spcPts val="0"/>
              </a:spcAft>
              <a:buClr>
                <a:schemeClr val="dk1"/>
              </a:buClr>
              <a:buSzPct val="100000"/>
              <a:buNone/>
            </a:pPr>
            <a:r>
              <a:t/>
            </a:r>
            <a:endParaRPr/>
          </a:p>
        </p:txBody>
      </p:sp>
      <p:sp>
        <p:nvSpPr>
          <p:cNvPr id="910" name="Google Shape;910;g210e297ef88_0_117"/>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g210e297ef88_0_117"/>
          <p:cNvSpPr txBox="1"/>
          <p:nvPr/>
        </p:nvSpPr>
        <p:spPr>
          <a:xfrm>
            <a:off x="1467162"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Individual Learning Plans</a:t>
            </a:r>
            <a:endParaRPr sz="36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210e297ef88_0_844"/>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Residency Transformation</a:t>
            </a:r>
            <a:br>
              <a:rPr lang="en-US"/>
            </a:br>
            <a:r>
              <a:rPr lang="en-US"/>
              <a:t>Key Elements in Major Revision </a:t>
            </a:r>
            <a:endParaRPr/>
          </a:p>
        </p:txBody>
      </p:sp>
      <p:sp>
        <p:nvSpPr>
          <p:cNvPr id="420" name="Google Shape;420;g210e297ef88_0_844"/>
          <p:cNvSpPr txBox="1"/>
          <p:nvPr>
            <p:ph idx="1" type="body"/>
          </p:nvPr>
        </p:nvSpPr>
        <p:spPr>
          <a:xfrm>
            <a:off x="2047336" y="1744220"/>
            <a:ext cx="86955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The Practice is the Curriculum</a:t>
            </a:r>
            <a:endParaRPr/>
          </a:p>
          <a:p>
            <a:pPr indent="-228600" lvl="0" marL="228600" rtl="0" algn="l">
              <a:lnSpc>
                <a:spcPct val="100000"/>
              </a:lnSpc>
              <a:spcBef>
                <a:spcPts val="600"/>
              </a:spcBef>
              <a:spcAft>
                <a:spcPts val="0"/>
              </a:spcAft>
              <a:buClr>
                <a:schemeClr val="dk1"/>
              </a:buClr>
              <a:buSzPts val="2800"/>
              <a:buChar char="•"/>
            </a:pPr>
            <a:r>
              <a:rPr lang="en-US"/>
              <a:t>Engagement in Communities--Social Determinants of Health and Disparities</a:t>
            </a:r>
            <a:endParaRPr/>
          </a:p>
          <a:p>
            <a:pPr indent="-228600" lvl="0" marL="228600" rtl="0" algn="l">
              <a:lnSpc>
                <a:spcPct val="100000"/>
              </a:lnSpc>
              <a:spcBef>
                <a:spcPts val="600"/>
              </a:spcBef>
              <a:spcAft>
                <a:spcPts val="0"/>
              </a:spcAft>
              <a:buClr>
                <a:schemeClr val="dk1"/>
              </a:buClr>
              <a:buSzPts val="2800"/>
              <a:buChar char="•"/>
            </a:pPr>
            <a:r>
              <a:rPr lang="en-US"/>
              <a:t>Residency Learning Networks</a:t>
            </a:r>
            <a:endParaRPr/>
          </a:p>
          <a:p>
            <a:pPr indent="-228600" lvl="0" marL="228600" rtl="0" algn="l">
              <a:lnSpc>
                <a:spcPct val="100000"/>
              </a:lnSpc>
              <a:spcBef>
                <a:spcPts val="600"/>
              </a:spcBef>
              <a:spcAft>
                <a:spcPts val="0"/>
              </a:spcAft>
              <a:buClr>
                <a:schemeClr val="dk1"/>
              </a:buClr>
              <a:buSzPts val="2800"/>
              <a:buChar char="•"/>
            </a:pPr>
            <a:r>
              <a:rPr i="1" lang="en-US"/>
              <a:t>Implement CBME, dropping many count and hour requirements</a:t>
            </a:r>
            <a:endParaRPr/>
          </a:p>
          <a:p>
            <a:pPr indent="-228600" lvl="0" marL="228600" rtl="0" algn="l">
              <a:lnSpc>
                <a:spcPct val="100000"/>
              </a:lnSpc>
              <a:spcBef>
                <a:spcPts val="600"/>
              </a:spcBef>
              <a:spcAft>
                <a:spcPts val="0"/>
              </a:spcAft>
              <a:buClr>
                <a:schemeClr val="dk1"/>
              </a:buClr>
              <a:buSzPts val="2800"/>
              <a:buChar char="•"/>
            </a:pPr>
            <a:r>
              <a:rPr lang="en-US"/>
              <a:t>Individual Learning Plans and More Flexibility for Residents and Residencies</a:t>
            </a:r>
            <a:endParaRPr/>
          </a:p>
          <a:p>
            <a:pPr indent="-228600" lvl="0" marL="228600" rtl="0" algn="l">
              <a:lnSpc>
                <a:spcPct val="100000"/>
              </a:lnSpc>
              <a:spcBef>
                <a:spcPts val="600"/>
              </a:spcBef>
              <a:spcAft>
                <a:spcPts val="0"/>
              </a:spcAft>
              <a:buClr>
                <a:schemeClr val="dk1"/>
              </a:buClr>
              <a:buSzPts val="2800"/>
              <a:buChar char="•"/>
            </a:pPr>
            <a:r>
              <a:rPr lang="en-US"/>
              <a:t>Dedicated Faculty Time for Teaching</a:t>
            </a:r>
            <a:endParaRPr/>
          </a:p>
        </p:txBody>
      </p:sp>
      <p:sp>
        <p:nvSpPr>
          <p:cNvPr id="421" name="Google Shape;421;g210e297ef88_0_844"/>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10e297ef88_0_844"/>
          <p:cNvSpPr txBox="1"/>
          <p:nvPr/>
        </p:nvSpPr>
        <p:spPr>
          <a:xfrm>
            <a:off x="3153987" y="1815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Residency Transformation</a:t>
            </a:r>
            <a:br>
              <a:rPr lang="en-US" sz="3600">
                <a:solidFill>
                  <a:srgbClr val="FFFFFF"/>
                </a:solidFill>
                <a:latin typeface="Calibri"/>
                <a:ea typeface="Calibri"/>
                <a:cs typeface="Calibri"/>
                <a:sym typeface="Calibri"/>
              </a:rPr>
            </a:br>
            <a:r>
              <a:rPr lang="en-US" sz="3600">
                <a:solidFill>
                  <a:srgbClr val="FFFFFF"/>
                </a:solidFill>
                <a:latin typeface="Calibri"/>
                <a:ea typeface="Calibri"/>
                <a:cs typeface="Calibri"/>
                <a:sym typeface="Calibri"/>
              </a:rPr>
              <a:t>Key Elements in Major Revision </a:t>
            </a:r>
            <a:endParaRPr sz="3600">
              <a:solidFill>
                <a:srgbClr val="FFFFFF"/>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g210e297ef88_0_122"/>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The specialty will need to develop an assessment framework...</a:t>
            </a:r>
            <a:endParaRPr/>
          </a:p>
        </p:txBody>
      </p:sp>
      <p:sp>
        <p:nvSpPr>
          <p:cNvPr id="917" name="Google Shape;917;g210e297ef88_0_122"/>
          <p:cNvSpPr txBox="1"/>
          <p:nvPr>
            <p:ph idx="1" type="body"/>
          </p:nvPr>
        </p:nvSpPr>
        <p:spPr>
          <a:xfrm>
            <a:off x="838199" y="1744220"/>
            <a:ext cx="1054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What will be assessed—”entrustable” core outcomes, sub-outcomes, individual competencies?</a:t>
            </a:r>
            <a:endParaRPr/>
          </a:p>
          <a:p>
            <a:pPr indent="-228600" lvl="0" marL="228600" rtl="0" algn="l">
              <a:lnSpc>
                <a:spcPct val="100000"/>
              </a:lnSpc>
              <a:spcBef>
                <a:spcPts val="600"/>
              </a:spcBef>
              <a:spcAft>
                <a:spcPts val="0"/>
              </a:spcAft>
              <a:buClr>
                <a:schemeClr val="dk1"/>
              </a:buClr>
              <a:buSzPts val="2800"/>
              <a:buChar char="•"/>
            </a:pPr>
            <a:r>
              <a:rPr lang="en-US"/>
              <a:t>Specifics:</a:t>
            </a:r>
            <a:endParaRPr/>
          </a:p>
          <a:p>
            <a:pPr indent="-228600" lvl="1" marL="685800" rtl="0" algn="l">
              <a:lnSpc>
                <a:spcPct val="100000"/>
              </a:lnSpc>
              <a:spcBef>
                <a:spcPts val="600"/>
              </a:spcBef>
              <a:spcAft>
                <a:spcPts val="0"/>
              </a:spcAft>
              <a:buClr>
                <a:schemeClr val="dk1"/>
              </a:buClr>
              <a:buSzPts val="2400"/>
              <a:buChar char="•"/>
            </a:pPr>
            <a:r>
              <a:rPr lang="en-US"/>
              <a:t>How complex should assessments be?</a:t>
            </a:r>
            <a:endParaRPr/>
          </a:p>
          <a:p>
            <a:pPr indent="-228600" lvl="1" marL="685800" rtl="0" algn="l">
              <a:lnSpc>
                <a:spcPct val="100000"/>
              </a:lnSpc>
              <a:spcBef>
                <a:spcPts val="600"/>
              </a:spcBef>
              <a:spcAft>
                <a:spcPts val="0"/>
              </a:spcAft>
              <a:buClr>
                <a:schemeClr val="dk1"/>
              </a:buClr>
              <a:buSzPts val="2400"/>
              <a:buChar char="•"/>
            </a:pPr>
            <a:r>
              <a:rPr lang="en-US"/>
              <a:t>What current assessments can be tweaked/repurposed? </a:t>
            </a:r>
            <a:endParaRPr/>
          </a:p>
          <a:p>
            <a:pPr indent="-228600" lvl="1" marL="685800" rtl="0" algn="l">
              <a:lnSpc>
                <a:spcPct val="100000"/>
              </a:lnSpc>
              <a:spcBef>
                <a:spcPts val="600"/>
              </a:spcBef>
              <a:spcAft>
                <a:spcPts val="0"/>
              </a:spcAft>
              <a:buClr>
                <a:schemeClr val="dk1"/>
              </a:buClr>
              <a:buSzPts val="2400"/>
              <a:buChar char="•"/>
            </a:pPr>
            <a:r>
              <a:rPr lang="en-US"/>
              <a:t>What assessments need to be invented? How should we test? </a:t>
            </a:r>
            <a:endParaRPr/>
          </a:p>
          <a:p>
            <a:pPr indent="-228600" lvl="0" marL="228600" rtl="0" algn="l">
              <a:lnSpc>
                <a:spcPct val="100000"/>
              </a:lnSpc>
              <a:spcBef>
                <a:spcPts val="600"/>
              </a:spcBef>
              <a:spcAft>
                <a:spcPts val="0"/>
              </a:spcAft>
              <a:buClr>
                <a:schemeClr val="dk1"/>
              </a:buClr>
              <a:buSzPts val="2800"/>
              <a:buChar char="•"/>
            </a:pPr>
            <a:r>
              <a:rPr lang="en-US"/>
              <a:t>How many?  36 (1/month) vs 100s (1-2 week)?</a:t>
            </a:r>
            <a:endParaRPr/>
          </a:p>
        </p:txBody>
      </p:sp>
      <p:sp>
        <p:nvSpPr>
          <p:cNvPr id="918" name="Google Shape;918;g210e297ef88_0_122"/>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g210e297ef88_0_122"/>
          <p:cNvSpPr txBox="1"/>
          <p:nvPr/>
        </p:nvSpPr>
        <p:spPr>
          <a:xfrm>
            <a:off x="3037262" y="1815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The specialty will need to develop an assessment framework...</a:t>
            </a:r>
            <a:endParaRPr sz="3600">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g210e297ef88_0_127"/>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The specialty also needs an education framework</a:t>
            </a:r>
            <a:endParaRPr/>
          </a:p>
        </p:txBody>
      </p:sp>
      <p:sp>
        <p:nvSpPr>
          <p:cNvPr id="925" name="Google Shape;925;g210e297ef88_0_127"/>
          <p:cNvSpPr txBox="1"/>
          <p:nvPr>
            <p:ph idx="1" type="body"/>
          </p:nvPr>
        </p:nvSpPr>
        <p:spPr>
          <a:xfrm>
            <a:off x="838200" y="1744220"/>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the Canadian lessons: templated summative vs. “rigorously subjective” formative:</a:t>
            </a:r>
            <a:endParaRPr/>
          </a:p>
          <a:p>
            <a:pPr indent="-228600" lvl="0" marL="228600" rtl="0" algn="l">
              <a:lnSpc>
                <a:spcPct val="100000"/>
              </a:lnSpc>
              <a:spcBef>
                <a:spcPts val="600"/>
              </a:spcBef>
              <a:spcAft>
                <a:spcPts val="0"/>
              </a:spcAft>
              <a:buClr>
                <a:schemeClr val="dk1"/>
              </a:buClr>
              <a:buSzPts val="2800"/>
              <a:buChar char="•"/>
            </a:pPr>
            <a:r>
              <a:rPr lang="en-US"/>
              <a:t>What does “co-creation by residents” mean in practice? </a:t>
            </a:r>
            <a:endParaRPr/>
          </a:p>
          <a:p>
            <a:pPr indent="-228600" lvl="0" marL="228600" rtl="0" algn="l">
              <a:lnSpc>
                <a:spcPct val="100000"/>
              </a:lnSpc>
              <a:spcBef>
                <a:spcPts val="600"/>
              </a:spcBef>
              <a:spcAft>
                <a:spcPts val="0"/>
              </a:spcAft>
              <a:buClr>
                <a:schemeClr val="dk1"/>
              </a:buClr>
              <a:buSzPts val="2800"/>
              <a:buChar char="•"/>
            </a:pPr>
            <a:r>
              <a:rPr lang="en-US"/>
              <a:t>The HOW: Real time, handheld, formative—residents need to embrace learning</a:t>
            </a:r>
            <a:endParaRPr/>
          </a:p>
          <a:p>
            <a:pPr indent="-228600" lvl="0" marL="228600" rtl="0" algn="l">
              <a:lnSpc>
                <a:spcPct val="100000"/>
              </a:lnSpc>
              <a:spcBef>
                <a:spcPts val="600"/>
              </a:spcBef>
              <a:spcAft>
                <a:spcPts val="0"/>
              </a:spcAft>
              <a:buClr>
                <a:schemeClr val="dk1"/>
              </a:buClr>
              <a:buSzPts val="2800"/>
              <a:buChar char="•"/>
            </a:pPr>
            <a:r>
              <a:rPr lang="en-US"/>
              <a:t>How do we help residents go beyond competence to </a:t>
            </a:r>
            <a:r>
              <a:rPr b="1" i="1" lang="en-US"/>
              <a:t>confidence</a:t>
            </a:r>
            <a:r>
              <a:rPr lang="en-US"/>
              <a:t>? </a:t>
            </a:r>
            <a:endParaRPr/>
          </a:p>
          <a:p>
            <a:pPr indent="-50800" lvl="0" marL="228600" rtl="0" algn="l">
              <a:lnSpc>
                <a:spcPct val="100000"/>
              </a:lnSpc>
              <a:spcBef>
                <a:spcPts val="600"/>
              </a:spcBef>
              <a:spcAft>
                <a:spcPts val="0"/>
              </a:spcAft>
              <a:buClr>
                <a:schemeClr val="dk1"/>
              </a:buClr>
              <a:buSzPts val="2800"/>
              <a:buNone/>
            </a:pPr>
            <a:r>
              <a:t/>
            </a:r>
            <a:endParaRPr/>
          </a:p>
        </p:txBody>
      </p:sp>
      <p:sp>
        <p:nvSpPr>
          <p:cNvPr id="926" name="Google Shape;926;g210e297ef88_0_127"/>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g210e297ef88_0_127"/>
          <p:cNvSpPr txBox="1"/>
          <p:nvPr/>
        </p:nvSpPr>
        <p:spPr>
          <a:xfrm>
            <a:off x="3718612" y="1815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The specialty also needs an education framework</a:t>
            </a:r>
            <a:endParaRPr sz="3600">
              <a:solidFill>
                <a:srgbClr val="FFFFFF"/>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g210e297ef88_0_132"/>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How should faculty development change?</a:t>
            </a:r>
            <a:endParaRPr/>
          </a:p>
        </p:txBody>
      </p:sp>
      <p:sp>
        <p:nvSpPr>
          <p:cNvPr id="933" name="Google Shape;933;g210e297ef88_0_132"/>
          <p:cNvSpPr txBox="1"/>
          <p:nvPr>
            <p:ph idx="1" type="body"/>
          </p:nvPr>
        </p:nvSpPr>
        <p:spPr>
          <a:xfrm>
            <a:off x="1956216" y="2256182"/>
            <a:ext cx="9397500" cy="38394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Who? Family Medicine residencies growing rapidly...761 and counting…where are the faculty coming from?</a:t>
            </a:r>
            <a:endParaRPr/>
          </a:p>
          <a:p>
            <a:pPr indent="-228600" lvl="0" marL="228600" rtl="0" algn="l">
              <a:lnSpc>
                <a:spcPct val="100000"/>
              </a:lnSpc>
              <a:spcBef>
                <a:spcPts val="600"/>
              </a:spcBef>
              <a:spcAft>
                <a:spcPts val="0"/>
              </a:spcAft>
              <a:buClr>
                <a:schemeClr val="dk1"/>
              </a:buClr>
              <a:buSzPts val="2800"/>
              <a:buChar char="•"/>
            </a:pPr>
            <a:r>
              <a:rPr lang="en-US"/>
              <a:t>What should be taught? Fundamentals but also CBME and practice transformation…</a:t>
            </a:r>
            <a:endParaRPr/>
          </a:p>
          <a:p>
            <a:pPr indent="-228600" lvl="0" marL="228600" rtl="0" algn="l">
              <a:lnSpc>
                <a:spcPct val="100000"/>
              </a:lnSpc>
              <a:spcBef>
                <a:spcPts val="600"/>
              </a:spcBef>
              <a:spcAft>
                <a:spcPts val="0"/>
              </a:spcAft>
              <a:buClr>
                <a:schemeClr val="dk1"/>
              </a:buClr>
              <a:buSzPts val="2800"/>
              <a:buChar char="•"/>
            </a:pPr>
            <a:r>
              <a:rPr lang="en-US"/>
              <a:t>EPAs for faculty? </a:t>
            </a:r>
            <a:endParaRPr/>
          </a:p>
          <a:p>
            <a:pPr indent="-228600" lvl="0" marL="228600" rtl="0" algn="l">
              <a:lnSpc>
                <a:spcPct val="100000"/>
              </a:lnSpc>
              <a:spcBef>
                <a:spcPts val="600"/>
              </a:spcBef>
              <a:spcAft>
                <a:spcPts val="0"/>
              </a:spcAft>
              <a:buClr>
                <a:schemeClr val="dk1"/>
              </a:buClr>
              <a:buSzPts val="2800"/>
              <a:buChar char="•"/>
            </a:pPr>
            <a:r>
              <a:rPr lang="en-US"/>
              <a:t>Linkage to annual review and promotion…</a:t>
            </a:r>
            <a:endParaRPr/>
          </a:p>
          <a:p>
            <a:pPr indent="0" lvl="0" marL="0" rtl="0" algn="l">
              <a:lnSpc>
                <a:spcPct val="100000"/>
              </a:lnSpc>
              <a:spcBef>
                <a:spcPts val="600"/>
              </a:spcBef>
              <a:spcAft>
                <a:spcPts val="0"/>
              </a:spcAft>
              <a:buClr>
                <a:schemeClr val="dk1"/>
              </a:buClr>
              <a:buSzPts val="2800"/>
              <a:buNone/>
            </a:pPr>
            <a:r>
              <a:t/>
            </a:r>
            <a:endParaRPr/>
          </a:p>
        </p:txBody>
      </p:sp>
      <p:sp>
        <p:nvSpPr>
          <p:cNvPr id="934" name="Google Shape;934;g210e297ef88_0_132"/>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g210e297ef88_0_132"/>
          <p:cNvSpPr txBox="1"/>
          <p:nvPr/>
        </p:nvSpPr>
        <p:spPr>
          <a:xfrm>
            <a:off x="3481612" y="1815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How should faculty development change?</a:t>
            </a:r>
            <a:endParaRPr sz="3600">
              <a:solidFill>
                <a:srgbClr val="FFFFFF"/>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g210e297ef88_0_137"/>
          <p:cNvSpPr txBox="1"/>
          <p:nvPr>
            <p:ph type="ctrTitle"/>
          </p:nvPr>
        </p:nvSpPr>
        <p:spPr>
          <a:xfrm>
            <a:off x="1219200" y="1600199"/>
            <a:ext cx="10058400" cy="3001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lang="en-US" sz="4800"/>
              <a:t>Thank you to the STFM Task Force on Faculty Development!</a:t>
            </a:r>
            <a:endParaRPr/>
          </a:p>
        </p:txBody>
      </p:sp>
      <p:sp>
        <p:nvSpPr>
          <p:cNvPr id="941" name="Google Shape;941;g210e297ef88_0_137"/>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g210e297ef88_0_137"/>
          <p:cNvSpPr txBox="1"/>
          <p:nvPr/>
        </p:nvSpPr>
        <p:spPr>
          <a:xfrm>
            <a:off x="2310675" y="192025"/>
            <a:ext cx="8531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000">
                <a:solidFill>
                  <a:schemeClr val="lt1"/>
                </a:solidFill>
                <a:latin typeface="Calibri"/>
                <a:ea typeface="Calibri"/>
                <a:cs typeface="Calibri"/>
                <a:sym typeface="Calibri"/>
              </a:rPr>
              <a:t>The American Board of Family Medicine</a:t>
            </a:r>
            <a:endParaRPr sz="40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g210e297ef88_0_611"/>
          <p:cNvSpPr txBox="1"/>
          <p:nvPr/>
        </p:nvSpPr>
        <p:spPr>
          <a:xfrm>
            <a:off x="283650" y="295092"/>
            <a:ext cx="3615600" cy="6341700"/>
          </a:xfrm>
          <a:prstGeom prst="rect">
            <a:avLst/>
          </a:prstGeom>
          <a:solidFill>
            <a:schemeClr val="dk2"/>
          </a:solid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2200">
                <a:solidFill>
                  <a:schemeClr val="lt1"/>
                </a:solidFill>
                <a:latin typeface="Calibri"/>
                <a:ea typeface="Calibri"/>
                <a:cs typeface="Calibri"/>
                <a:sym typeface="Calibri"/>
              </a:rPr>
              <a:t>MATCH PROCESSES</a:t>
            </a:r>
            <a:endParaRPr sz="2200">
              <a:solidFill>
                <a:schemeClr val="lt1"/>
              </a:solidFill>
              <a:latin typeface="Calibri"/>
              <a:ea typeface="Calibri"/>
              <a:cs typeface="Calibri"/>
              <a:sym typeface="Calibri"/>
            </a:endParaRPr>
          </a:p>
          <a:p>
            <a:pPr indent="0" lvl="0" marL="0" rtl="0" algn="l">
              <a:spcBef>
                <a:spcPts val="0"/>
              </a:spcBef>
              <a:spcAft>
                <a:spcPts val="0"/>
              </a:spcAft>
              <a:buNone/>
            </a:pPr>
            <a:r>
              <a:t/>
            </a:r>
            <a:endParaRPr sz="2200">
              <a:solidFill>
                <a:schemeClr val="lt1"/>
              </a:solidFill>
              <a:latin typeface="Calibri"/>
              <a:ea typeface="Calibri"/>
              <a:cs typeface="Calibri"/>
              <a:sym typeface="Calibri"/>
            </a:endParaRPr>
          </a:p>
          <a:p>
            <a:pPr indent="-444500" lvl="0" marL="609600" rtl="0" algn="l">
              <a:spcBef>
                <a:spcPts val="0"/>
              </a:spcBef>
              <a:spcAft>
                <a:spcPts val="0"/>
              </a:spcAft>
              <a:buClr>
                <a:schemeClr val="lt1"/>
              </a:buClr>
              <a:buSzPts val="2200"/>
              <a:buFont typeface="Calibri"/>
              <a:buAutoNum type="arabicPeriod"/>
            </a:pPr>
            <a:r>
              <a:rPr lang="en-US" sz="2200">
                <a:solidFill>
                  <a:schemeClr val="lt1"/>
                </a:solidFill>
                <a:latin typeface="Calibri"/>
                <a:ea typeface="Calibri"/>
                <a:cs typeface="Calibri"/>
                <a:sym typeface="Calibri"/>
              </a:rPr>
              <a:t>What new opportunities might there be with the new ERAS application elements? What are the unintended consequences?</a:t>
            </a:r>
            <a:endParaRPr sz="2200">
              <a:solidFill>
                <a:schemeClr val="lt1"/>
              </a:solidFill>
              <a:latin typeface="Calibri"/>
              <a:ea typeface="Calibri"/>
              <a:cs typeface="Calibri"/>
              <a:sym typeface="Calibri"/>
            </a:endParaRPr>
          </a:p>
          <a:p>
            <a:pPr indent="0" lvl="0" marL="0" rtl="0" algn="l">
              <a:spcBef>
                <a:spcPts val="0"/>
              </a:spcBef>
              <a:spcAft>
                <a:spcPts val="0"/>
              </a:spcAft>
              <a:buNone/>
            </a:pPr>
            <a:r>
              <a:t/>
            </a:r>
            <a:endParaRPr sz="2200">
              <a:solidFill>
                <a:schemeClr val="lt1"/>
              </a:solidFill>
              <a:latin typeface="Calibri"/>
              <a:ea typeface="Calibri"/>
              <a:cs typeface="Calibri"/>
              <a:sym typeface="Calibri"/>
            </a:endParaRPr>
          </a:p>
          <a:p>
            <a:pPr indent="-444500" lvl="0" marL="609600" rtl="0" algn="l">
              <a:spcBef>
                <a:spcPts val="0"/>
              </a:spcBef>
              <a:spcAft>
                <a:spcPts val="0"/>
              </a:spcAft>
              <a:buClr>
                <a:schemeClr val="lt1"/>
              </a:buClr>
              <a:buSzPts val="2200"/>
              <a:buFont typeface="Calibri"/>
              <a:buAutoNum type="arabicPeriod"/>
            </a:pPr>
            <a:r>
              <a:rPr lang="en-US" sz="2200">
                <a:solidFill>
                  <a:schemeClr val="lt1"/>
                </a:solidFill>
                <a:latin typeface="Calibri"/>
                <a:ea typeface="Calibri"/>
                <a:cs typeface="Calibri"/>
                <a:sym typeface="Calibri"/>
              </a:rPr>
              <a:t>How do we make the match process fair? </a:t>
            </a:r>
            <a:endParaRPr sz="2200">
              <a:solidFill>
                <a:schemeClr val="lt1"/>
              </a:solidFill>
              <a:latin typeface="Calibri"/>
              <a:ea typeface="Calibri"/>
              <a:cs typeface="Calibri"/>
              <a:sym typeface="Calibri"/>
            </a:endParaRPr>
          </a:p>
          <a:p>
            <a:pPr indent="0" lvl="0" marL="609600" rtl="0" algn="l">
              <a:spcBef>
                <a:spcPts val="0"/>
              </a:spcBef>
              <a:spcAft>
                <a:spcPts val="0"/>
              </a:spcAft>
              <a:buNone/>
            </a:pPr>
            <a:r>
              <a:t/>
            </a:r>
            <a:endParaRPr sz="2200">
              <a:solidFill>
                <a:schemeClr val="lt1"/>
              </a:solidFill>
              <a:latin typeface="Calibri"/>
              <a:ea typeface="Calibri"/>
              <a:cs typeface="Calibri"/>
              <a:sym typeface="Calibri"/>
            </a:endParaRPr>
          </a:p>
          <a:p>
            <a:pPr indent="0" lvl="0" marL="609600" rtl="0" algn="l">
              <a:spcBef>
                <a:spcPts val="0"/>
              </a:spcBef>
              <a:spcAft>
                <a:spcPts val="0"/>
              </a:spcAft>
              <a:buNone/>
            </a:pPr>
            <a:r>
              <a:rPr lang="en-US" sz="2200">
                <a:solidFill>
                  <a:schemeClr val="lt1"/>
                </a:solidFill>
                <a:latin typeface="Calibri"/>
                <a:ea typeface="Calibri"/>
                <a:cs typeface="Calibri"/>
                <a:sym typeface="Calibri"/>
              </a:rPr>
              <a:t>Discuss inclusivity around assessments, considering things like neurodivergent residents. </a:t>
            </a:r>
            <a:endParaRPr sz="2200">
              <a:solidFill>
                <a:schemeClr val="lt1"/>
              </a:solidFill>
              <a:latin typeface="Calibri"/>
              <a:ea typeface="Calibri"/>
              <a:cs typeface="Calibri"/>
              <a:sym typeface="Calibri"/>
            </a:endParaRPr>
          </a:p>
        </p:txBody>
      </p:sp>
      <p:sp>
        <p:nvSpPr>
          <p:cNvPr id="948" name="Google Shape;948;g210e297ef88_0_611"/>
          <p:cNvSpPr txBox="1"/>
          <p:nvPr/>
        </p:nvSpPr>
        <p:spPr>
          <a:xfrm>
            <a:off x="4274500" y="256700"/>
            <a:ext cx="3615600" cy="6418500"/>
          </a:xfrm>
          <a:prstGeom prst="rect">
            <a:avLst/>
          </a:prstGeom>
          <a:solidFill>
            <a:schemeClr val="dk2"/>
          </a:solid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2300">
                <a:solidFill>
                  <a:schemeClr val="lt1"/>
                </a:solidFill>
                <a:latin typeface="Calibri"/>
                <a:ea typeface="Calibri"/>
                <a:cs typeface="Calibri"/>
                <a:sym typeface="Calibri"/>
              </a:rPr>
              <a:t>CBME</a:t>
            </a:r>
            <a:endParaRPr sz="2300">
              <a:solidFill>
                <a:schemeClr val="lt1"/>
              </a:solidFill>
              <a:latin typeface="Calibri"/>
              <a:ea typeface="Calibri"/>
              <a:cs typeface="Calibri"/>
              <a:sym typeface="Calibri"/>
            </a:endParaRPr>
          </a:p>
          <a:p>
            <a:pPr indent="0" lvl="0" marL="0" rtl="0" algn="l">
              <a:spcBef>
                <a:spcPts val="0"/>
              </a:spcBef>
              <a:spcAft>
                <a:spcPts val="0"/>
              </a:spcAft>
              <a:buNone/>
            </a:pPr>
            <a:r>
              <a:t/>
            </a:r>
            <a:endParaRPr sz="2100">
              <a:solidFill>
                <a:schemeClr val="lt1"/>
              </a:solidFill>
              <a:latin typeface="Calibri"/>
              <a:ea typeface="Calibri"/>
              <a:cs typeface="Calibri"/>
              <a:sym typeface="Calibri"/>
            </a:endParaRPr>
          </a:p>
          <a:p>
            <a:pPr indent="-438150" lvl="0" marL="609600" rtl="0" algn="l">
              <a:spcBef>
                <a:spcPts val="0"/>
              </a:spcBef>
              <a:spcAft>
                <a:spcPts val="0"/>
              </a:spcAft>
              <a:buClr>
                <a:schemeClr val="lt1"/>
              </a:buClr>
              <a:buSzPts val="2100"/>
              <a:buFont typeface="Calibri"/>
              <a:buAutoNum type="arabicPeriod"/>
            </a:pPr>
            <a:r>
              <a:rPr lang="en-US" sz="2100">
                <a:solidFill>
                  <a:schemeClr val="lt1"/>
                </a:solidFill>
                <a:latin typeface="Calibri"/>
                <a:ea typeface="Calibri"/>
                <a:cs typeface="Calibri"/>
                <a:sym typeface="Calibri"/>
              </a:rPr>
              <a:t>Thinking about self-promotion, bias and equity, how can we make sure that CBME is fair?</a:t>
            </a:r>
            <a:endParaRPr sz="2100">
              <a:solidFill>
                <a:schemeClr val="lt1"/>
              </a:solidFill>
              <a:latin typeface="Calibri"/>
              <a:ea typeface="Calibri"/>
              <a:cs typeface="Calibri"/>
              <a:sym typeface="Calibri"/>
            </a:endParaRPr>
          </a:p>
          <a:p>
            <a:pPr indent="0" lvl="0" marL="0" rtl="0" algn="l">
              <a:spcBef>
                <a:spcPts val="0"/>
              </a:spcBef>
              <a:spcAft>
                <a:spcPts val="0"/>
              </a:spcAft>
              <a:buNone/>
            </a:pPr>
            <a:r>
              <a:t/>
            </a:r>
            <a:endParaRPr sz="2100">
              <a:solidFill>
                <a:schemeClr val="lt1"/>
              </a:solidFill>
              <a:latin typeface="Calibri"/>
              <a:ea typeface="Calibri"/>
              <a:cs typeface="Calibri"/>
              <a:sym typeface="Calibri"/>
            </a:endParaRPr>
          </a:p>
          <a:p>
            <a:pPr indent="-438150" lvl="0" marL="609600" rtl="0" algn="l">
              <a:spcBef>
                <a:spcPts val="0"/>
              </a:spcBef>
              <a:spcAft>
                <a:spcPts val="0"/>
              </a:spcAft>
              <a:buClr>
                <a:schemeClr val="lt1"/>
              </a:buClr>
              <a:buSzPts val="2100"/>
              <a:buFont typeface="Calibri"/>
              <a:buAutoNum type="arabicPeriod"/>
            </a:pPr>
            <a:r>
              <a:rPr lang="en-US" sz="2100">
                <a:solidFill>
                  <a:schemeClr val="lt1"/>
                </a:solidFill>
                <a:latin typeface="Calibri"/>
                <a:ea typeface="Calibri"/>
                <a:cs typeface="Calibri"/>
                <a:sym typeface="Calibri"/>
              </a:rPr>
              <a:t>What do we need to focus on as we consider opportunities for faculty development around assessment of CBME? </a:t>
            </a:r>
            <a:endParaRPr sz="2100">
              <a:solidFill>
                <a:schemeClr val="lt1"/>
              </a:solidFill>
              <a:latin typeface="Calibri"/>
              <a:ea typeface="Calibri"/>
              <a:cs typeface="Calibri"/>
              <a:sym typeface="Calibri"/>
            </a:endParaRPr>
          </a:p>
          <a:p>
            <a:pPr indent="0" lvl="0" marL="0" rtl="0" algn="l">
              <a:spcBef>
                <a:spcPts val="0"/>
              </a:spcBef>
              <a:spcAft>
                <a:spcPts val="0"/>
              </a:spcAft>
              <a:buNone/>
            </a:pPr>
            <a:r>
              <a:t/>
            </a:r>
            <a:endParaRPr sz="2100">
              <a:solidFill>
                <a:schemeClr val="lt1"/>
              </a:solidFill>
              <a:latin typeface="Calibri"/>
              <a:ea typeface="Calibri"/>
              <a:cs typeface="Calibri"/>
              <a:sym typeface="Calibri"/>
            </a:endParaRPr>
          </a:p>
          <a:p>
            <a:pPr indent="-438150" lvl="0" marL="609600" rtl="0" algn="l">
              <a:spcBef>
                <a:spcPts val="0"/>
              </a:spcBef>
              <a:spcAft>
                <a:spcPts val="0"/>
              </a:spcAft>
              <a:buClr>
                <a:schemeClr val="lt1"/>
              </a:buClr>
              <a:buSzPts val="2100"/>
              <a:buFont typeface="Calibri"/>
              <a:buAutoNum type="arabicPeriod"/>
            </a:pPr>
            <a:r>
              <a:rPr lang="en-US" sz="2100">
                <a:solidFill>
                  <a:schemeClr val="lt1"/>
                </a:solidFill>
                <a:latin typeface="Calibri"/>
                <a:ea typeface="Calibri"/>
                <a:cs typeface="Calibri"/>
                <a:sym typeface="Calibri"/>
              </a:rPr>
              <a:t>How do we use CBME as an opportunity to create a culture of inquiry to support faculty and resident scholarship?</a:t>
            </a:r>
            <a:endParaRPr sz="2100">
              <a:solidFill>
                <a:schemeClr val="lt1"/>
              </a:solidFill>
              <a:latin typeface="Calibri"/>
              <a:ea typeface="Calibri"/>
              <a:cs typeface="Calibri"/>
              <a:sym typeface="Calibri"/>
            </a:endParaRPr>
          </a:p>
          <a:p>
            <a:pPr indent="0" lvl="0" marL="0" rtl="0" algn="l">
              <a:spcBef>
                <a:spcPts val="0"/>
              </a:spcBef>
              <a:spcAft>
                <a:spcPts val="0"/>
              </a:spcAft>
              <a:buNone/>
            </a:pPr>
            <a:r>
              <a:t/>
            </a:r>
            <a:endParaRPr sz="2100">
              <a:solidFill>
                <a:schemeClr val="lt1"/>
              </a:solidFill>
              <a:latin typeface="Calibri"/>
              <a:ea typeface="Calibri"/>
              <a:cs typeface="Calibri"/>
              <a:sym typeface="Calibri"/>
            </a:endParaRPr>
          </a:p>
        </p:txBody>
      </p:sp>
      <p:sp>
        <p:nvSpPr>
          <p:cNvPr id="949" name="Google Shape;949;g210e297ef88_0_611"/>
          <p:cNvSpPr txBox="1"/>
          <p:nvPr/>
        </p:nvSpPr>
        <p:spPr>
          <a:xfrm>
            <a:off x="8265358" y="295100"/>
            <a:ext cx="3615600" cy="6341700"/>
          </a:xfrm>
          <a:prstGeom prst="rect">
            <a:avLst/>
          </a:prstGeom>
          <a:solidFill>
            <a:schemeClr val="dk2"/>
          </a:solid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2200">
                <a:solidFill>
                  <a:schemeClr val="lt1"/>
                </a:solidFill>
                <a:latin typeface="Calibri"/>
                <a:ea typeface="Calibri"/>
                <a:cs typeface="Calibri"/>
                <a:sym typeface="Calibri"/>
              </a:rPr>
              <a:t>ILP’s &amp; COACHING</a:t>
            </a:r>
            <a:endParaRPr sz="2200">
              <a:solidFill>
                <a:schemeClr val="lt1"/>
              </a:solidFill>
              <a:latin typeface="Calibri"/>
              <a:ea typeface="Calibri"/>
              <a:cs typeface="Calibri"/>
              <a:sym typeface="Calibri"/>
            </a:endParaRPr>
          </a:p>
          <a:p>
            <a:pPr indent="0" lvl="0" marL="0" rtl="0" algn="l">
              <a:spcBef>
                <a:spcPts val="0"/>
              </a:spcBef>
              <a:spcAft>
                <a:spcPts val="0"/>
              </a:spcAft>
              <a:buNone/>
            </a:pPr>
            <a:r>
              <a:t/>
            </a:r>
            <a:endParaRPr sz="2200">
              <a:solidFill>
                <a:schemeClr val="lt1"/>
              </a:solidFill>
              <a:latin typeface="Calibri"/>
              <a:ea typeface="Calibri"/>
              <a:cs typeface="Calibri"/>
              <a:sym typeface="Calibri"/>
            </a:endParaRPr>
          </a:p>
          <a:p>
            <a:pPr indent="-444500" lvl="0" marL="609600" rtl="0" algn="l">
              <a:spcBef>
                <a:spcPts val="0"/>
              </a:spcBef>
              <a:spcAft>
                <a:spcPts val="0"/>
              </a:spcAft>
              <a:buClr>
                <a:schemeClr val="lt1"/>
              </a:buClr>
              <a:buSzPts val="2200"/>
              <a:buFont typeface="Calibri"/>
              <a:buAutoNum type="arabicPeriod"/>
            </a:pPr>
            <a:r>
              <a:rPr lang="en-US" sz="2200">
                <a:solidFill>
                  <a:schemeClr val="lt1"/>
                </a:solidFill>
                <a:latin typeface="Calibri"/>
                <a:ea typeface="Calibri"/>
                <a:cs typeface="Calibri"/>
                <a:sym typeface="Calibri"/>
              </a:rPr>
              <a:t>How can we engage our faculty in coaching vs assessment?</a:t>
            </a:r>
            <a:endParaRPr sz="2200">
              <a:solidFill>
                <a:schemeClr val="lt1"/>
              </a:solidFill>
              <a:latin typeface="Calibri"/>
              <a:ea typeface="Calibri"/>
              <a:cs typeface="Calibri"/>
              <a:sym typeface="Calibri"/>
            </a:endParaRPr>
          </a:p>
          <a:p>
            <a:pPr indent="0" lvl="0" marL="0" rtl="0" algn="l">
              <a:spcBef>
                <a:spcPts val="0"/>
              </a:spcBef>
              <a:spcAft>
                <a:spcPts val="0"/>
              </a:spcAft>
              <a:buNone/>
            </a:pPr>
            <a:r>
              <a:t/>
            </a:r>
            <a:endParaRPr sz="2200">
              <a:solidFill>
                <a:schemeClr val="lt1"/>
              </a:solidFill>
              <a:latin typeface="Calibri"/>
              <a:ea typeface="Calibri"/>
              <a:cs typeface="Calibri"/>
              <a:sym typeface="Calibri"/>
            </a:endParaRPr>
          </a:p>
          <a:p>
            <a:pPr indent="-444500" lvl="0" marL="609600" rtl="0" algn="l">
              <a:spcBef>
                <a:spcPts val="0"/>
              </a:spcBef>
              <a:spcAft>
                <a:spcPts val="0"/>
              </a:spcAft>
              <a:buClr>
                <a:schemeClr val="lt1"/>
              </a:buClr>
              <a:buSzPts val="2200"/>
              <a:buFont typeface="Calibri"/>
              <a:buAutoNum type="arabicPeriod"/>
            </a:pPr>
            <a:r>
              <a:rPr lang="en-US" sz="2200">
                <a:solidFill>
                  <a:schemeClr val="lt1"/>
                </a:solidFill>
                <a:latin typeface="Calibri"/>
                <a:ea typeface="Calibri"/>
                <a:cs typeface="Calibri"/>
                <a:sym typeface="Calibri"/>
              </a:rPr>
              <a:t>What does faculty development in the future look like in this space?</a:t>
            </a:r>
            <a:endParaRPr sz="2200">
              <a:solidFill>
                <a:schemeClr val="lt1"/>
              </a:solidFill>
              <a:latin typeface="Calibri"/>
              <a:ea typeface="Calibri"/>
              <a:cs typeface="Calibri"/>
              <a:sym typeface="Calibri"/>
            </a:endParaRPr>
          </a:p>
          <a:p>
            <a:pPr indent="0" lvl="0" marL="0" rtl="0" algn="l">
              <a:spcBef>
                <a:spcPts val="0"/>
              </a:spcBef>
              <a:spcAft>
                <a:spcPts val="0"/>
              </a:spcAft>
              <a:buNone/>
            </a:pPr>
            <a:r>
              <a:t/>
            </a:r>
            <a:endParaRPr sz="2200">
              <a:solidFill>
                <a:schemeClr val="lt1"/>
              </a:solidFill>
              <a:latin typeface="Calibri"/>
              <a:ea typeface="Calibri"/>
              <a:cs typeface="Calibri"/>
              <a:sym typeface="Calibri"/>
            </a:endParaRPr>
          </a:p>
          <a:p>
            <a:pPr indent="-444500" lvl="0" marL="609600" rtl="0" algn="l">
              <a:spcBef>
                <a:spcPts val="0"/>
              </a:spcBef>
              <a:spcAft>
                <a:spcPts val="0"/>
              </a:spcAft>
              <a:buClr>
                <a:schemeClr val="lt1"/>
              </a:buClr>
              <a:buSzPts val="2200"/>
              <a:buFont typeface="Calibri"/>
              <a:buAutoNum type="arabicPeriod"/>
            </a:pPr>
            <a:r>
              <a:rPr lang="en-US" sz="2200">
                <a:solidFill>
                  <a:schemeClr val="lt1"/>
                </a:solidFill>
                <a:latin typeface="Calibri"/>
                <a:ea typeface="Calibri"/>
                <a:cs typeface="Calibri"/>
                <a:sym typeface="Calibri"/>
              </a:rPr>
              <a:t>How do we make the process of ILPs actually resident-driven? And inclusive to those residents from a diverse background?</a:t>
            </a:r>
            <a:endParaRPr sz="2200">
              <a:solidFill>
                <a:schemeClr val="lt1"/>
              </a:solidFill>
              <a:latin typeface="Calibri"/>
              <a:ea typeface="Calibri"/>
              <a:cs typeface="Calibri"/>
              <a:sym typeface="Calibri"/>
            </a:endParaRPr>
          </a:p>
          <a:p>
            <a:pPr indent="0" lvl="0" marL="0" rtl="0" algn="l">
              <a:spcBef>
                <a:spcPts val="0"/>
              </a:spcBef>
              <a:spcAft>
                <a:spcPts val="0"/>
              </a:spcAft>
              <a:buNone/>
            </a:pPr>
            <a:r>
              <a:t/>
            </a:r>
            <a:endParaRPr sz="22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210e297ef88_0_849"/>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Keep in mind the “Why”</a:t>
            </a:r>
            <a:endParaRPr/>
          </a:p>
        </p:txBody>
      </p:sp>
      <p:sp>
        <p:nvSpPr>
          <p:cNvPr id="428" name="Google Shape;428;g210e297ef88_0_849"/>
          <p:cNvSpPr txBox="1"/>
          <p:nvPr>
            <p:ph idx="1" type="body"/>
          </p:nvPr>
        </p:nvSpPr>
        <p:spPr>
          <a:xfrm>
            <a:off x="838200" y="1744220"/>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3600"/>
              <a:buChar char="•"/>
            </a:pPr>
            <a:r>
              <a:rPr i="1" lang="en-US" sz="3600"/>
              <a:t>The health of Americans is worsening</a:t>
            </a:r>
            <a:r>
              <a:rPr lang="en-US" sz="3600"/>
              <a:t>: lifespan shortening, cost increasing and disparities</a:t>
            </a:r>
            <a:endParaRPr/>
          </a:p>
          <a:p>
            <a:pPr indent="-228600" lvl="0" marL="228600" rtl="0" algn="l">
              <a:lnSpc>
                <a:spcPct val="100000"/>
              </a:lnSpc>
              <a:spcBef>
                <a:spcPts val="600"/>
              </a:spcBef>
              <a:spcAft>
                <a:spcPts val="0"/>
              </a:spcAft>
              <a:buClr>
                <a:schemeClr val="dk1"/>
              </a:buClr>
              <a:buSzPts val="3600"/>
              <a:buChar char="•"/>
            </a:pPr>
            <a:r>
              <a:rPr lang="en-US" sz="3600"/>
              <a:t>We believe that well trained family physicians in the right kind of practices can make a difference for the patients and communities they serve</a:t>
            </a:r>
            <a:endParaRPr/>
          </a:p>
          <a:p>
            <a:pPr indent="-50800" lvl="0" marL="228600" rtl="0" algn="l">
              <a:lnSpc>
                <a:spcPct val="100000"/>
              </a:lnSpc>
              <a:spcBef>
                <a:spcPts val="600"/>
              </a:spcBef>
              <a:spcAft>
                <a:spcPts val="0"/>
              </a:spcAft>
              <a:buClr>
                <a:schemeClr val="dk1"/>
              </a:buClr>
              <a:buSzPts val="2800"/>
              <a:buNone/>
            </a:pPr>
            <a:r>
              <a:t/>
            </a:r>
            <a:endParaRPr/>
          </a:p>
        </p:txBody>
      </p:sp>
      <p:sp>
        <p:nvSpPr>
          <p:cNvPr id="429" name="Google Shape;429;g210e297ef88_0_849"/>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10e297ef88_0_849"/>
          <p:cNvSpPr txBox="1"/>
          <p:nvPr/>
        </p:nvSpPr>
        <p:spPr>
          <a:xfrm>
            <a:off x="3451987"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Keep in mind the “Why”</a:t>
            </a:r>
            <a:endParaRPr sz="36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210e297ef88_0_854"/>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Why CBME? </a:t>
            </a:r>
            <a:endParaRPr/>
          </a:p>
        </p:txBody>
      </p:sp>
      <p:sp>
        <p:nvSpPr>
          <p:cNvPr id="437" name="Google Shape;437;g210e297ef88_0_854"/>
          <p:cNvSpPr txBox="1"/>
          <p:nvPr>
            <p:ph idx="1" type="body"/>
          </p:nvPr>
        </p:nvSpPr>
        <p:spPr>
          <a:xfrm>
            <a:off x="609600" y="1744220"/>
            <a:ext cx="110259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en-US"/>
              <a:t>CBME in Family Medicine starts with “</a:t>
            </a:r>
            <a:r>
              <a:rPr i="1" lang="en-US"/>
              <a:t>end in mind</a:t>
            </a:r>
            <a:r>
              <a:rPr lang="en-US"/>
              <a:t>”:</a:t>
            </a:r>
            <a:endParaRPr/>
          </a:p>
          <a:p>
            <a:pPr indent="-228600" lvl="1" marL="685800" rtl="0" algn="l">
              <a:lnSpc>
                <a:spcPct val="100000"/>
              </a:lnSpc>
              <a:spcBef>
                <a:spcPts val="600"/>
              </a:spcBef>
              <a:spcAft>
                <a:spcPts val="0"/>
              </a:spcAft>
              <a:buClr>
                <a:schemeClr val="dk1"/>
              </a:buClr>
              <a:buSzPts val="2800"/>
              <a:buChar char="•"/>
            </a:pPr>
            <a:r>
              <a:rPr lang="en-US" sz="2800"/>
              <a:t>Focus on what patients and society need--first contact, continuity, comprehensiveness and coordination—the Starfield criteria</a:t>
            </a:r>
            <a:endParaRPr/>
          </a:p>
          <a:p>
            <a:pPr indent="-228600" lvl="1" marL="685800" rtl="0" algn="l">
              <a:lnSpc>
                <a:spcPct val="100000"/>
              </a:lnSpc>
              <a:spcBef>
                <a:spcPts val="600"/>
              </a:spcBef>
              <a:spcAft>
                <a:spcPts val="0"/>
              </a:spcAft>
              <a:buClr>
                <a:schemeClr val="dk1"/>
              </a:buClr>
              <a:buSzPts val="2800"/>
              <a:buChar char="•"/>
            </a:pPr>
            <a:r>
              <a:rPr lang="en-US" sz="2800"/>
              <a:t>Moves beyond “exposure” to “evidence”</a:t>
            </a:r>
            <a:endParaRPr/>
          </a:p>
          <a:p>
            <a:pPr indent="-228600" lvl="1" marL="685800" rtl="0" algn="l">
              <a:lnSpc>
                <a:spcPct val="100000"/>
              </a:lnSpc>
              <a:spcBef>
                <a:spcPts val="600"/>
              </a:spcBef>
              <a:spcAft>
                <a:spcPts val="0"/>
              </a:spcAft>
              <a:buClr>
                <a:schemeClr val="dk1"/>
              </a:buClr>
              <a:buSzPts val="2800"/>
              <a:buChar char="•"/>
            </a:pPr>
            <a:r>
              <a:rPr lang="en-US" sz="2800"/>
              <a:t>Expects residents to co-create their education</a:t>
            </a:r>
            <a:endParaRPr/>
          </a:p>
          <a:p>
            <a:pPr indent="-228600" lvl="1" marL="685800" rtl="0" algn="l">
              <a:lnSpc>
                <a:spcPct val="100000"/>
              </a:lnSpc>
              <a:spcBef>
                <a:spcPts val="600"/>
              </a:spcBef>
              <a:spcAft>
                <a:spcPts val="0"/>
              </a:spcAft>
              <a:buClr>
                <a:schemeClr val="dk1"/>
              </a:buClr>
              <a:buSzPts val="2800"/>
              <a:buChar char="•"/>
            </a:pPr>
            <a:r>
              <a:rPr lang="en-US" sz="2800"/>
              <a:t>Makes faculty development and CQI essential</a:t>
            </a:r>
            <a:endParaRPr/>
          </a:p>
          <a:p>
            <a:pPr indent="-228600" lvl="1" marL="685800" rtl="0" algn="l">
              <a:lnSpc>
                <a:spcPct val="100000"/>
              </a:lnSpc>
              <a:spcBef>
                <a:spcPts val="600"/>
              </a:spcBef>
              <a:spcAft>
                <a:spcPts val="0"/>
              </a:spcAft>
              <a:buClr>
                <a:schemeClr val="dk1"/>
              </a:buClr>
              <a:buSzPts val="2800"/>
              <a:buChar char="•"/>
            </a:pPr>
            <a:r>
              <a:rPr lang="en-US" sz="2800"/>
              <a:t>If done right, can drive broader residency redesign</a:t>
            </a:r>
            <a:endParaRPr/>
          </a:p>
          <a:p>
            <a:pPr indent="-50800" lvl="0" marL="228600" rtl="0" algn="l">
              <a:lnSpc>
                <a:spcPct val="100000"/>
              </a:lnSpc>
              <a:spcBef>
                <a:spcPts val="600"/>
              </a:spcBef>
              <a:spcAft>
                <a:spcPts val="0"/>
              </a:spcAft>
              <a:buClr>
                <a:schemeClr val="dk1"/>
              </a:buClr>
              <a:buSzPts val="2800"/>
              <a:buNone/>
            </a:pPr>
            <a:r>
              <a:t/>
            </a:r>
            <a:endParaRPr/>
          </a:p>
        </p:txBody>
      </p:sp>
      <p:sp>
        <p:nvSpPr>
          <p:cNvPr id="438" name="Google Shape;438;g210e297ef88_0_854"/>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10e297ef88_0_854"/>
          <p:cNvSpPr txBox="1"/>
          <p:nvPr/>
        </p:nvSpPr>
        <p:spPr>
          <a:xfrm>
            <a:off x="2622512"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Why CBME? </a:t>
            </a:r>
            <a:endParaRPr sz="36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10e297ef88_0_860"/>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Core Outcomes of Residency Training</a:t>
            </a:r>
            <a:br>
              <a:rPr lang="en-US"/>
            </a:br>
            <a:r>
              <a:rPr lang="en-US"/>
              <a:t>(Provisional) </a:t>
            </a:r>
            <a:endParaRPr/>
          </a:p>
        </p:txBody>
      </p:sp>
      <p:sp>
        <p:nvSpPr>
          <p:cNvPr id="445" name="Google Shape;445;g210e297ef88_0_860"/>
          <p:cNvSpPr txBox="1"/>
          <p:nvPr>
            <p:ph idx="1" type="body"/>
          </p:nvPr>
        </p:nvSpPr>
        <p:spPr>
          <a:xfrm>
            <a:off x="106017" y="1744220"/>
            <a:ext cx="120861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00000"/>
              </a:lnSpc>
              <a:spcBef>
                <a:spcPts val="0"/>
              </a:spcBef>
              <a:spcAft>
                <a:spcPts val="0"/>
              </a:spcAft>
              <a:buClr>
                <a:schemeClr val="dk1"/>
              </a:buClr>
              <a:buSzPts val="2800"/>
              <a:buChar char="•"/>
            </a:pPr>
            <a:r>
              <a:rPr lang="en-US"/>
              <a:t>ABFM Summer 2022 survey: all residencies use milestones; 40% use Entrustable Professional Activities (EPAs)-- we need to think in </a:t>
            </a:r>
            <a:r>
              <a:rPr i="1" lang="en-US"/>
              <a:t>both</a:t>
            </a:r>
            <a:r>
              <a:rPr lang="en-US"/>
              <a:t> languages…</a:t>
            </a:r>
            <a:endParaRPr/>
          </a:p>
          <a:p>
            <a:pPr indent="-228600" lvl="0" marL="228600" rtl="0" algn="l">
              <a:lnSpc>
                <a:spcPct val="100000"/>
              </a:lnSpc>
              <a:spcBef>
                <a:spcPts val="600"/>
              </a:spcBef>
              <a:spcAft>
                <a:spcPts val="0"/>
              </a:spcAft>
              <a:buClr>
                <a:schemeClr val="dk1"/>
              </a:buClr>
              <a:buSzPts val="2800"/>
              <a:buChar char="•"/>
            </a:pPr>
            <a:r>
              <a:rPr lang="en-US"/>
              <a:t>Family Medicine Review Committee outcomes document is </a:t>
            </a:r>
            <a:r>
              <a:rPr lang="en-US" u="sng"/>
              <a:t>great</a:t>
            </a:r>
            <a:r>
              <a:rPr lang="en-US"/>
              <a:t> start and has been improved by input: </a:t>
            </a:r>
            <a:endParaRPr/>
          </a:p>
          <a:p>
            <a:pPr indent="-228600" lvl="1" marL="685800" rtl="0" algn="l">
              <a:lnSpc>
                <a:spcPct val="100000"/>
              </a:lnSpc>
              <a:spcBef>
                <a:spcPts val="600"/>
              </a:spcBef>
              <a:spcAft>
                <a:spcPts val="0"/>
              </a:spcAft>
              <a:buClr>
                <a:schemeClr val="dk1"/>
              </a:buClr>
              <a:buSzPts val="2400"/>
              <a:buChar char="•"/>
            </a:pPr>
            <a:r>
              <a:rPr lang="en-US"/>
              <a:t>Based on FMAH EPAs + ACGME Core Competencies, with two rounds of input from FM organizations and leadership</a:t>
            </a:r>
            <a:endParaRPr/>
          </a:p>
          <a:p>
            <a:pPr indent="-228600" lvl="1" marL="685800" rtl="0" algn="l">
              <a:lnSpc>
                <a:spcPct val="100000"/>
              </a:lnSpc>
              <a:spcBef>
                <a:spcPts val="600"/>
              </a:spcBef>
              <a:spcAft>
                <a:spcPts val="0"/>
              </a:spcAft>
              <a:buClr>
                <a:schemeClr val="dk1"/>
              </a:buClr>
              <a:buSzPts val="2400"/>
              <a:buChar char="•"/>
            </a:pPr>
            <a:r>
              <a:rPr lang="en-US"/>
              <a:t>12 outcomes &lt;&lt; 67 competencies in the standard: practical</a:t>
            </a:r>
            <a:endParaRPr/>
          </a:p>
          <a:p>
            <a:pPr indent="-228600" lvl="1" marL="685800" rtl="0" algn="l">
              <a:lnSpc>
                <a:spcPct val="100000"/>
              </a:lnSpc>
              <a:spcBef>
                <a:spcPts val="600"/>
              </a:spcBef>
              <a:spcAft>
                <a:spcPts val="0"/>
              </a:spcAft>
              <a:buClr>
                <a:schemeClr val="dk1"/>
              </a:buClr>
              <a:buSzPts val="2400"/>
              <a:buChar char="•"/>
            </a:pPr>
            <a:r>
              <a:rPr lang="en-US"/>
              <a:t>Comprehensiveness is foundation of training; permits leadership role for family physicians in healthcare of the future</a:t>
            </a:r>
            <a:endParaRPr/>
          </a:p>
          <a:p>
            <a:pPr indent="-76200" lvl="1" marL="685800" rtl="0" algn="l">
              <a:lnSpc>
                <a:spcPct val="100000"/>
              </a:lnSpc>
              <a:spcBef>
                <a:spcPts val="600"/>
              </a:spcBef>
              <a:spcAft>
                <a:spcPts val="0"/>
              </a:spcAft>
              <a:buClr>
                <a:schemeClr val="dk1"/>
              </a:buClr>
              <a:buSzPts val="2400"/>
              <a:buNone/>
            </a:pPr>
            <a:r>
              <a:t/>
            </a:r>
            <a:endParaRPr/>
          </a:p>
          <a:p>
            <a:pPr indent="-76200" lvl="1" marL="685800" rtl="0" algn="l">
              <a:lnSpc>
                <a:spcPct val="100000"/>
              </a:lnSpc>
              <a:spcBef>
                <a:spcPts val="600"/>
              </a:spcBef>
              <a:spcAft>
                <a:spcPts val="0"/>
              </a:spcAft>
              <a:buClr>
                <a:schemeClr val="dk1"/>
              </a:buClr>
              <a:buSzPts val="2400"/>
              <a:buNone/>
            </a:pPr>
            <a:r>
              <a:t/>
            </a:r>
            <a:endParaRPr/>
          </a:p>
        </p:txBody>
      </p:sp>
      <p:sp>
        <p:nvSpPr>
          <p:cNvPr id="446" name="Google Shape;446;g210e297ef88_0_860"/>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10e297ef88_0_860"/>
          <p:cNvSpPr txBox="1"/>
          <p:nvPr/>
        </p:nvSpPr>
        <p:spPr>
          <a:xfrm>
            <a:off x="2933562" y="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Core Outcomes of Residency Training</a:t>
            </a:r>
            <a:br>
              <a:rPr lang="en-US" sz="3600">
                <a:solidFill>
                  <a:srgbClr val="FFFFFF"/>
                </a:solidFill>
                <a:latin typeface="Calibri"/>
                <a:ea typeface="Calibri"/>
                <a:cs typeface="Calibri"/>
                <a:sym typeface="Calibri"/>
              </a:rPr>
            </a:br>
            <a:r>
              <a:rPr lang="en-US" sz="3600">
                <a:solidFill>
                  <a:srgbClr val="FFFFFF"/>
                </a:solidFill>
                <a:latin typeface="Calibri"/>
                <a:ea typeface="Calibri"/>
                <a:cs typeface="Calibri"/>
                <a:sym typeface="Calibri"/>
              </a:rPr>
              <a:t>(Provisional) </a:t>
            </a:r>
            <a:endParaRPr sz="36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210e297ef88_0_865"/>
          <p:cNvSpPr txBox="1"/>
          <p:nvPr>
            <p:ph type="title"/>
          </p:nvPr>
        </p:nvSpPr>
        <p:spPr>
          <a:xfrm>
            <a:off x="1956216" y="0"/>
            <a:ext cx="9581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a:t>Now what? </a:t>
            </a:r>
            <a:endParaRPr/>
          </a:p>
        </p:txBody>
      </p:sp>
      <p:sp>
        <p:nvSpPr>
          <p:cNvPr id="453" name="Google Shape;453;g210e297ef88_0_865"/>
          <p:cNvSpPr txBox="1"/>
          <p:nvPr>
            <p:ph idx="1" type="body"/>
          </p:nvPr>
        </p:nvSpPr>
        <p:spPr>
          <a:xfrm>
            <a:off x="838200" y="1744220"/>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Using the core outcomes, the ACGME RC has  started to develop the data systems to allow  residency accreditation, and ABFM is defining what will be necessary for Board Eligibility</a:t>
            </a:r>
            <a:endParaRPr/>
          </a:p>
          <a:p>
            <a:pPr indent="-228600" lvl="0" marL="228600" rtl="0" algn="l">
              <a:lnSpc>
                <a:spcPct val="100000"/>
              </a:lnSpc>
              <a:spcBef>
                <a:spcPts val="600"/>
              </a:spcBef>
              <a:spcAft>
                <a:spcPts val="0"/>
              </a:spcAft>
              <a:buClr>
                <a:schemeClr val="dk1"/>
              </a:buClr>
              <a:buSzPts val="2800"/>
              <a:buChar char="•"/>
            </a:pPr>
            <a:r>
              <a:rPr lang="en-US"/>
              <a:t>Our task now as a specialty is to develop:</a:t>
            </a:r>
            <a:endParaRPr/>
          </a:p>
          <a:p>
            <a:pPr indent="-228600" lvl="1" marL="685800" rtl="0" algn="l">
              <a:lnSpc>
                <a:spcPct val="100000"/>
              </a:lnSpc>
              <a:spcBef>
                <a:spcPts val="600"/>
              </a:spcBef>
              <a:spcAft>
                <a:spcPts val="0"/>
              </a:spcAft>
              <a:buClr>
                <a:schemeClr val="dk1"/>
              </a:buClr>
              <a:buSzPts val="2400"/>
              <a:buChar char="•"/>
            </a:pPr>
            <a:r>
              <a:rPr lang="en-US"/>
              <a:t>Assessment Framework</a:t>
            </a:r>
            <a:endParaRPr/>
          </a:p>
          <a:p>
            <a:pPr indent="-228600" lvl="1" marL="685800" rtl="0" algn="l">
              <a:lnSpc>
                <a:spcPct val="100000"/>
              </a:lnSpc>
              <a:spcBef>
                <a:spcPts val="600"/>
              </a:spcBef>
              <a:spcAft>
                <a:spcPts val="0"/>
              </a:spcAft>
              <a:buClr>
                <a:schemeClr val="dk1"/>
              </a:buClr>
              <a:buSzPts val="2400"/>
              <a:buChar char="•"/>
            </a:pPr>
            <a:r>
              <a:rPr lang="en-US"/>
              <a:t>Education Strategy</a:t>
            </a:r>
            <a:endParaRPr/>
          </a:p>
          <a:p>
            <a:pPr indent="-228600" lvl="1" marL="685800" rtl="0" algn="l">
              <a:lnSpc>
                <a:spcPct val="100000"/>
              </a:lnSpc>
              <a:spcBef>
                <a:spcPts val="600"/>
              </a:spcBef>
              <a:spcAft>
                <a:spcPts val="0"/>
              </a:spcAft>
              <a:buClr>
                <a:schemeClr val="dk1"/>
              </a:buClr>
              <a:buSzPts val="2400"/>
              <a:buChar char="•"/>
            </a:pPr>
            <a:r>
              <a:rPr lang="en-US"/>
              <a:t>Faculty Development Strategy</a:t>
            </a:r>
            <a:endParaRPr/>
          </a:p>
          <a:p>
            <a:pPr indent="-228600" lvl="1" marL="685800" rtl="0" algn="l">
              <a:lnSpc>
                <a:spcPct val="100000"/>
              </a:lnSpc>
              <a:spcBef>
                <a:spcPts val="600"/>
              </a:spcBef>
              <a:spcAft>
                <a:spcPts val="0"/>
              </a:spcAft>
              <a:buClr>
                <a:schemeClr val="dk1"/>
              </a:buClr>
              <a:buSzPts val="2400"/>
              <a:buChar char="•"/>
            </a:pPr>
            <a:r>
              <a:rPr lang="en-US"/>
              <a:t>IT infrastructure/tools the specialty will need</a:t>
            </a:r>
            <a:endParaRPr/>
          </a:p>
        </p:txBody>
      </p:sp>
      <p:sp>
        <p:nvSpPr>
          <p:cNvPr id="454" name="Google Shape;454;g210e297ef88_0_865"/>
          <p:cNvSpPr/>
          <p:nvPr/>
        </p:nvSpPr>
        <p:spPr>
          <a:xfrm>
            <a:off x="1452575" y="0"/>
            <a:ext cx="10739400" cy="1362000"/>
          </a:xfrm>
          <a:prstGeom prst="rect">
            <a:avLst/>
          </a:prstGeom>
          <a:solidFill>
            <a:srgbClr val="256F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210e297ef88_0_865"/>
          <p:cNvSpPr txBox="1"/>
          <p:nvPr/>
        </p:nvSpPr>
        <p:spPr>
          <a:xfrm>
            <a:off x="3052062" y="18150"/>
            <a:ext cx="71862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3600">
                <a:solidFill>
                  <a:srgbClr val="FFFFFF"/>
                </a:solidFill>
                <a:latin typeface="Calibri"/>
                <a:ea typeface="Calibri"/>
                <a:cs typeface="Calibri"/>
                <a:sym typeface="Calibri"/>
              </a:rPr>
              <a:t>Now what? </a:t>
            </a:r>
            <a:endParaRPr sz="36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2023-02-22T13:14:31Z</dcterms:created>
  <dc:creator>Potts, Stacy</dc:creator>
</cp:coreProperties>
</file>